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1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0"/>
  </p:handoutMasterIdLst>
  <p:sldIdLst>
    <p:sldId id="911" r:id="rId3"/>
    <p:sldId id="888" r:id="rId5"/>
    <p:sldId id="969" r:id="rId6"/>
    <p:sldId id="693" r:id="rId7"/>
    <p:sldId id="1102" r:id="rId8"/>
    <p:sldId id="1085" r:id="rId9"/>
  </p:sldIdLst>
  <p:sldSz cx="23039070" cy="1296035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68CA6741-D517-47A3-B4C6-5CB7F7DC5A2E}">
          <p14:sldIdLst>
            <p14:sldId id="911"/>
            <p14:sldId id="888"/>
            <p14:sldId id="969"/>
            <p14:sldId id="693"/>
            <p14:sldId id="1102"/>
            <p14:sldId id="1085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95959"/>
    <a:srgbClr val="1577BA"/>
    <a:srgbClr val="E86348"/>
    <a:srgbClr val="FA7736"/>
    <a:srgbClr val="87A896"/>
    <a:srgbClr val="C4C4C4"/>
    <a:srgbClr val="4D4D4D"/>
    <a:srgbClr val="828282"/>
    <a:srgbClr val="7F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5" autoAdjust="0"/>
    <p:restoredTop sz="95268" autoAdjust="0"/>
  </p:normalViewPr>
  <p:slideViewPr>
    <p:cSldViewPr>
      <p:cViewPr varScale="1">
        <p:scale>
          <a:sx n="44" d="100"/>
          <a:sy n="44" d="100"/>
        </p:scale>
        <p:origin x="970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802"/>
    </p:cViewPr>
  </p:sorterViewPr>
  <p:notesViewPr>
    <p:cSldViewPr>
      <p:cViewPr varScale="1">
        <p:scale>
          <a:sx n="87" d="100"/>
          <a:sy n="87" d="100"/>
        </p:scale>
        <p:origin x="3840" y="72"/>
      </p:cViewPr>
      <p:guideLst>
        <p:guide orient="horz" pos="2591"/>
        <p:guide pos="2165"/>
      </p:guideLst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9DAC0-913F-4CFB-852F-43CCF03575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91DBA-2A2E-4F32-BB14-713FAEE65A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B019A-55AE-4BF7-B4D3-0D825A3F12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46743-8D4B-4DFC-A9C0-210E1C1A603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2" name="矩形 1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ea typeface="黑体" panose="02010609060101010101" pitchFamily="49" charset="-122"/>
            </a:endParaRPr>
          </a:p>
        </p:txBody>
      </p:sp>
      <p:sp>
        <p:nvSpPr>
          <p:cNvPr id="11" name="标题占位符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60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blipFill rotWithShape="1">
          <a:blip r:embed="rId2">
            <a:alphaModFix amt="13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98060" y="4453255"/>
            <a:ext cx="13921740" cy="2454910"/>
          </a:xfrm>
        </p:spPr>
        <p:txBody>
          <a:bodyPr>
            <a:noAutofit/>
          </a:bodyPr>
          <a:lstStyle>
            <a:lvl1pPr algn="ctr" eaLnBrk="1" fontAlgn="auto" latinLnBrk="0" hangingPunct="1">
              <a:lnSpc>
                <a:spcPct val="100000"/>
              </a:lnSpc>
              <a:defRPr sz="88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3" name="文本框 2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83958" y="690019"/>
            <a:ext cx="19871472" cy="2505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83958" y="3450093"/>
            <a:ext cx="19871472" cy="8223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8395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C84F8-6015-41F6-B7C9-6E32EB8C5074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631798" y="12012325"/>
            <a:ext cx="7775793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627156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23484-B154-4550-BE4F-07484FF64C5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dt="0"/>
  <p:txStyles>
    <p:titleStyle>
      <a:lvl1pPr algn="l" defTabSz="1727835" rtl="0" eaLnBrk="1" latinLnBrk="0" hangingPunct="1">
        <a:lnSpc>
          <a:spcPct val="90000"/>
        </a:lnSpc>
        <a:spcBef>
          <a:spcPct val="0"/>
        </a:spcBef>
        <a:buNone/>
        <a:defRPr sz="83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800" indent="-431800" algn="l" defTabSz="172783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5290" kern="1200">
          <a:solidFill>
            <a:schemeClr val="tx1"/>
          </a:solidFill>
          <a:latin typeface="+mn-lt"/>
          <a:ea typeface="+mn-ea"/>
          <a:cs typeface="+mn-cs"/>
        </a:defRPr>
      </a:lvl1pPr>
      <a:lvl2pPr marL="12960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2pPr>
      <a:lvl3pPr marL="21596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3pPr>
      <a:lvl4pPr marL="302387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8881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7517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6159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4795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734377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642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7278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5920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556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1990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1841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0477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91197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slideLayout" Target="../slideLayouts/slideLayout2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.sv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流程图: 过程 15"/>
          <p:cNvSpPr/>
          <p:nvPr/>
        </p:nvSpPr>
        <p:spPr>
          <a:xfrm>
            <a:off x="0" y="10260439"/>
            <a:ext cx="23039469" cy="2699911"/>
          </a:xfrm>
          <a:prstGeom prst="flowChartProcess">
            <a:avLst/>
          </a:prstGeom>
          <a:solidFill>
            <a:srgbClr val="87A8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535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2" name="图片 1" descr="灰字logo  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008610" y="1665605"/>
            <a:ext cx="4297045" cy="140906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075" y="1806575"/>
            <a:ext cx="4091940" cy="1022985"/>
          </a:xfrm>
          <a:prstGeom prst="rect">
            <a:avLst/>
          </a:prstGeom>
        </p:spPr>
      </p:pic>
      <p:sp>
        <p:nvSpPr>
          <p:cNvPr id="3" name="文本框 2"/>
          <p:cNvSpPr txBox="1"/>
          <p:nvPr userDrawn="1"/>
        </p:nvSpPr>
        <p:spPr>
          <a:xfrm>
            <a:off x="20708796" y="12301955"/>
            <a:ext cx="2104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 b="1">
                <a:solidFill>
                  <a:schemeClr val="bg1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|</a:t>
            </a:r>
            <a:r>
              <a:rPr lang="en-US" altLang="zh-CN" sz="2000" b="1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 </a:t>
            </a:r>
            <a:r>
              <a:rPr lang="en-US" altLang="zh-CN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课程</a:t>
            </a:r>
            <a:endParaRPr lang="zh-CN" altLang="en-US" sz="2000">
              <a:solidFill>
                <a:schemeClr val="bg1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1013" y="12291842"/>
            <a:ext cx="2133333" cy="533333"/>
          </a:xfrm>
          <a:prstGeom prst="rect">
            <a:avLst/>
          </a:prstGeom>
        </p:spPr>
      </p:pic>
      <p:grpSp>
        <p:nvGrpSpPr>
          <p:cNvPr id="4" name="组合 3"/>
          <p:cNvGrpSpPr/>
          <p:nvPr/>
        </p:nvGrpSpPr>
        <p:grpSpPr>
          <a:xfrm>
            <a:off x="3836180" y="4500175"/>
            <a:ext cx="15367028" cy="5190160"/>
            <a:chOff x="5266365" y="4481724"/>
            <a:chExt cx="13633330" cy="5190160"/>
          </a:xfrm>
        </p:grpSpPr>
        <p:sp>
          <p:nvSpPr>
            <p:cNvPr id="5" name="TextBox 29"/>
            <p:cNvSpPr txBox="1"/>
            <p:nvPr/>
          </p:nvSpPr>
          <p:spPr>
            <a:xfrm>
              <a:off x="5266365" y="4481724"/>
              <a:ext cx="13633330" cy="1585153"/>
            </a:xfrm>
            <a:prstGeom prst="rect">
              <a:avLst/>
            </a:prstGeom>
            <a:noFill/>
          </p:spPr>
          <p:txBody>
            <a:bodyPr wrap="square" rtlCol="0" anchor="t" anchorCtr="0">
              <a:noAutofit/>
            </a:bodyPr>
            <a:p>
              <a:pPr algn="ctr">
                <a:lnSpc>
                  <a:spcPct val="105000"/>
                </a:lnSpc>
              </a:pP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《Android</a:t>
              </a:r>
              <a:r>
                <a:rPr lang="zh-CN" altLang="en-US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高级课程</a:t>
              </a: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》</a:t>
              </a:r>
              <a:endParaRPr lang="zh-CN" altLang="en-US" sz="8000" b="1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7" name="TextBox 53"/>
            <p:cNvSpPr txBox="1"/>
            <p:nvPr/>
          </p:nvSpPr>
          <p:spPr>
            <a:xfrm>
              <a:off x="6615530" y="6349742"/>
              <a:ext cx="10935000" cy="1106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sz="6600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Android Gradle</a:t>
              </a:r>
              <a:endParaRPr lang="en-US" sz="6600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  <p:sp>
          <p:nvSpPr>
            <p:cNvPr id="17" name="TextBox 53"/>
            <p:cNvSpPr txBox="1"/>
            <p:nvPr/>
          </p:nvSpPr>
          <p:spPr>
            <a:xfrm>
              <a:off x="6615530" y="9026724"/>
              <a:ext cx="10935000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3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让人人都能享受到高品质的教育服务</a:t>
              </a:r>
              <a:endParaRPr lang="zh-CN" alt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p>
            <a:pPr algn="l">
              <a:buClrTx/>
              <a:buSzTx/>
              <a:buFontTx/>
            </a:pPr>
            <a:r>
              <a:rPr lang="en-US" altLang="zh-CN" b="1" spc="-200">
                <a:solidFill>
                  <a:srgbClr val="00B050"/>
                </a:solidFill>
                <a:sym typeface="+mn-ea"/>
              </a:rPr>
              <a:t>Android Gradle 09</a:t>
            </a:r>
            <a:endParaRPr lang="en-US" altLang="zh-CN" b="1" spc="-200">
              <a:solidFill>
                <a:srgbClr val="00B050"/>
              </a:solidFill>
              <a:sym typeface="+mn-ea"/>
            </a:endParaRPr>
          </a:p>
        </p:txBody>
      </p:sp>
      <p:cxnSp>
        <p:nvCxnSpPr>
          <p:cNvPr id="23" name="直接连接符 22"/>
          <p:cNvCxnSpPr/>
          <p:nvPr>
            <p:custDataLst>
              <p:tags r:id="rId1"/>
            </p:custDataLst>
          </p:nvPr>
        </p:nvCxnSpPr>
        <p:spPr>
          <a:xfrm>
            <a:off x="1077891" y="8953799"/>
            <a:ext cx="20716060" cy="0"/>
          </a:xfrm>
          <a:prstGeom prst="line">
            <a:avLst/>
          </a:prstGeom>
          <a:ln w="254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>
            <p:custDataLst>
              <p:tags r:id="rId2"/>
            </p:custDataLst>
          </p:nvPr>
        </p:nvSpPr>
        <p:spPr>
          <a:xfrm>
            <a:off x="1079796" y="4320154"/>
            <a:ext cx="6508618" cy="35104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" name="等腰三角形 1"/>
          <p:cNvSpPr/>
          <p:nvPr>
            <p:custDataLst>
              <p:tags r:id="rId3"/>
            </p:custDataLst>
          </p:nvPr>
        </p:nvSpPr>
        <p:spPr>
          <a:xfrm rot="10800000">
            <a:off x="1083760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6" name="矩形 35"/>
          <p:cNvSpPr/>
          <p:nvPr>
            <p:custDataLst>
              <p:tags r:id="rId4"/>
            </p:custDataLst>
          </p:nvPr>
        </p:nvSpPr>
        <p:spPr>
          <a:xfrm>
            <a:off x="127614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AGP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实战五：组件化之</a:t>
            </a:r>
            <a:r>
              <a:rPr lang="en-US" alt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Gradle build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优化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30" name="椭圆 29"/>
          <p:cNvSpPr/>
          <p:nvPr>
            <p:custDataLst>
              <p:tags r:id="rId5"/>
            </p:custDataLst>
          </p:nvPr>
        </p:nvSpPr>
        <p:spPr>
          <a:xfrm>
            <a:off x="3998093" y="8609531"/>
            <a:ext cx="692974" cy="692974"/>
          </a:xfrm>
          <a:prstGeom prst="ellipse">
            <a:avLst/>
          </a:prstGeom>
          <a:solidFill>
            <a:schemeClr val="accent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A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0" name="矩形 59"/>
          <p:cNvSpPr/>
          <p:nvPr>
            <p:custDataLst>
              <p:tags r:id="rId6"/>
            </p:custDataLst>
          </p:nvPr>
        </p:nvSpPr>
        <p:spPr>
          <a:xfrm>
            <a:off x="8181611" y="4336029"/>
            <a:ext cx="6508618" cy="3510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等腰三角形 2"/>
          <p:cNvSpPr/>
          <p:nvPr>
            <p:custDataLst>
              <p:tags r:id="rId7"/>
            </p:custDataLst>
          </p:nvPr>
        </p:nvSpPr>
        <p:spPr>
          <a:xfrm rot="10800000">
            <a:off x="8187479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9" name="矩形 58"/>
          <p:cNvSpPr/>
          <p:nvPr>
            <p:custDataLst>
              <p:tags r:id="rId8"/>
            </p:custDataLst>
          </p:nvPr>
        </p:nvSpPr>
        <p:spPr>
          <a:xfrm>
            <a:off x="837986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AGP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实战六：</a:t>
            </a:r>
            <a:r>
              <a:rPr lang="en-US" alt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maven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私服发布</a:t>
            </a:r>
            <a:r>
              <a:rPr lang="en-US" alt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aar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并进行依赖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5" name="矩形 64"/>
          <p:cNvSpPr/>
          <p:nvPr>
            <p:custDataLst>
              <p:tags r:id="rId9"/>
            </p:custDataLst>
          </p:nvPr>
        </p:nvSpPr>
        <p:spPr>
          <a:xfrm>
            <a:off x="15285333" y="4336029"/>
            <a:ext cx="6508618" cy="35104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6" name="等腰三角形 65"/>
          <p:cNvSpPr/>
          <p:nvPr>
            <p:custDataLst>
              <p:tags r:id="rId10"/>
            </p:custDataLst>
          </p:nvPr>
        </p:nvSpPr>
        <p:spPr>
          <a:xfrm rot="10800000">
            <a:off x="15291201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4" name="矩形 63"/>
          <p:cNvSpPr/>
          <p:nvPr>
            <p:custDataLst>
              <p:tags r:id="rId11"/>
            </p:custDataLst>
          </p:nvPr>
        </p:nvSpPr>
        <p:spPr>
          <a:xfrm>
            <a:off x="15483585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apptOption, lintOptions 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等配置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8" name="椭圆 67"/>
          <p:cNvSpPr/>
          <p:nvPr>
            <p:custDataLst>
              <p:tags r:id="rId12"/>
            </p:custDataLst>
          </p:nvPr>
        </p:nvSpPr>
        <p:spPr>
          <a:xfrm>
            <a:off x="11089429" y="8609531"/>
            <a:ext cx="692974" cy="692974"/>
          </a:xfrm>
          <a:prstGeom prst="ellipse">
            <a:avLst/>
          </a:prstGeom>
          <a:solidFill>
            <a:schemeClr val="accent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B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1" name="椭圆 70"/>
          <p:cNvSpPr/>
          <p:nvPr>
            <p:custDataLst>
              <p:tags r:id="rId13"/>
            </p:custDataLst>
          </p:nvPr>
        </p:nvSpPr>
        <p:spPr>
          <a:xfrm>
            <a:off x="18205533" y="8609531"/>
            <a:ext cx="692974" cy="692974"/>
          </a:xfrm>
          <a:prstGeom prst="ellipse">
            <a:avLst/>
          </a:prstGeom>
          <a:solidFill>
            <a:schemeClr val="accent3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custDataLst>
      <p:tags r:id="rId1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333976" y="3559808"/>
            <a:ext cx="11744209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53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Zee</a:t>
            </a:r>
            <a:endParaRPr lang="en-US" altLang="zh-CN" sz="53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67270" y="5741035"/>
            <a:ext cx="121221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曾任阿里</a:t>
            </a:r>
            <a:r>
              <a:rPr lang="en-US" alt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Andorid</a:t>
            </a: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架构师，擅长移动架构、性能安全等领域。</a:t>
            </a:r>
            <a:endParaRPr lang="zh-CN" altLang="en-US" sz="3200" dirty="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ClrTx/>
              <a:buSzTx/>
              <a:buFontTx/>
            </a:pPr>
            <a:r>
              <a:rPr lang="en-US" altLang="zh-CN" sz="6000" b="1"/>
              <a:t>讲师简介</a:t>
            </a:r>
            <a:endParaRPr lang="en-US" altLang="zh-CN" sz="6000" b="1"/>
          </a:p>
        </p:txBody>
      </p:sp>
      <p:sp>
        <p:nvSpPr>
          <p:cNvPr id="13" name="TextBox 12"/>
          <p:cNvSpPr txBox="1"/>
          <p:nvPr/>
        </p:nvSpPr>
        <p:spPr>
          <a:xfrm>
            <a:off x="7333976" y="4750851"/>
            <a:ext cx="1210418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动脑学院</a:t>
            </a:r>
            <a:r>
              <a:rPr lang="en-US" altLang="zh-CN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高级讲师</a:t>
            </a:r>
            <a:endParaRPr lang="zh-CN" altLang="en-US" sz="39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3" name="TextBox 8"/>
          <p:cNvSpPr txBox="1"/>
          <p:nvPr/>
        </p:nvSpPr>
        <p:spPr>
          <a:xfrm>
            <a:off x="7244080" y="7065010"/>
            <a:ext cx="14359255" cy="875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欲速则不达，见小利则大事不成。</a:t>
            </a: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endParaRPr lang="en-US" altLang="zh-CN" sz="3400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4" name="图片 3" descr="捕获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79090" y="3914775"/>
            <a:ext cx="3381375" cy="44564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altLang="zh-CN" spc="-200">
                <a:sym typeface="+mn-ea"/>
              </a:rPr>
              <a:t>Gradle build </a:t>
            </a:r>
            <a:r>
              <a:rPr lang="zh-CN" altLang="en-US" spc="-200">
                <a:sym typeface="+mn-ea"/>
              </a:rPr>
              <a:t>组件化优化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06400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>
                <a:sym typeface="+mn-ea"/>
              </a:rPr>
              <a:t>组件化开发</a:t>
            </a:r>
            <a:endParaRPr 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388239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组件化开发步骤：</a:t>
            </a:r>
            <a:endParaRPr 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对项目进行分层设计。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实现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build.gradle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的配置管理。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ARouter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进行组件之间的通信。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组件化</a:t>
            </a:r>
            <a:r>
              <a:rPr lang="en-US" altLang="zh-CN" b="1">
                <a:sym typeface="+mn-ea"/>
              </a:rPr>
              <a:t>build.gradle</a:t>
            </a:r>
            <a:r>
              <a:rPr lang="zh-CN" altLang="en-US" b="1">
                <a:sym typeface="+mn-ea"/>
              </a:rPr>
              <a:t>配置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486791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在组件化开发中，</a:t>
            </a: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build.gradle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要实现以下内容：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动态的管理业务组件在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application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library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之间的切换。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AndroidManifest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library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application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写法不同，要实现动态选择。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统一的配置管理及统一的依赖管理。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lvl="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具体实现请参考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gradledemo06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common.gradle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i"/>
  <p:tag name="KSO_WM_UNIT_INDEX" val="1_1"/>
  <p:tag name="KSO_WM_UNIT_ID" val="diagram726_3*m_i*1_1"/>
  <p:tag name="KSO_WM_TEMPLATE_CATEGORY" val="diagram"/>
  <p:tag name="KSO_WM_TEMPLATE_INDEX" val="726"/>
  <p:tag name="KSO_WM_UNIT_LAYERLEVEL" val="1_1"/>
  <p:tag name="KSO_WM_TAG_VERSION" val="1.0"/>
  <p:tag name="KSO_WM_BEAUTIFY_FLAG" val="#wm#"/>
  <p:tag name="KSO_WM_DIAGRAM_GROUP_CODE" val="m1-1"/>
  <p:tag name="KSO_WM_UNIT_LINE_FORE_SCHEMECOLOR_INDEX_BRIGHTNESS" val="0"/>
  <p:tag name="KSO_WM_UNIT_LINE_FORE_SCHEMECOLOR_INDEX" val="6"/>
  <p:tag name="KSO_WM_UNIT_LINE_FILL_TYPE" val="2"/>
  <p:tag name="KSO_WM_UNIT_USESOURCEFORMAT_APPLY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2"/>
  <p:tag name="KSO_WM_UNIT_ID" val="diagram726_3*m_h_i*1_3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1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3_1"/>
  <p:tag name="KSO_WM_UNIT_ID" val="diagram726_3*m_h_f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2_1"/>
  <p:tag name="KSO_WM_UNIT_ID" val="diagram726_3*m_h_i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3_1"/>
  <p:tag name="KSO_WM_UNIT_ID" val="diagram726_3*m_h_i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4.xml><?xml version="1.0" encoding="utf-8"?>
<p:tagLst xmlns:p="http://schemas.openxmlformats.org/presentationml/2006/main">
  <p:tag name="KSO_WM_SLIDE_ITEM_CNT" val="3"/>
</p:tagLst>
</file>

<file path=ppt/tags/tag2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3"/>
  <p:tag name="KSO_WM_UNIT_ID" val="diagram726_3*m_h_i*1_1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2"/>
  <p:tag name="KSO_WM_UNIT_ID" val="diagram726_3*m_h_i*1_1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4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1_1"/>
  <p:tag name="KSO_WM_UNIT_ID" val="diagram726_3*m_h_f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1_1"/>
  <p:tag name="KSO_WM_UNIT_ID" val="diagram726_3*m_h_i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6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3"/>
  <p:tag name="KSO_WM_UNIT_ID" val="diagram726_3*m_h_i*1_2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2"/>
  <p:tag name="KSO_WM_UNIT_ID" val="diagram726_3*m_h_i*1_2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8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2_1"/>
  <p:tag name="KSO_WM_UNIT_ID" val="diagram726_3*m_h_f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9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3"/>
  <p:tag name="KSO_WM_UNIT_ID" val="diagram726_3*m_h_i*1_3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Office 主题​​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tx1">
              <a:lumMod val="50000"/>
              <a:lumOff val="50000"/>
            </a:schemeClr>
          </a:solidFill>
          <a:prstDash val="lgDash"/>
        </a:ln>
      </a:spPr>
      <a:bodyPr wrap="square" rtlCol="0" anchor="ctr">
        <a:spAutoFit/>
      </a:bodyPr>
      <a:lstStyle>
        <a:defPPr marL="457200" indent="-457200" algn="l">
          <a:lnSpc>
            <a:spcPct val="150000"/>
          </a:lnSpc>
          <a:buFont typeface="Wingdings" panose="05000000000000000000" pitchFamily="2" charset="2"/>
          <a:buChar char="v"/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</a:defRPr>
        </a:defPPr>
      </a:lstStyle>
    </a:spDef>
    <a:lnDef>
      <a:spPr>
        <a:ln w="57150">
          <a:solidFill>
            <a:schemeClr val="tx1">
              <a:lumMod val="50000"/>
              <a:lumOff val="50000"/>
            </a:schemeClr>
          </a:solidFill>
          <a:prstDash val="solid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none" lIns="91440" tIns="45720" rIns="91440" bIns="45720" rtlCol="0">
        <a:normAutofit/>
      </a:bodyPr>
      <a:lstStyle>
        <a:defPPr algn="ctr">
          <a:lnSpc>
            <a:spcPct val="150000"/>
          </a:lnSpc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  <a:cs typeface="Source Han Sans CN Normal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478</Words>
  <Application>WPS 演示</Application>
  <PresentationFormat>自定义</PresentationFormat>
  <Paragraphs>49</Paragraphs>
  <Slides>6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0" baseType="lpstr">
      <vt:lpstr>Arial</vt:lpstr>
      <vt:lpstr>宋体</vt:lpstr>
      <vt:lpstr>Wingdings</vt:lpstr>
      <vt:lpstr>黑体</vt:lpstr>
      <vt:lpstr>Source Han Sans CN Normal</vt:lpstr>
      <vt:lpstr>思源黑体 CN Bold</vt:lpstr>
      <vt:lpstr>微软雅黑</vt:lpstr>
      <vt:lpstr>Times New Roman</vt:lpstr>
      <vt:lpstr>Noto Sans CJK SC Medium</vt:lpstr>
      <vt:lpstr>楷体</vt:lpstr>
      <vt:lpstr>Wingdings</vt:lpstr>
      <vt:lpstr>Arial Unicode MS</vt:lpstr>
      <vt:lpstr>Calibri</vt:lpstr>
      <vt:lpstr>Office 主题​​</vt:lpstr>
      <vt:lpstr>PowerPoint 演示文稿</vt:lpstr>
      <vt:lpstr>Android Gradle 08</vt:lpstr>
      <vt:lpstr>讲师简介</vt:lpstr>
      <vt:lpstr>AGP其它配置</vt:lpstr>
      <vt:lpstr>组件化build优化</vt:lpstr>
      <vt:lpstr>resValue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css布局</dc:title>
  <dc:creator>刘碎春</dc:creator>
  <cp:lastModifiedBy>Jason</cp:lastModifiedBy>
  <cp:revision>3583</cp:revision>
  <dcterms:created xsi:type="dcterms:W3CDTF">2014-06-24T08:28:00Z</dcterms:created>
  <dcterms:modified xsi:type="dcterms:W3CDTF">2021-06-11T14:58:54Z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0712A75B51E04CF8A429D6417E1EC472</vt:lpwstr>
  </property>
</Properties>
</file>