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media/image1.svg" ContentType="image/svg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19"/>
  </p:handoutMasterIdLst>
  <p:sldIdLst>
    <p:sldId id="911" r:id="rId3"/>
    <p:sldId id="888" r:id="rId5"/>
    <p:sldId id="969" r:id="rId6"/>
    <p:sldId id="693" r:id="rId7"/>
    <p:sldId id="1081" r:id="rId8"/>
    <p:sldId id="1082" r:id="rId9"/>
    <p:sldId id="983" r:id="rId10"/>
    <p:sldId id="1072" r:id="rId11"/>
    <p:sldId id="1074" r:id="rId12"/>
    <p:sldId id="1075" r:id="rId13"/>
    <p:sldId id="1076" r:id="rId14"/>
    <p:sldId id="1083" r:id="rId15"/>
    <p:sldId id="1091" r:id="rId16"/>
    <p:sldId id="1084" r:id="rId17"/>
    <p:sldId id="1093" r:id="rId18"/>
  </p:sldIdLst>
  <p:sldSz cx="23039070" cy="1296035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默认节" id="{68CA6741-D517-47A3-B4C6-5CB7F7DC5A2E}">
          <p14:sldIdLst>
            <p14:sldId id="911"/>
            <p14:sldId id="888"/>
            <p14:sldId id="969"/>
            <p14:sldId id="693"/>
            <p14:sldId id="1081"/>
            <p14:sldId id="1082"/>
            <p14:sldId id="983"/>
            <p14:sldId id="1072"/>
            <p14:sldId id="1074"/>
            <p14:sldId id="1075"/>
            <p14:sldId id="1076"/>
            <p14:sldId id="1083"/>
            <p14:sldId id="1091"/>
            <p14:sldId id="1084"/>
            <p14:sldId id="1093"/>
          </p14:sldIdLst>
        </p14:section>
      </p14:section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istrator" initials="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595959"/>
    <a:srgbClr val="1577BA"/>
    <a:srgbClr val="E86348"/>
    <a:srgbClr val="FA7736"/>
    <a:srgbClr val="87A896"/>
    <a:srgbClr val="C4C4C4"/>
    <a:srgbClr val="4D4D4D"/>
    <a:srgbClr val="828282"/>
    <a:srgbClr val="7F8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785" autoAdjust="0"/>
    <p:restoredTop sz="95268" autoAdjust="0"/>
  </p:normalViewPr>
  <p:slideViewPr>
    <p:cSldViewPr>
      <p:cViewPr varScale="1">
        <p:scale>
          <a:sx n="44" d="100"/>
          <a:sy n="44" d="100"/>
        </p:scale>
        <p:origin x="970" y="8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802"/>
    </p:cViewPr>
  </p:sorterViewPr>
  <p:notesViewPr>
    <p:cSldViewPr>
      <p:cViewPr varScale="1">
        <p:scale>
          <a:sx n="87" d="100"/>
          <a:sy n="87" d="100"/>
        </p:scale>
        <p:origin x="3840" y="72"/>
      </p:cViewPr>
      <p:guideLst>
        <p:guide orient="horz" pos="2610"/>
        <p:guide pos="2165"/>
      </p:guideLst>
    </p:cSldViewPr>
  </p:notesViewPr>
  <p:gridSpacing cx="45000" cy="45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3" Type="http://schemas.openxmlformats.org/officeDocument/2006/relationships/commentAuthors" Target="commentAuthors.xml"/><Relationship Id="rId22" Type="http://schemas.openxmlformats.org/officeDocument/2006/relationships/tableStyles" Target="tableStyles.xml"/><Relationship Id="rId21" Type="http://schemas.openxmlformats.org/officeDocument/2006/relationships/viewProps" Target="viewProps.xml"/><Relationship Id="rId20" Type="http://schemas.openxmlformats.org/officeDocument/2006/relationships/presProps" Target="presProps.xml"/><Relationship Id="rId2" Type="http://schemas.openxmlformats.org/officeDocument/2006/relationships/theme" Target="theme/theme1.xml"/><Relationship Id="rId19" Type="http://schemas.openxmlformats.org/officeDocument/2006/relationships/handoutMaster" Target="handoutMasters/handoutMaster1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99DAC0-913F-4CFB-852F-43CCF0357516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891DBA-2A2E-4F32-BB14-713FAEE65AF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5B019A-55AE-4BF7-B4D3-0D825A3F122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846743-8D4B-4DFC-A9C0-210E1C1A603E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6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2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8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4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80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6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2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8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空白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/>
          <p:cNvGrpSpPr/>
          <p:nvPr userDrawn="1"/>
        </p:nvGrpSpPr>
        <p:grpSpPr>
          <a:xfrm>
            <a:off x="18527484" y="12240175"/>
            <a:ext cx="4511904" cy="461665"/>
            <a:chOff x="14617521" y="12240174"/>
            <a:chExt cx="4511904" cy="461665"/>
          </a:xfrm>
        </p:grpSpPr>
        <p:sp>
          <p:nvSpPr>
            <p:cNvPr id="5" name="文本框 4"/>
            <p:cNvSpPr txBox="1"/>
            <p:nvPr userDrawn="1"/>
          </p:nvSpPr>
          <p:spPr>
            <a:xfrm>
              <a:off x="16443027" y="12240175"/>
              <a:ext cx="2214880" cy="4603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r>
                <a:rPr lang="en-US" altLang="zh-CN" sz="2400" b="1">
                  <a:solidFill>
                    <a:srgbClr val="090A3C"/>
                  </a:solidFill>
                  <a:latin typeface="思源黑体 CN Bold" panose="020B0800000000000000" pitchFamily="34" charset="-122"/>
                  <a:ea typeface="思源黑体 CN Bold" panose="020B0800000000000000" pitchFamily="34" charset="-122"/>
                </a:rPr>
                <a:t>| </a:t>
              </a:r>
              <a:r>
                <a:rPr lang="en-US" altLang="zh-CN" sz="2000">
                  <a:solidFill>
                    <a:srgbClr val="090A3C"/>
                  </a:solidFill>
                  <a:uFillTx/>
                  <a:latin typeface="微软雅黑" panose="020B0503020204020204" pitchFamily="34" charset="-122"/>
                  <a:ea typeface="黑体" panose="02010609060101010101" pitchFamily="49" charset="-122"/>
                </a:rPr>
                <a:t>ANDROID</a:t>
              </a:r>
              <a:r>
                <a:rPr lang="zh-CN" altLang="en-US" sz="2000">
                  <a:solidFill>
                    <a:srgbClr val="090A3C"/>
                  </a:solidFill>
                  <a:uFillTx/>
                  <a:latin typeface="微软雅黑" panose="020B0503020204020204" pitchFamily="34" charset="-122"/>
                  <a:ea typeface="黑体" panose="02010609060101010101" pitchFamily="49" charset="-122"/>
                </a:rPr>
                <a:t>课程</a:t>
              </a:r>
              <a:endParaRPr lang="zh-CN" altLang="en-US" sz="2000">
                <a:solidFill>
                  <a:srgbClr val="090A3C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</a:endParaRPr>
            </a:p>
          </p:txBody>
        </p:sp>
        <p:pic>
          <p:nvPicPr>
            <p:cNvPr id="18" name="图片 17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617521" y="12241039"/>
              <a:ext cx="1843200" cy="460800"/>
            </a:xfrm>
            <a:prstGeom prst="rect">
              <a:avLst/>
            </a:prstGeom>
          </p:spPr>
        </p:pic>
        <p:sp>
          <p:nvSpPr>
            <p:cNvPr id="7" name="文本框 6"/>
            <p:cNvSpPr txBox="1"/>
            <p:nvPr userDrawn="1"/>
          </p:nvSpPr>
          <p:spPr>
            <a:xfrm>
              <a:off x="18944694" y="12240174"/>
              <a:ext cx="18473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endParaRPr lang="en-US" sz="2400">
                <a:solidFill>
                  <a:srgbClr val="090A3C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正文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 userDrawn="1"/>
        </p:nvSpPr>
        <p:spPr>
          <a:xfrm>
            <a:off x="1" y="539959"/>
            <a:ext cx="719907" cy="1080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6000">
              <a:latin typeface="微软雅黑" panose="020B0503020204020204" pitchFamily="34" charset="-122"/>
              <a:ea typeface="黑体" panose="02010609060101010101" pitchFamily="49" charset="-122"/>
            </a:endParaRPr>
          </a:p>
        </p:txBody>
      </p:sp>
      <p:sp>
        <p:nvSpPr>
          <p:cNvPr id="2" name="矩形 1"/>
          <p:cNvSpPr/>
          <p:nvPr userDrawn="1"/>
        </p:nvSpPr>
        <p:spPr>
          <a:xfrm>
            <a:off x="1" y="539959"/>
            <a:ext cx="719907" cy="1080008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6000">
              <a:ea typeface="黑体" panose="02010609060101010101" pitchFamily="49" charset="-122"/>
            </a:endParaRPr>
          </a:p>
        </p:txBody>
      </p:sp>
      <p:sp>
        <p:nvSpPr>
          <p:cNvPr id="11" name="标题占位符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sz="6000" b="1" u="none" strike="noStrike" kern="1200" cap="none" spc="0" normalizeH="0">
                <a:solidFill>
                  <a:srgbClr val="00B05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grpSp>
        <p:nvGrpSpPr>
          <p:cNvPr id="4" name="组合 3"/>
          <p:cNvGrpSpPr/>
          <p:nvPr userDrawn="1"/>
        </p:nvGrpSpPr>
        <p:grpSpPr>
          <a:xfrm>
            <a:off x="18527484" y="12240175"/>
            <a:ext cx="4511904" cy="461665"/>
            <a:chOff x="14617521" y="12240174"/>
            <a:chExt cx="4511904" cy="461665"/>
          </a:xfrm>
        </p:grpSpPr>
        <p:sp>
          <p:nvSpPr>
            <p:cNvPr id="5" name="文本框 4"/>
            <p:cNvSpPr txBox="1"/>
            <p:nvPr userDrawn="1"/>
          </p:nvSpPr>
          <p:spPr>
            <a:xfrm>
              <a:off x="16443027" y="12240175"/>
              <a:ext cx="2214880" cy="4603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r>
                <a:rPr lang="en-US" altLang="zh-CN" sz="2400" b="1">
                  <a:solidFill>
                    <a:srgbClr val="090A3C"/>
                  </a:solidFill>
                  <a:latin typeface="思源黑体 CN Bold" panose="020B0800000000000000" pitchFamily="34" charset="-122"/>
                  <a:ea typeface="思源黑体 CN Bold" panose="020B0800000000000000" pitchFamily="34" charset="-122"/>
                </a:rPr>
                <a:t>| </a:t>
              </a:r>
              <a:r>
                <a:rPr lang="en-US" altLang="zh-CN" sz="2000">
                  <a:solidFill>
                    <a:srgbClr val="090A3C"/>
                  </a:solidFill>
                  <a:uFillTx/>
                  <a:latin typeface="微软雅黑" panose="020B0503020204020204" pitchFamily="34" charset="-122"/>
                  <a:ea typeface="黑体" panose="02010609060101010101" pitchFamily="49" charset="-122"/>
                </a:rPr>
                <a:t>ANDROID</a:t>
              </a:r>
              <a:r>
                <a:rPr lang="zh-CN" altLang="en-US" sz="2000">
                  <a:solidFill>
                    <a:srgbClr val="090A3C"/>
                  </a:solidFill>
                  <a:uFillTx/>
                  <a:latin typeface="微软雅黑" panose="020B0503020204020204" pitchFamily="34" charset="-122"/>
                  <a:ea typeface="黑体" panose="02010609060101010101" pitchFamily="49" charset="-122"/>
                </a:rPr>
                <a:t>课程</a:t>
              </a:r>
              <a:endParaRPr lang="zh-CN" altLang="en-US" sz="2000">
                <a:solidFill>
                  <a:srgbClr val="090A3C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</a:endParaRPr>
            </a:p>
          </p:txBody>
        </p:sp>
        <p:pic>
          <p:nvPicPr>
            <p:cNvPr id="18" name="图片 17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617521" y="12241039"/>
              <a:ext cx="1843200" cy="460800"/>
            </a:xfrm>
            <a:prstGeom prst="rect">
              <a:avLst/>
            </a:prstGeom>
          </p:spPr>
        </p:pic>
        <p:sp>
          <p:nvSpPr>
            <p:cNvPr id="7" name="文本框 6"/>
            <p:cNvSpPr txBox="1"/>
            <p:nvPr userDrawn="1"/>
          </p:nvSpPr>
          <p:spPr>
            <a:xfrm>
              <a:off x="18944694" y="12240174"/>
              <a:ext cx="18473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endParaRPr lang="en-US" sz="2400">
                <a:solidFill>
                  <a:srgbClr val="090A3C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bg>
      <p:bgPr>
        <a:blipFill rotWithShape="1">
          <a:blip r:embed="rId2">
            <a:alphaModFix amt="13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798060" y="4453255"/>
            <a:ext cx="13921740" cy="2454910"/>
          </a:xfrm>
        </p:spPr>
        <p:txBody>
          <a:bodyPr>
            <a:noAutofit/>
          </a:bodyPr>
          <a:lstStyle>
            <a:lvl1pPr algn="ctr" eaLnBrk="1" fontAlgn="auto" latinLnBrk="0" hangingPunct="1">
              <a:lnSpc>
                <a:spcPct val="100000"/>
              </a:lnSpc>
              <a:defRPr sz="8800" b="1" u="none" strike="noStrike" kern="1200" cap="none" spc="0" normalizeH="0">
                <a:solidFill>
                  <a:srgbClr val="00B05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 smtClean="0"/>
          </a:p>
        </p:txBody>
      </p:sp>
      <p:grpSp>
        <p:nvGrpSpPr>
          <p:cNvPr id="4" name="组合 3"/>
          <p:cNvGrpSpPr/>
          <p:nvPr userDrawn="1"/>
        </p:nvGrpSpPr>
        <p:grpSpPr>
          <a:xfrm>
            <a:off x="18527484" y="12240175"/>
            <a:ext cx="4511904" cy="461665"/>
            <a:chOff x="14617521" y="12240174"/>
            <a:chExt cx="4511904" cy="461665"/>
          </a:xfrm>
        </p:grpSpPr>
        <p:sp>
          <p:nvSpPr>
            <p:cNvPr id="5" name="文本框 4"/>
            <p:cNvSpPr txBox="1"/>
            <p:nvPr userDrawn="1"/>
          </p:nvSpPr>
          <p:spPr>
            <a:xfrm>
              <a:off x="16443027" y="12240175"/>
              <a:ext cx="2214880" cy="4603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r>
                <a:rPr lang="en-US" altLang="zh-CN" sz="2400" b="1">
                  <a:solidFill>
                    <a:srgbClr val="090A3C"/>
                  </a:solidFill>
                  <a:latin typeface="思源黑体 CN Bold" panose="020B0800000000000000" pitchFamily="34" charset="-122"/>
                  <a:ea typeface="思源黑体 CN Bold" panose="020B0800000000000000" pitchFamily="34" charset="-122"/>
                </a:rPr>
                <a:t>| </a:t>
              </a:r>
              <a:r>
                <a:rPr lang="en-US" altLang="zh-CN" sz="2000">
                  <a:solidFill>
                    <a:srgbClr val="090A3C"/>
                  </a:solidFill>
                  <a:uFillTx/>
                  <a:latin typeface="微软雅黑" panose="020B0503020204020204" pitchFamily="34" charset="-122"/>
                  <a:ea typeface="黑体" panose="02010609060101010101" pitchFamily="49" charset="-122"/>
                </a:rPr>
                <a:t>ANDROID</a:t>
              </a:r>
              <a:r>
                <a:rPr lang="zh-CN" altLang="en-US" sz="2000">
                  <a:solidFill>
                    <a:srgbClr val="090A3C"/>
                  </a:solidFill>
                  <a:uFillTx/>
                  <a:latin typeface="微软雅黑" panose="020B0503020204020204" pitchFamily="34" charset="-122"/>
                  <a:ea typeface="黑体" panose="02010609060101010101" pitchFamily="49" charset="-122"/>
                </a:rPr>
                <a:t>课程</a:t>
              </a:r>
              <a:endParaRPr lang="zh-CN" altLang="en-US" sz="2000">
                <a:solidFill>
                  <a:srgbClr val="090A3C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</a:endParaRPr>
            </a:p>
          </p:txBody>
        </p:sp>
        <p:pic>
          <p:nvPicPr>
            <p:cNvPr id="18" name="图片 17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617521" y="12241039"/>
              <a:ext cx="1843200" cy="460800"/>
            </a:xfrm>
            <a:prstGeom prst="rect">
              <a:avLst/>
            </a:prstGeom>
          </p:spPr>
        </p:pic>
        <p:sp>
          <p:nvSpPr>
            <p:cNvPr id="3" name="文本框 2"/>
            <p:cNvSpPr txBox="1"/>
            <p:nvPr userDrawn="1"/>
          </p:nvSpPr>
          <p:spPr>
            <a:xfrm>
              <a:off x="18944694" y="12240174"/>
              <a:ext cx="18473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endParaRPr lang="en-US" sz="2400">
                <a:solidFill>
                  <a:srgbClr val="090A3C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endParaRPr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4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1583958" y="690019"/>
            <a:ext cx="19871472" cy="25050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583958" y="3450093"/>
            <a:ext cx="19871472" cy="82232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1583958" y="12012325"/>
            <a:ext cx="5183862" cy="6900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2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2C84F8-6015-41F6-B7C9-6E32EB8C5074}" type="datetimeFigureOut">
              <a:rPr lang="en-US" smtClean="0"/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7631798" y="12012325"/>
            <a:ext cx="7775793" cy="6900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2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16271568" y="12012325"/>
            <a:ext cx="5183862" cy="6900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2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23484-B154-4550-BE4F-07484FF64C54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sldNum="0" hdr="0" dt="0"/>
  <p:txStyles>
    <p:titleStyle>
      <a:lvl1pPr algn="l" defTabSz="1727835" rtl="0" eaLnBrk="1" latinLnBrk="0" hangingPunct="1">
        <a:lnSpc>
          <a:spcPct val="90000"/>
        </a:lnSpc>
        <a:spcBef>
          <a:spcPct val="0"/>
        </a:spcBef>
        <a:buNone/>
        <a:defRPr sz="831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31800" indent="-431800" algn="l" defTabSz="1727835" rtl="0" eaLnBrk="1" latinLnBrk="0" hangingPunct="1">
        <a:lnSpc>
          <a:spcPct val="90000"/>
        </a:lnSpc>
        <a:spcBef>
          <a:spcPts val="1890"/>
        </a:spcBef>
        <a:buFont typeface="Arial" panose="020B0604020202020204" pitchFamily="34" charset="0"/>
        <a:buChar char="•"/>
        <a:defRPr sz="5290" kern="1200">
          <a:solidFill>
            <a:schemeClr val="tx1"/>
          </a:solidFill>
          <a:latin typeface="+mn-lt"/>
          <a:ea typeface="+mn-ea"/>
          <a:cs typeface="+mn-cs"/>
        </a:defRPr>
      </a:lvl1pPr>
      <a:lvl2pPr marL="1296035" indent="-431800" algn="l" defTabSz="172783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4535" kern="1200">
          <a:solidFill>
            <a:schemeClr val="tx1"/>
          </a:solidFill>
          <a:latin typeface="+mn-lt"/>
          <a:ea typeface="+mn-ea"/>
          <a:cs typeface="+mn-cs"/>
        </a:defRPr>
      </a:lvl2pPr>
      <a:lvl3pPr marL="2159635" indent="-431800" algn="l" defTabSz="172783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780" kern="1200">
          <a:solidFill>
            <a:schemeClr val="tx1"/>
          </a:solidFill>
          <a:latin typeface="+mn-lt"/>
          <a:ea typeface="+mn-ea"/>
          <a:cs typeface="+mn-cs"/>
        </a:defRPr>
      </a:lvl3pPr>
      <a:lvl4pPr marL="3023870" indent="-431800" algn="l" defTabSz="172783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4pPr>
      <a:lvl5pPr marL="3888105" indent="-431800" algn="l" defTabSz="172783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5pPr>
      <a:lvl6pPr marL="4751705" indent="-431800" algn="l" defTabSz="172783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6pPr>
      <a:lvl7pPr marL="5615940" indent="-431800" algn="l" defTabSz="172783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7pPr>
      <a:lvl8pPr marL="6479540" indent="-431800" algn="l" defTabSz="172783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8pPr>
      <a:lvl9pPr marL="7343775" indent="-431800" algn="l" defTabSz="1727835" rtl="0" eaLnBrk="1" latinLnBrk="0" hangingPunct="1">
        <a:lnSpc>
          <a:spcPct val="90000"/>
        </a:lnSpc>
        <a:spcBef>
          <a:spcPts val="945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72783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864235" algn="l" defTabSz="172783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2pPr>
      <a:lvl3pPr marL="1727835" algn="l" defTabSz="172783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592070" algn="l" defTabSz="172783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4pPr>
      <a:lvl5pPr marL="3455670" algn="l" defTabSz="172783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5pPr>
      <a:lvl6pPr marL="4319905" algn="l" defTabSz="172783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6pPr>
      <a:lvl7pPr marL="5184140" algn="l" defTabSz="172783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7pPr>
      <a:lvl8pPr marL="6047740" algn="l" defTabSz="172783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8pPr>
      <a:lvl9pPr marL="6911975" algn="l" defTabSz="1727835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3.xml"/><Relationship Id="rId1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3.xml"/><Relationship Id="rId1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9.xml"/><Relationship Id="rId8" Type="http://schemas.openxmlformats.org/officeDocument/2006/relationships/tags" Target="../tags/tag8.xml"/><Relationship Id="rId7" Type="http://schemas.openxmlformats.org/officeDocument/2006/relationships/tags" Target="../tags/tag7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4" Type="http://schemas.openxmlformats.org/officeDocument/2006/relationships/tags" Target="../tags/tag4.xml"/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5" Type="http://schemas.openxmlformats.org/officeDocument/2006/relationships/slideLayout" Target="../slideLayouts/slideLayout2.xml"/><Relationship Id="rId14" Type="http://schemas.openxmlformats.org/officeDocument/2006/relationships/tags" Target="../tags/tag14.xml"/><Relationship Id="rId13" Type="http://schemas.openxmlformats.org/officeDocument/2006/relationships/tags" Target="../tags/tag13.xml"/><Relationship Id="rId12" Type="http://schemas.openxmlformats.org/officeDocument/2006/relationships/tags" Target="../tags/tag12.xml"/><Relationship Id="rId11" Type="http://schemas.openxmlformats.org/officeDocument/2006/relationships/tags" Target="../tags/tag11.xml"/><Relationship Id="rId10" Type="http://schemas.openxmlformats.org/officeDocument/2006/relationships/tags" Target="../tags/tag10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3.xml"/><Relationship Id="rId3" Type="http://schemas.openxmlformats.org/officeDocument/2006/relationships/slideLayout" Target="../slideLayouts/slideLayout3.xml"/><Relationship Id="rId2" Type="http://schemas.openxmlformats.org/officeDocument/2006/relationships/image" Target="../media/image1.sv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3.xml"/><Relationship Id="rId1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流程图: 过程 15"/>
          <p:cNvSpPr/>
          <p:nvPr/>
        </p:nvSpPr>
        <p:spPr>
          <a:xfrm>
            <a:off x="0" y="10260439"/>
            <a:ext cx="23039469" cy="2699911"/>
          </a:xfrm>
          <a:prstGeom prst="flowChartProcess">
            <a:avLst/>
          </a:prstGeom>
          <a:solidFill>
            <a:srgbClr val="87A8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4535">
              <a:latin typeface="微软雅黑" panose="020B0503020204020204" pitchFamily="34" charset="-122"/>
              <a:ea typeface="黑体" panose="02010609060101010101" pitchFamily="49" charset="-122"/>
            </a:endParaRPr>
          </a:p>
        </p:txBody>
      </p:sp>
      <p:pic>
        <p:nvPicPr>
          <p:cNvPr id="2" name="图片 1" descr="灰字logo  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008610" y="1665605"/>
            <a:ext cx="4297045" cy="1409065"/>
          </a:xfrm>
          <a:prstGeom prst="rect">
            <a:avLst/>
          </a:prstGeom>
        </p:spPr>
      </p:pic>
      <p:pic>
        <p:nvPicPr>
          <p:cNvPr id="15" name="图片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7075" y="1806575"/>
            <a:ext cx="4091940" cy="1022985"/>
          </a:xfrm>
          <a:prstGeom prst="rect">
            <a:avLst/>
          </a:prstGeom>
        </p:spPr>
      </p:pic>
      <p:sp>
        <p:nvSpPr>
          <p:cNvPr id="3" name="文本框 2"/>
          <p:cNvSpPr txBox="1"/>
          <p:nvPr userDrawn="1"/>
        </p:nvSpPr>
        <p:spPr>
          <a:xfrm>
            <a:off x="20708796" y="12301955"/>
            <a:ext cx="210439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 sz="2800" b="1">
                <a:solidFill>
                  <a:schemeClr val="bg1"/>
                </a:solidFill>
                <a:latin typeface="微软雅黑" panose="020B0503020204020204" pitchFamily="34" charset="-122"/>
                <a:ea typeface="黑体" panose="02010609060101010101" pitchFamily="49" charset="-122"/>
              </a:rPr>
              <a:t>|</a:t>
            </a:r>
            <a:r>
              <a:rPr lang="en-US" altLang="zh-CN" sz="2000" b="1">
                <a:solidFill>
                  <a:schemeClr val="bg1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</a:rPr>
              <a:t> </a:t>
            </a:r>
            <a:r>
              <a:rPr lang="en-US" altLang="zh-CN" sz="2000">
                <a:solidFill>
                  <a:schemeClr val="bg1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</a:rPr>
              <a:t>ANDROID</a:t>
            </a:r>
            <a:r>
              <a:rPr lang="zh-CN" altLang="en-US" sz="2000">
                <a:solidFill>
                  <a:schemeClr val="bg1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</a:rPr>
              <a:t>课程</a:t>
            </a:r>
            <a:endParaRPr lang="zh-CN" altLang="en-US" sz="2000">
              <a:solidFill>
                <a:schemeClr val="bg1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31013" y="12291842"/>
            <a:ext cx="2133333" cy="533333"/>
          </a:xfrm>
          <a:prstGeom prst="rect">
            <a:avLst/>
          </a:prstGeom>
        </p:spPr>
      </p:pic>
      <p:grpSp>
        <p:nvGrpSpPr>
          <p:cNvPr id="4" name="组合 3"/>
          <p:cNvGrpSpPr/>
          <p:nvPr/>
        </p:nvGrpSpPr>
        <p:grpSpPr>
          <a:xfrm>
            <a:off x="3836180" y="4500175"/>
            <a:ext cx="15367028" cy="5190160"/>
            <a:chOff x="5266365" y="4481724"/>
            <a:chExt cx="13633330" cy="5190160"/>
          </a:xfrm>
        </p:grpSpPr>
        <p:sp>
          <p:nvSpPr>
            <p:cNvPr id="5" name="TextBox 29"/>
            <p:cNvSpPr txBox="1"/>
            <p:nvPr/>
          </p:nvSpPr>
          <p:spPr>
            <a:xfrm>
              <a:off x="5266365" y="4481724"/>
              <a:ext cx="13633330" cy="1585153"/>
            </a:xfrm>
            <a:prstGeom prst="rect">
              <a:avLst/>
            </a:prstGeom>
            <a:noFill/>
          </p:spPr>
          <p:txBody>
            <a:bodyPr wrap="square" rtlCol="0" anchor="t" anchorCtr="0">
              <a:noAutofit/>
            </a:bodyPr>
            <a:p>
              <a:pPr algn="ctr">
                <a:lnSpc>
                  <a:spcPct val="105000"/>
                </a:lnSpc>
              </a:pPr>
              <a:r>
                <a:rPr lang="en-US" altLang="zh-CN" sz="8000" b="1">
                  <a:solidFill>
                    <a:srgbClr val="00B050"/>
                  </a:solidFill>
                  <a:latin typeface="微软雅黑" panose="020B0503020204020204" pitchFamily="34" charset="-122"/>
                  <a:ea typeface="黑体" panose="02010609060101010101" pitchFamily="49" charset="-122"/>
                  <a:cs typeface="Times New Roman" panose="02020603050405020304" pitchFamily="18" charset="0"/>
                </a:rPr>
                <a:t>《Android</a:t>
              </a:r>
              <a:r>
                <a:rPr lang="zh-CN" altLang="en-US" sz="8000" b="1">
                  <a:solidFill>
                    <a:srgbClr val="00B050"/>
                  </a:solidFill>
                  <a:latin typeface="微软雅黑" panose="020B0503020204020204" pitchFamily="34" charset="-122"/>
                  <a:ea typeface="黑体" panose="02010609060101010101" pitchFamily="49" charset="-122"/>
                  <a:cs typeface="Times New Roman" panose="02020603050405020304" pitchFamily="18" charset="0"/>
                </a:rPr>
                <a:t>高级课程</a:t>
              </a:r>
              <a:r>
                <a:rPr lang="en-US" altLang="zh-CN" sz="8000" b="1">
                  <a:solidFill>
                    <a:srgbClr val="00B050"/>
                  </a:solidFill>
                  <a:latin typeface="微软雅黑" panose="020B0503020204020204" pitchFamily="34" charset="-122"/>
                  <a:ea typeface="黑体" panose="02010609060101010101" pitchFamily="49" charset="-122"/>
                  <a:cs typeface="Times New Roman" panose="02020603050405020304" pitchFamily="18" charset="0"/>
                </a:rPr>
                <a:t>》</a:t>
              </a:r>
              <a:endParaRPr lang="zh-CN" altLang="en-US" sz="8000" b="1" dirty="0">
                <a:solidFill>
                  <a:srgbClr val="00B050"/>
                </a:solidFill>
                <a:latin typeface="微软雅黑" panose="020B0503020204020204" pitchFamily="34" charset="-122"/>
                <a:ea typeface="黑体" panose="02010609060101010101" pitchFamily="49" charset="-122"/>
                <a:cs typeface="Times New Roman" panose="02020603050405020304" pitchFamily="18" charset="0"/>
              </a:endParaRPr>
            </a:p>
          </p:txBody>
        </p:sp>
        <p:sp>
          <p:nvSpPr>
            <p:cNvPr id="7" name="TextBox 53"/>
            <p:cNvSpPr txBox="1"/>
            <p:nvPr/>
          </p:nvSpPr>
          <p:spPr>
            <a:xfrm>
              <a:off x="6615530" y="6349742"/>
              <a:ext cx="10935000" cy="11068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en-US" sz="6600">
                  <a:solidFill>
                    <a:srgbClr val="00B050"/>
                  </a:solidFill>
                  <a:latin typeface="微软雅黑" panose="020B0503020204020204" pitchFamily="34" charset="-122"/>
                  <a:ea typeface="黑体" panose="02010609060101010101" pitchFamily="49" charset="-122"/>
                  <a:cs typeface="Noto Sans CJK SC Medium" charset="-122"/>
                </a:rPr>
                <a:t>Android Gradle</a:t>
              </a:r>
              <a:endParaRPr lang="en-US" sz="6600" dirty="0">
                <a:solidFill>
                  <a:srgbClr val="00B050"/>
                </a:solidFill>
                <a:latin typeface="微软雅黑" panose="020B0503020204020204" pitchFamily="34" charset="-122"/>
                <a:ea typeface="黑体" panose="02010609060101010101" pitchFamily="49" charset="-122"/>
                <a:cs typeface="Noto Sans CJK SC Medium" charset="-122"/>
              </a:endParaRPr>
            </a:p>
          </p:txBody>
        </p:sp>
        <p:sp>
          <p:nvSpPr>
            <p:cNvPr id="17" name="TextBox 53"/>
            <p:cNvSpPr txBox="1"/>
            <p:nvPr/>
          </p:nvSpPr>
          <p:spPr>
            <a:xfrm>
              <a:off x="6615530" y="9026724"/>
              <a:ext cx="10935000" cy="6451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360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黑体" panose="02010609060101010101" pitchFamily="49" charset="-122"/>
                  <a:cs typeface="Noto Sans CJK SC Medium" charset="-122"/>
                </a:rPr>
                <a:t>让人人都能享受到高品质的教育服务</a:t>
              </a:r>
              <a:endParaRPr lang="zh-CN" altLang="en-US" sz="36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黑体" panose="02010609060101010101" pitchFamily="49" charset="-122"/>
                <a:cs typeface="Noto Sans CJK SC Medium" charset="-122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en-US" altLang="zh-CN" b="1">
                <a:sym typeface="+mn-ea"/>
              </a:rPr>
              <a:t>defaultConfig{}</a:t>
            </a:r>
            <a:endParaRPr lang="en-US" altLang="zh-CN" b="1"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657945" cy="8094980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defaultConfig</a:t>
            </a: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是一种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ProductFlavor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类型，它</a:t>
            </a: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是</a:t>
            </a: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默认的产品风味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：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applicationId：应用唯一的身份识别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ID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，</a:t>
            </a:r>
            <a:r>
              <a:rPr 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也是包名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l"/>
            </a:pP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applicationIdSuffix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：buildTools版本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minSdkVersion：最小支持的sdk版本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targetSdkVersion：对应项目会运行手机版本内一切特性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manifestPlaceholders：设置AndroidManifest占位符类型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flavorDimensions：产品风味选项维度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versionCode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/versionName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：工程版本号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/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工程版本名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zh-CN" altLang="en-US" b="1">
                <a:sym typeface="+mn-ea"/>
              </a:rPr>
              <a:t>产品</a:t>
            </a:r>
            <a:endParaRPr lang="zh-CN" altLang="en-US" b="1"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657945" cy="6264910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创建产品变种与创建 build 类型类似：将其添加到构建配置中的 productFlavors 代码块并添加所需的设置。产品变种支持与 defaultConfig 相同的属性，这是因为，defaultConfig 实际上属于 ProductFlavor 类。这意味着，您可以在 defaultConfig 代码块中提供所有变种的基本配置，每个变种均可更改其中任何默认值，如 applicationId。</a:t>
            </a:r>
            <a:endParaRPr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看官方文档：https://developer.android.google.cn/studio/build/build-variants#product-flavors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969895" y="4845050"/>
            <a:ext cx="18345785" cy="2363470"/>
          </a:xfrm>
        </p:spPr>
        <p:txBody>
          <a:bodyPr/>
          <a:p>
            <a:r>
              <a:rPr lang="en-US" spc="-200">
                <a:sym typeface="+mn-ea"/>
              </a:rPr>
              <a:t>BuildType</a:t>
            </a:r>
            <a:endParaRPr lang="en-US" spc="-200">
              <a:sym typeface="+mn-ea"/>
            </a:endParaRPr>
          </a:p>
        </p:txBody>
      </p:sp>
      <p:pic>
        <p:nvPicPr>
          <p:cNvPr id="3" name="图片 2" descr="303b32313533393132313bb5c6c5dd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31100" y="5310505"/>
            <a:ext cx="1343660" cy="134366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en-US" altLang="zh-CN" b="1">
                <a:sym typeface="+mn-ea"/>
              </a:rPr>
              <a:t>BuildType</a:t>
            </a:r>
            <a:endParaRPr lang="zh-CN" altLang="en-US" b="1"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657945" cy="8462645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您可以在模块级 build.gradle 文件中的 android 代码块内创建和配置 build 类型。当您创建新模块时，Android Studio 会自动为您创建“debug”build 类型和“release”build 类型。虽然“debug”build 类型没有出现在构建配置文件中，但 Android Studio 会使用 debuggable true 配置它。这样，您就可以在安全的 Android 设备上调试应用，并使用常规调试密钥库配置 APK 签名。</a:t>
            </a:r>
            <a:endParaRPr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如果您要添加或更改某些设置，可以将“debug”build 类型添加到配置中。以下示例为“debug”build 类型指定了 applicationIdSuffix，并配置了一个使用“debug”build 类型的设置进行初始化的“staging”build 类型。</a:t>
            </a:r>
            <a:endParaRPr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969895" y="4845050"/>
            <a:ext cx="18345785" cy="2363470"/>
          </a:xfrm>
        </p:spPr>
        <p:txBody>
          <a:bodyPr/>
          <a:p>
            <a:r>
              <a:rPr lang="en-US" spc="-200">
                <a:sym typeface="+mn-ea"/>
              </a:rPr>
              <a:t>SiginingConfig</a:t>
            </a:r>
            <a:endParaRPr lang="en-US" spc="-200">
              <a:sym typeface="+mn-ea"/>
            </a:endParaRPr>
          </a:p>
        </p:txBody>
      </p:sp>
      <p:pic>
        <p:nvPicPr>
          <p:cNvPr id="3" name="图片 2" descr="303b32313533393132313bb5c6c5dd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358890" y="5310505"/>
            <a:ext cx="1343660" cy="134366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en-US" altLang="zh-CN" b="1">
                <a:sym typeface="+mn-ea"/>
              </a:rPr>
              <a:t>SigningConfig</a:t>
            </a:r>
            <a:endParaRPr lang="zh-CN" altLang="en-US" b="1"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657945" cy="1137285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设置打包签名相关属性。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/>
          <a:p>
            <a:pPr algn="l">
              <a:buClrTx/>
              <a:buSzTx/>
              <a:buFontTx/>
            </a:pPr>
            <a:r>
              <a:rPr lang="en-US" altLang="zh-CN" b="1" spc="-200">
                <a:solidFill>
                  <a:srgbClr val="00B050"/>
                </a:solidFill>
                <a:sym typeface="+mn-ea"/>
              </a:rPr>
              <a:t>Android Gradle 07</a:t>
            </a:r>
            <a:endParaRPr lang="en-US" altLang="zh-CN" b="1" spc="-200">
              <a:solidFill>
                <a:srgbClr val="00B050"/>
              </a:solidFill>
              <a:sym typeface="+mn-ea"/>
            </a:endParaRPr>
          </a:p>
        </p:txBody>
      </p:sp>
      <p:cxnSp>
        <p:nvCxnSpPr>
          <p:cNvPr id="23" name="直接连接符 22"/>
          <p:cNvCxnSpPr/>
          <p:nvPr>
            <p:custDataLst>
              <p:tags r:id="rId1"/>
            </p:custDataLst>
          </p:nvPr>
        </p:nvCxnSpPr>
        <p:spPr>
          <a:xfrm>
            <a:off x="1077891" y="8953799"/>
            <a:ext cx="20716060" cy="0"/>
          </a:xfrm>
          <a:prstGeom prst="line">
            <a:avLst/>
          </a:prstGeom>
          <a:ln w="254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矩形 24"/>
          <p:cNvSpPr/>
          <p:nvPr>
            <p:custDataLst>
              <p:tags r:id="rId2"/>
            </p:custDataLst>
          </p:nvPr>
        </p:nvSpPr>
        <p:spPr>
          <a:xfrm>
            <a:off x="1079796" y="4320154"/>
            <a:ext cx="6508618" cy="351048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p>
            <a:pPr>
              <a:lnSpc>
                <a:spcPct val="120000"/>
              </a:lnSpc>
            </a:pPr>
            <a:endParaRPr lang="zh-CN" altLang="en-US" sz="2645" spc="150" dirty="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2" name="等腰三角形 1"/>
          <p:cNvSpPr/>
          <p:nvPr>
            <p:custDataLst>
              <p:tags r:id="rId3"/>
            </p:custDataLst>
          </p:nvPr>
        </p:nvSpPr>
        <p:spPr>
          <a:xfrm rot="10800000">
            <a:off x="1083760" y="7846503"/>
            <a:ext cx="3260820" cy="455651"/>
          </a:xfrm>
          <a:prstGeom prst="triangle">
            <a:avLst>
              <a:gd name="adj" fmla="val 0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>
              <a:lnSpc>
                <a:spcPct val="120000"/>
              </a:lnSpc>
            </a:pPr>
            <a:endParaRPr lang="zh-CN" altLang="en-US" sz="340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36" name="矩形 35"/>
          <p:cNvSpPr/>
          <p:nvPr>
            <p:custDataLst>
              <p:tags r:id="rId4"/>
            </p:custDataLst>
          </p:nvPr>
        </p:nvSpPr>
        <p:spPr>
          <a:xfrm>
            <a:off x="1276142" y="4810135"/>
            <a:ext cx="6329642" cy="2562264"/>
          </a:xfrm>
          <a:prstGeom prst="rect">
            <a:avLst/>
          </a:prstGeom>
        </p:spPr>
        <p:txBody>
          <a:bodyPr wrap="square" anchor="ctr">
            <a:normAutofit/>
          </a:bodyPr>
          <a:p>
            <a:pPr marL="0" indent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en-US" sz="3400" spc="15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+mn-lt"/>
              </a:rPr>
              <a:t>Gradle</a:t>
            </a:r>
            <a:r>
              <a:rPr lang="zh-CN" altLang="en-US" sz="3400" spc="15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+mn-lt"/>
              </a:rPr>
              <a:t>依赖管理</a:t>
            </a:r>
            <a:endParaRPr lang="zh-CN" altLang="en-US" sz="3400" spc="15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+mn-lt"/>
            </a:endParaRPr>
          </a:p>
        </p:txBody>
      </p:sp>
      <p:sp>
        <p:nvSpPr>
          <p:cNvPr id="30" name="椭圆 29"/>
          <p:cNvSpPr/>
          <p:nvPr>
            <p:custDataLst>
              <p:tags r:id="rId5"/>
            </p:custDataLst>
          </p:nvPr>
        </p:nvSpPr>
        <p:spPr>
          <a:xfrm>
            <a:off x="3998093" y="8609531"/>
            <a:ext cx="692974" cy="692974"/>
          </a:xfrm>
          <a:prstGeom prst="ellipse">
            <a:avLst/>
          </a:prstGeom>
          <a:solidFill>
            <a:schemeClr val="accent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 fontScale="80000" lnSpcReduction="20000"/>
          </a:bodyPr>
          <a:p>
            <a:pPr algn="ctr"/>
            <a:r>
              <a:rPr lang="en-US" altLang="zh-CN" sz="34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A</a:t>
            </a:r>
            <a:endParaRPr lang="en-US" altLang="zh-CN" sz="3400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60" name="矩形 59"/>
          <p:cNvSpPr/>
          <p:nvPr>
            <p:custDataLst>
              <p:tags r:id="rId6"/>
            </p:custDataLst>
          </p:nvPr>
        </p:nvSpPr>
        <p:spPr>
          <a:xfrm>
            <a:off x="8181611" y="4336029"/>
            <a:ext cx="6508618" cy="35104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p>
            <a:pPr>
              <a:lnSpc>
                <a:spcPct val="120000"/>
              </a:lnSpc>
            </a:pPr>
            <a:endParaRPr lang="zh-CN" altLang="en-US" sz="2645" spc="150" dirty="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3" name="等腰三角形 2"/>
          <p:cNvSpPr/>
          <p:nvPr>
            <p:custDataLst>
              <p:tags r:id="rId7"/>
            </p:custDataLst>
          </p:nvPr>
        </p:nvSpPr>
        <p:spPr>
          <a:xfrm rot="10800000">
            <a:off x="8187479" y="7846503"/>
            <a:ext cx="3260820" cy="455651"/>
          </a:xfrm>
          <a:prstGeom prst="triangle">
            <a:avLst>
              <a:gd name="adj" fmla="val 0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>
              <a:lnSpc>
                <a:spcPct val="120000"/>
              </a:lnSpc>
            </a:pPr>
            <a:endParaRPr lang="zh-CN" altLang="en-US" sz="340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59" name="矩形 58"/>
          <p:cNvSpPr/>
          <p:nvPr>
            <p:custDataLst>
              <p:tags r:id="rId8"/>
            </p:custDataLst>
          </p:nvPr>
        </p:nvSpPr>
        <p:spPr>
          <a:xfrm>
            <a:off x="8379862" y="4810135"/>
            <a:ext cx="6329642" cy="2562264"/>
          </a:xfrm>
          <a:prstGeom prst="rect">
            <a:avLst/>
          </a:prstGeom>
        </p:spPr>
        <p:txBody>
          <a:bodyPr wrap="square" anchor="ctr">
            <a:normAutofit/>
          </a:bodyPr>
          <a:p>
            <a:pPr marL="0" indent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en-US" sz="3400" spc="15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+mn-lt"/>
              </a:rPr>
              <a:t>Andorid Gradle</a:t>
            </a:r>
            <a:r>
              <a:rPr lang="zh-CN" altLang="en-US" sz="3400" spc="15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+mn-lt"/>
              </a:rPr>
              <a:t>插件</a:t>
            </a:r>
            <a:endParaRPr lang="zh-CN" altLang="en-US" sz="3400" spc="15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+mn-lt"/>
            </a:endParaRPr>
          </a:p>
        </p:txBody>
      </p:sp>
      <p:sp>
        <p:nvSpPr>
          <p:cNvPr id="65" name="矩形 64"/>
          <p:cNvSpPr/>
          <p:nvPr>
            <p:custDataLst>
              <p:tags r:id="rId9"/>
            </p:custDataLst>
          </p:nvPr>
        </p:nvSpPr>
        <p:spPr>
          <a:xfrm>
            <a:off x="15285333" y="4336029"/>
            <a:ext cx="6508618" cy="351048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p>
            <a:pPr>
              <a:lnSpc>
                <a:spcPct val="120000"/>
              </a:lnSpc>
            </a:pPr>
            <a:endParaRPr lang="zh-CN" altLang="en-US" sz="2645" spc="150" dirty="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66" name="等腰三角形 65"/>
          <p:cNvSpPr/>
          <p:nvPr>
            <p:custDataLst>
              <p:tags r:id="rId10"/>
            </p:custDataLst>
          </p:nvPr>
        </p:nvSpPr>
        <p:spPr>
          <a:xfrm rot="10800000">
            <a:off x="15291201" y="7846503"/>
            <a:ext cx="3260820" cy="455651"/>
          </a:xfrm>
          <a:prstGeom prst="triangle">
            <a:avLst>
              <a:gd name="adj" fmla="val 0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>
              <a:lnSpc>
                <a:spcPct val="120000"/>
              </a:lnSpc>
            </a:pPr>
            <a:endParaRPr lang="zh-CN" altLang="en-US" sz="340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64" name="矩形 63"/>
          <p:cNvSpPr/>
          <p:nvPr>
            <p:custDataLst>
              <p:tags r:id="rId11"/>
            </p:custDataLst>
          </p:nvPr>
        </p:nvSpPr>
        <p:spPr>
          <a:xfrm>
            <a:off x="15483585" y="4810135"/>
            <a:ext cx="6329642" cy="2562264"/>
          </a:xfrm>
          <a:prstGeom prst="rect">
            <a:avLst/>
          </a:prstGeom>
        </p:spPr>
        <p:txBody>
          <a:bodyPr wrap="square" anchor="ctr">
            <a:normAutofit/>
          </a:bodyPr>
          <a:p>
            <a:pPr marL="0" indent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en-US" sz="3400" spc="15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+mn-lt"/>
              </a:rPr>
              <a:t>ProductFlavor</a:t>
            </a:r>
            <a:endParaRPr lang="en-US" sz="3400" spc="15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+mn-lt"/>
            </a:endParaRPr>
          </a:p>
        </p:txBody>
      </p:sp>
      <p:sp>
        <p:nvSpPr>
          <p:cNvPr id="68" name="椭圆 67"/>
          <p:cNvSpPr/>
          <p:nvPr>
            <p:custDataLst>
              <p:tags r:id="rId12"/>
            </p:custDataLst>
          </p:nvPr>
        </p:nvSpPr>
        <p:spPr>
          <a:xfrm>
            <a:off x="11089429" y="8609531"/>
            <a:ext cx="692974" cy="692974"/>
          </a:xfrm>
          <a:prstGeom prst="ellipse">
            <a:avLst/>
          </a:prstGeom>
          <a:solidFill>
            <a:schemeClr val="accent2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 fontScale="80000" lnSpcReduction="20000"/>
          </a:bodyPr>
          <a:p>
            <a:pPr algn="ctr"/>
            <a:r>
              <a:rPr lang="en-US" altLang="zh-CN" sz="34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B</a:t>
            </a:r>
            <a:endParaRPr lang="en-US" altLang="zh-CN" sz="3400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71" name="椭圆 70"/>
          <p:cNvSpPr/>
          <p:nvPr>
            <p:custDataLst>
              <p:tags r:id="rId13"/>
            </p:custDataLst>
          </p:nvPr>
        </p:nvSpPr>
        <p:spPr>
          <a:xfrm>
            <a:off x="18205533" y="8609531"/>
            <a:ext cx="692974" cy="692974"/>
          </a:xfrm>
          <a:prstGeom prst="ellipse">
            <a:avLst/>
          </a:prstGeom>
          <a:solidFill>
            <a:schemeClr val="accent3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 fontScale="80000" lnSpcReduction="20000"/>
          </a:bodyPr>
          <a:p>
            <a:pPr algn="ctr"/>
            <a:r>
              <a:rPr lang="en-US" altLang="zh-CN" sz="34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C</a:t>
            </a:r>
            <a:endParaRPr lang="en-US" altLang="zh-CN" sz="3400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</p:spTree>
    <p:custDataLst>
      <p:tags r:id="rId14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7333976" y="3559808"/>
            <a:ext cx="11744209" cy="1337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en-US" altLang="zh-CN" sz="5395" b="1">
                <a:solidFill>
                  <a:srgbClr val="595959"/>
                </a:solidFill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</a:rPr>
              <a:t>Zee</a:t>
            </a:r>
            <a:endParaRPr lang="en-US" altLang="zh-CN" sz="5395" b="1">
              <a:solidFill>
                <a:srgbClr val="595959"/>
              </a:solidFill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367270" y="5741035"/>
            <a:ext cx="1212215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sz="3200" dirty="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</a:rPr>
              <a:t>曾任阿里</a:t>
            </a:r>
            <a:r>
              <a:rPr lang="en-US" altLang="zh-CN" sz="3200" dirty="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</a:rPr>
              <a:t>Andorid</a:t>
            </a:r>
            <a:r>
              <a:rPr lang="zh-CN" sz="3200" dirty="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</a:rPr>
              <a:t>架构师，擅长移动架构、性能安全等领域。</a:t>
            </a:r>
            <a:endParaRPr lang="zh-CN" altLang="en-US" sz="3200" dirty="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</a:endParaRPr>
          </a:p>
        </p:txBody>
      </p:sp>
      <p:sp>
        <p:nvSpPr>
          <p:cNvPr id="14" name="标题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>
              <a:buClrTx/>
              <a:buSzTx/>
              <a:buFontTx/>
            </a:pPr>
            <a:r>
              <a:rPr lang="en-US" altLang="zh-CN" sz="6000" b="1"/>
              <a:t>讲师简介</a:t>
            </a:r>
            <a:endParaRPr lang="en-US" altLang="zh-CN" sz="6000" b="1"/>
          </a:p>
        </p:txBody>
      </p:sp>
      <p:sp>
        <p:nvSpPr>
          <p:cNvPr id="13" name="TextBox 12"/>
          <p:cNvSpPr txBox="1"/>
          <p:nvPr/>
        </p:nvSpPr>
        <p:spPr>
          <a:xfrm>
            <a:off x="7333976" y="4750851"/>
            <a:ext cx="12104185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995" b="1">
                <a:solidFill>
                  <a:srgbClr val="595959"/>
                </a:solidFill>
                <a:latin typeface="微软雅黑" panose="020B0503020204020204" pitchFamily="34" charset="-122"/>
                <a:ea typeface="黑体" panose="02010609060101010101" pitchFamily="49" charset="-122"/>
              </a:rPr>
              <a:t>动脑学院</a:t>
            </a:r>
            <a:r>
              <a:rPr lang="en-US" altLang="zh-CN" sz="3995" b="1">
                <a:solidFill>
                  <a:srgbClr val="595959"/>
                </a:solidFill>
                <a:latin typeface="微软雅黑" panose="020B0503020204020204" pitchFamily="34" charset="-122"/>
                <a:ea typeface="黑体" panose="02010609060101010101" pitchFamily="49" charset="-122"/>
              </a:rPr>
              <a:t>Android</a:t>
            </a:r>
            <a:r>
              <a:rPr lang="zh-CN" altLang="en-US" sz="3995" b="1">
                <a:solidFill>
                  <a:srgbClr val="595959"/>
                </a:solidFill>
                <a:latin typeface="微软雅黑" panose="020B0503020204020204" pitchFamily="34" charset="-122"/>
                <a:ea typeface="黑体" panose="02010609060101010101" pitchFamily="49" charset="-122"/>
              </a:rPr>
              <a:t>高级讲师</a:t>
            </a:r>
            <a:endParaRPr lang="zh-CN" altLang="en-US" sz="3995" b="1">
              <a:solidFill>
                <a:srgbClr val="595959"/>
              </a:solidFill>
              <a:latin typeface="微软雅黑" panose="020B0503020204020204" pitchFamily="34" charset="-122"/>
              <a:ea typeface="黑体" panose="02010609060101010101" pitchFamily="49" charset="-122"/>
            </a:endParaRPr>
          </a:p>
        </p:txBody>
      </p:sp>
      <p:sp>
        <p:nvSpPr>
          <p:cNvPr id="3" name="TextBox 8"/>
          <p:cNvSpPr txBox="1"/>
          <p:nvPr/>
        </p:nvSpPr>
        <p:spPr>
          <a:xfrm>
            <a:off x="7244080" y="7065010"/>
            <a:ext cx="14359255" cy="8756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50000"/>
              </a:lnSpc>
            </a:pPr>
            <a:r>
              <a:rPr lang="en-US" altLang="zh-CN" sz="340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“</a:t>
            </a:r>
            <a:r>
              <a:rPr lang="zh-CN" altLang="en-US" sz="340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欲速则不达，见小利则大事不成。</a:t>
            </a:r>
            <a:r>
              <a:rPr lang="en-US" altLang="zh-CN" sz="3400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”</a:t>
            </a:r>
            <a:endParaRPr lang="en-US" altLang="zh-CN" sz="3400" dirty="0">
              <a:solidFill>
                <a:schemeClr val="tx1">
                  <a:lumMod val="85000"/>
                  <a:lumOff val="15000"/>
                </a:schemeClr>
              </a:solidFill>
              <a:uFillTx/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pic>
        <p:nvPicPr>
          <p:cNvPr id="4" name="图片 3" descr="捕获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79090" y="3914775"/>
            <a:ext cx="3381375" cy="445643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969895" y="4845050"/>
            <a:ext cx="18345785" cy="2363470"/>
          </a:xfrm>
        </p:spPr>
        <p:txBody>
          <a:bodyPr/>
          <a:p>
            <a:r>
              <a:rPr lang="en-US" spc="-200">
                <a:sym typeface="+mn-ea"/>
              </a:rPr>
              <a:t>Gradle</a:t>
            </a:r>
            <a:r>
              <a:rPr lang="zh-CN" altLang="en-US" spc="-200">
                <a:sym typeface="+mn-ea"/>
              </a:rPr>
              <a:t>依赖管理</a:t>
            </a:r>
            <a:endParaRPr lang="zh-CN" altLang="en-US" spc="-200">
              <a:sym typeface="+mn-ea"/>
            </a:endParaRPr>
          </a:p>
        </p:txBody>
      </p:sp>
      <p:pic>
        <p:nvPicPr>
          <p:cNvPr id="3" name="图片 2" descr="303b32313533393132313bb5c6c5dd"/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6375400" y="5310505"/>
            <a:ext cx="1343660" cy="134366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zh-CN" altLang="en-US" b="1">
                <a:sym typeface="+mn-ea"/>
              </a:rPr>
              <a:t>关于依赖传递的几个问题</a:t>
            </a:r>
            <a:endParaRPr lang="zh-CN" altLang="en-US" b="1"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657945" cy="9693275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依赖传递针对的是</a:t>
            </a:r>
            <a:r>
              <a:rPr lang="zh-CN" altLang="en-US" sz="4000">
                <a:solidFill>
                  <a:srgbClr val="FF000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编译时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能被上层模块直接使用。</a:t>
            </a:r>
            <a:endParaRPr lang="en-US" altLang="zh-CN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implementation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与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api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：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使用</a:t>
            </a:r>
            <a:r>
              <a:rPr 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implementation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添加依赖项，在</a:t>
            </a:r>
            <a:r>
              <a:rPr lang="zh-CN" altLang="en-US" sz="3800">
                <a:solidFill>
                  <a:srgbClr val="FF000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编译时不进行依赖传递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，</a:t>
            </a:r>
            <a:r>
              <a:rPr 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但是</a:t>
            </a:r>
            <a:r>
              <a:rPr 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在运行时依然可以使用其内部依赖项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 (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通过反射的方式调用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)</a:t>
            </a:r>
            <a:r>
              <a:rPr 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。</a:t>
            </a:r>
            <a:endParaRPr lang="zh-CN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使用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api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添加依赖项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会进行依赖传递，但只针对上一层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模块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而言。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setTranstive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：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在添加依赖项时，如果设置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transitive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为</a:t>
            </a: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false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，表示关闭依赖传递。</a:t>
            </a:r>
            <a:r>
              <a:rPr sz="3800">
                <a:solidFill>
                  <a:srgbClr val="FF000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即内部的所有依赖将不会添加到编译和运行时的类路径</a:t>
            </a:r>
            <a:r>
              <a:rPr lang="zh-CN" altLang="en-US" sz="3800">
                <a:solidFill>
                  <a:srgbClr val="FF000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。</a:t>
            </a:r>
            <a:endParaRPr lang="zh-CN" altLang="en-US" sz="3800">
              <a:solidFill>
                <a:srgbClr val="FF0000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lvl="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依赖传递始终遵循Gradle依赖管理的优化：即默认情况下选择最高版本的依赖项 (除非对依赖项设置了force为true强制优先使用该版本)，同一个依赖项会自动被排除。</a:t>
            </a:r>
            <a:endParaRPr lang="en-US" altLang="zh-CN" sz="4000">
              <a:solidFill>
                <a:srgbClr val="FF0000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zh-CN" altLang="en-US" b="1">
                <a:sym typeface="+mn-ea"/>
              </a:rPr>
              <a:t>举个栗子</a:t>
            </a:r>
            <a:endParaRPr lang="zh-CN" altLang="en-US" b="1"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657945" cy="5753735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有ABCD四个模块：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 implemetation B，B 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implemetation C，则A不能使用C。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 implemetation B，B api C，则A可以使用C。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 implemetation B，B implemetation C，C api D，则B可以使用D，但A不能使用D。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 implemetation B，B api C，C api D，这样A可以使用D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6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不管ABCD在何处被添加到类路径都一样，在运行时这些模块中的class都是要被加载的。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969895" y="4845050"/>
            <a:ext cx="18345785" cy="2363470"/>
          </a:xfrm>
        </p:spPr>
        <p:txBody>
          <a:bodyPr/>
          <a:p>
            <a:r>
              <a:rPr lang="en-US" spc="-200">
                <a:sym typeface="+mn-ea"/>
              </a:rPr>
              <a:t>ProductFlavor</a:t>
            </a:r>
            <a:endParaRPr lang="en-US" spc="-200">
              <a:sym typeface="+mn-ea"/>
            </a:endParaRPr>
          </a:p>
        </p:txBody>
      </p:sp>
      <p:pic>
        <p:nvPicPr>
          <p:cNvPr id="3" name="图片 2" descr="303b32313533393132313bb5c6c5dd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64300" y="5310505"/>
            <a:ext cx="1343660" cy="134366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zh-CN" altLang="en-US" b="1">
                <a:sym typeface="+mn-ea"/>
              </a:rPr>
              <a:t>版本说明</a:t>
            </a:r>
            <a:endParaRPr lang="zh-CN" altLang="en-US" b="1"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657945" cy="3178175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关于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Andoird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构建配置的相关文档，推荐官方这个文档</a:t>
            </a: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：</a:t>
            </a:r>
            <a:endParaRPr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sz="3800">
                <a:solidFill>
                  <a:srgbClr val="FF000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https://developer.android.google.cn/studio/build</a:t>
            </a:r>
            <a:endParaRPr lang="zh-CN" sz="3800">
              <a:solidFill>
                <a:srgbClr val="FF0000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后面讲到的Andorid构建配置都是</a:t>
            </a:r>
            <a:r>
              <a:rPr lang="zh-CN" altLang="en-US" sz="4000">
                <a:solidFill>
                  <a:srgbClr val="FF0000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针对的APG4.2.0以上版本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，请悉知。</a:t>
            </a:r>
            <a:endParaRPr lang="zh-CN" altLang="en-US" sz="4000">
              <a:solidFill>
                <a:srgbClr val="FF0000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9908" y="519000"/>
            <a:ext cx="21599654" cy="1100967"/>
          </a:xfrm>
        </p:spPr>
        <p:txBody>
          <a:bodyPr/>
          <a:lstStyle/>
          <a:p>
            <a:r>
              <a:rPr lang="en-US" altLang="zh-CN" b="1">
                <a:sym typeface="+mn-ea"/>
              </a:rPr>
              <a:t>android{}</a:t>
            </a:r>
            <a:endParaRPr lang="en-US" altLang="zh-CN" b="1"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20090" y="1800225"/>
            <a:ext cx="21657945" cy="8094980"/>
          </a:xfrm>
          <a:prstGeom prst="rect">
            <a:avLst/>
          </a:prstGeom>
        </p:spPr>
        <p:txBody>
          <a:bodyPr wrap="square">
            <a:spAutoFit/>
          </a:bodyPr>
          <a:p>
            <a:pPr marL="571500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Ø"/>
            </a:pPr>
            <a:r>
              <a:rPr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android</a:t>
            </a:r>
            <a:r>
              <a:rPr 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{}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，由</a:t>
            </a:r>
            <a:r>
              <a:rPr lang="en-US" altLang="zh-CN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AGP</a:t>
            </a:r>
            <a:r>
              <a:rPr lang="zh-CN" altLang="en-US" sz="40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引入的节点：</a:t>
            </a:r>
            <a:endParaRPr lang="zh-CN" altLang="en-US" sz="40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compileSdkVersion：编译使用版本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l"/>
            </a:pPr>
            <a:r>
              <a:rPr lang="en-US" altLang="zh-CN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buildToolsVersion</a:t>
            </a: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：buildTools版本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defaultConfig：默认产品风味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productFlavors：自定义产品风味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buildTypes：构建类型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compileOptions：编译选项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  <a:p>
            <a:pPr marL="1028700" lvl="1" indent="-571500" algn="l" latinLnBrk="1">
              <a:lnSpc>
                <a:spcPct val="170000"/>
              </a:lnSpc>
              <a:buClrTx/>
              <a:buSzTx/>
              <a:buFont typeface="Wingdings" panose="05000000000000000000" charset="0"/>
              <a:buChar char="l"/>
            </a:pPr>
            <a:r>
              <a:rPr lang="zh-CN" altLang="en-US" sz="3800">
                <a:solidFill>
                  <a:srgbClr val="595959"/>
                </a:solidFill>
                <a:uFillTx/>
                <a:latin typeface="微软雅黑" panose="020B0503020204020204" pitchFamily="34" charset="-122"/>
                <a:ea typeface="黑体" panose="02010609060101010101" pitchFamily="49" charset="-122"/>
                <a:cs typeface="微软雅黑" panose="020B0503020204020204" pitchFamily="34" charset="-122"/>
                <a:sym typeface="+mn-ea"/>
              </a:rPr>
              <a:t>signingConfigs：签名设置</a:t>
            </a:r>
            <a:endParaRPr lang="zh-CN" altLang="en-US" sz="3800">
              <a:solidFill>
                <a:srgbClr val="595959"/>
              </a:solidFill>
              <a:uFillTx/>
              <a:latin typeface="微软雅黑" panose="020B0503020204020204" pitchFamily="34" charset="-122"/>
              <a:ea typeface="黑体" panose="02010609060101010101" pitchFamily="49" charset="-122"/>
              <a:cs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ransition/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m_i"/>
  <p:tag name="KSO_WM_UNIT_INDEX" val="1_1"/>
  <p:tag name="KSO_WM_UNIT_ID" val="diagram726_3*m_i*1_1"/>
  <p:tag name="KSO_WM_TEMPLATE_CATEGORY" val="diagram"/>
  <p:tag name="KSO_WM_TEMPLATE_INDEX" val="726"/>
  <p:tag name="KSO_WM_UNIT_LAYERLEVEL" val="1_1"/>
  <p:tag name="KSO_WM_TAG_VERSION" val="1.0"/>
  <p:tag name="KSO_WM_BEAUTIFY_FLAG" val="#wm#"/>
  <p:tag name="KSO_WM_DIAGRAM_GROUP_CODE" val="m1-1"/>
  <p:tag name="KSO_WM_UNIT_LINE_FORE_SCHEMECOLOR_INDEX_BRIGHTNESS" val="0"/>
  <p:tag name="KSO_WM_UNIT_LINE_FORE_SCHEMECOLOR_INDEX" val="6"/>
  <p:tag name="KSO_WM_UNIT_LINE_FILL_TYPE" val="2"/>
  <p:tag name="KSO_WM_UNIT_USESOURCEFORMAT_APPLY" val="1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m_h_i"/>
  <p:tag name="KSO_WM_UNIT_INDEX" val="1_3_2"/>
  <p:tag name="KSO_WM_UNIT_ID" val="diagram726_3*m_h_i*1_3_2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FILL_FORE_SCHEMECOLOR_INDEX_BRIGHTNESS" val="0.4"/>
  <p:tag name="KSO_WM_UNIT_FILL_FORE_SCHEMECOLOR_INDEX" val="7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USESOURCEFORMAT_APPLY" val="1"/>
</p:tagLst>
</file>

<file path=ppt/tags/tag11.xml><?xml version="1.0" encoding="utf-8"?>
<p:tagLst xmlns:p="http://schemas.openxmlformats.org/presentationml/2006/main">
  <p:tag name="KSO_WM_UNIT_SUBTYPE" val="a"/>
  <p:tag name="KSO_WM_UNIT_PRESET_TEXT" val="单击此处添加文本具体内容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m_h_f"/>
  <p:tag name="KSO_WM_UNIT_INDEX" val="1_3_1"/>
  <p:tag name="KSO_WM_UNIT_ID" val="diagram726_3*m_h_f*1_3_1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TEXT_FILL_FORE_SCHEMECOLOR_INDEX_BRIGHTNESS" val="0"/>
  <p:tag name="KSO_WM_UNIT_TEXT_FILL_FORE_SCHEMECOLOR_INDEX" val="14"/>
  <p:tag name="KSO_WM_UNIT_TEXT_FILL_TYPE" val="1"/>
  <p:tag name="KSO_WM_UNIT_USESOURCEFORMAT_APPLY" val="1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d"/>
  <p:tag name="KSO_WM_UNIT_TYPE" val="m_h_i"/>
  <p:tag name="KSO_WM_UNIT_INDEX" val="1_2_1"/>
  <p:tag name="KSO_WM_UNIT_ID" val="diagram726_3*m_h_i*1_2_1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FILL_FORE_SCHEMECOLOR_INDEX_BRIGHTNESS" val="0"/>
  <p:tag name="KSO_WM_UNIT_FILL_FORE_SCHEMECOLOR_INDEX" val="6"/>
  <p:tag name="KSO_WM_UNIT_FILL_TYPE" val="1"/>
  <p:tag name="KSO_WM_UNIT_TEXT_FILL_FORE_SCHEMECOLOR_INDEX_BRIGHTNESS" val="0"/>
  <p:tag name="KSO_WM_UNIT_TEXT_FILL_FORE_SCHEMECOLOR_INDEX" val="14"/>
  <p:tag name="KSO_WM_UNIT_TEXT_FILL_TYPE" val="1"/>
  <p:tag name="KSO_WM_UNIT_USESOURCEFORMAT_APPLY" val="1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d"/>
  <p:tag name="KSO_WM_UNIT_TYPE" val="m_h_i"/>
  <p:tag name="KSO_WM_UNIT_INDEX" val="1_3_1"/>
  <p:tag name="KSO_WM_UNIT_ID" val="diagram726_3*m_h_i*1_3_1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FILL_FORE_SCHEMECOLOR_INDEX_BRIGHTNESS" val="0"/>
  <p:tag name="KSO_WM_UNIT_FILL_FORE_SCHEMECOLOR_INDEX" val="7"/>
  <p:tag name="KSO_WM_UNIT_FILL_TYPE" val="1"/>
  <p:tag name="KSO_WM_UNIT_TEXT_FILL_FORE_SCHEMECOLOR_INDEX_BRIGHTNESS" val="0"/>
  <p:tag name="KSO_WM_UNIT_TEXT_FILL_FORE_SCHEMECOLOR_INDEX" val="14"/>
  <p:tag name="KSO_WM_UNIT_TEXT_FILL_TYPE" val="1"/>
  <p:tag name="KSO_WM_UNIT_USESOURCEFORMAT_APPLY" val="1"/>
</p:tagLst>
</file>

<file path=ppt/tags/tag14.xml><?xml version="1.0" encoding="utf-8"?>
<p:tagLst xmlns:p="http://schemas.openxmlformats.org/presentationml/2006/main">
  <p:tag name="KSO_WM_SLIDE_ITEM_CNT" val="3"/>
</p:tagLst>
</file>

<file path=ppt/tags/tag2.xml><?xml version="1.0" encoding="utf-8"?>
<p:tagLst xmlns:p="http://schemas.openxmlformats.org/presentationml/2006/main"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m_h_i"/>
  <p:tag name="KSO_WM_UNIT_INDEX" val="1_1_3"/>
  <p:tag name="KSO_WM_UNIT_ID" val="diagram726_3*m_h_i*1_1_3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USESOURCEFORMAT_APPLY" val="1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m_h_i"/>
  <p:tag name="KSO_WM_UNIT_INDEX" val="1_1_2"/>
  <p:tag name="KSO_WM_UNIT_ID" val="diagram726_3*m_h_i*1_1_2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FILL_FORE_SCHEMECOLOR_INDEX_BRIGHTNESS" val="0.4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USESOURCEFORMAT_APPLY" val="1"/>
</p:tagLst>
</file>

<file path=ppt/tags/tag4.xml><?xml version="1.0" encoding="utf-8"?>
<p:tagLst xmlns:p="http://schemas.openxmlformats.org/presentationml/2006/main">
  <p:tag name="KSO_WM_UNIT_SUBTYPE" val="a"/>
  <p:tag name="KSO_WM_UNIT_PRESET_TEXT" val="单击此处添加文本具体内容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m_h_f"/>
  <p:tag name="KSO_WM_UNIT_INDEX" val="1_1_1"/>
  <p:tag name="KSO_WM_UNIT_ID" val="diagram726_3*m_h_f*1_1_1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TEXT_FILL_FORE_SCHEMECOLOR_INDEX_BRIGHTNESS" val="0"/>
  <p:tag name="KSO_WM_UNIT_TEXT_FILL_FORE_SCHEMECOLOR_INDEX" val="14"/>
  <p:tag name="KSO_WM_UNIT_TEXT_FILL_TYPE" val="1"/>
  <p:tag name="KSO_WM_UNIT_USESOURCEFORMAT_APPLY" val="1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d"/>
  <p:tag name="KSO_WM_UNIT_TYPE" val="m_h_i"/>
  <p:tag name="KSO_WM_UNIT_INDEX" val="1_1_1"/>
  <p:tag name="KSO_WM_UNIT_ID" val="diagram726_3*m_h_i*1_1_1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14"/>
  <p:tag name="KSO_WM_UNIT_TEXT_FILL_TYPE" val="1"/>
  <p:tag name="KSO_WM_UNIT_USESOURCEFORMAT_APPLY" val="1"/>
</p:tagLst>
</file>

<file path=ppt/tags/tag6.xml><?xml version="1.0" encoding="utf-8"?>
<p:tagLst xmlns:p="http://schemas.openxmlformats.org/presentationml/2006/main"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m_h_i"/>
  <p:tag name="KSO_WM_UNIT_INDEX" val="1_2_3"/>
  <p:tag name="KSO_WM_UNIT_ID" val="diagram726_3*m_h_i*1_2_3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FILL_FORE_SCHEMECOLOR_INDEX_BRIGHTNESS" val="0"/>
  <p:tag name="KSO_WM_UNIT_FILL_FORE_SCHEMECOLOR_INDEX" val="6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USESOURCEFORMAT_APPLY" val="1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m_h_i"/>
  <p:tag name="KSO_WM_UNIT_INDEX" val="1_2_2"/>
  <p:tag name="KSO_WM_UNIT_ID" val="diagram726_3*m_h_i*1_2_2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FILL_FORE_SCHEMECOLOR_INDEX_BRIGHTNESS" val="0.4"/>
  <p:tag name="KSO_WM_UNIT_FILL_FORE_SCHEMECOLOR_INDEX" val="6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USESOURCEFORMAT_APPLY" val="1"/>
</p:tagLst>
</file>

<file path=ppt/tags/tag8.xml><?xml version="1.0" encoding="utf-8"?>
<p:tagLst xmlns:p="http://schemas.openxmlformats.org/presentationml/2006/main">
  <p:tag name="KSO_WM_UNIT_SUBTYPE" val="a"/>
  <p:tag name="KSO_WM_UNIT_PRESET_TEXT" val="单击此处添加文本具体内容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m_h_f"/>
  <p:tag name="KSO_WM_UNIT_INDEX" val="1_2_1"/>
  <p:tag name="KSO_WM_UNIT_ID" val="diagram726_3*m_h_f*1_2_1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TEXT_FILL_FORE_SCHEMECOLOR_INDEX_BRIGHTNESS" val="0"/>
  <p:tag name="KSO_WM_UNIT_TEXT_FILL_FORE_SCHEMECOLOR_INDEX" val="14"/>
  <p:tag name="KSO_WM_UNIT_TEXT_FILL_TYPE" val="1"/>
  <p:tag name="KSO_WM_UNIT_USESOURCEFORMAT_APPLY" val="1"/>
</p:tagLst>
</file>

<file path=ppt/tags/tag9.xml><?xml version="1.0" encoding="utf-8"?>
<p:tagLst xmlns:p="http://schemas.openxmlformats.org/presentationml/2006/main"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m_h_i"/>
  <p:tag name="KSO_WM_UNIT_INDEX" val="1_3_3"/>
  <p:tag name="KSO_WM_UNIT_ID" val="diagram726_3*m_h_i*1_3_3"/>
  <p:tag name="KSO_WM_TEMPLATE_CATEGORY" val="diagram"/>
  <p:tag name="KSO_WM_TEMPLATE_INDEX" val="726"/>
  <p:tag name="KSO_WM_UNIT_LAYERLEVEL" val="1_1_1"/>
  <p:tag name="KSO_WM_TAG_VERSION" val="1.0"/>
  <p:tag name="KSO_WM_BEAUTIFY_FLAG" val="#wm#"/>
  <p:tag name="KSO_WM_DIAGRAM_GROUP_CODE" val="m1-1"/>
  <p:tag name="KSO_WM_UNIT_FILL_FORE_SCHEMECOLOR_INDEX_BRIGHTNESS" val="0"/>
  <p:tag name="KSO_WM_UNIT_FILL_FORE_SCHEMECOLOR_INDEX" val="7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USESOURCEFORMAT_APPLY" val="1"/>
</p:tagLst>
</file>

<file path=ppt/theme/theme1.xml><?xml version="1.0" encoding="utf-8"?>
<a:theme xmlns:a="http://schemas.openxmlformats.org/drawingml/2006/main" name="Office 主题​​">
  <a:themeElements>
    <a:clrScheme name="蓝色暖调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solidFill>
            <a:schemeClr val="tx1">
              <a:lumMod val="50000"/>
              <a:lumOff val="50000"/>
            </a:schemeClr>
          </a:solidFill>
          <a:prstDash val="lgDash"/>
        </a:ln>
      </a:spPr>
      <a:bodyPr wrap="square" rtlCol="0" anchor="ctr">
        <a:spAutoFit/>
      </a:bodyPr>
      <a:lstStyle>
        <a:defPPr marL="457200" indent="-457200" algn="l">
          <a:lnSpc>
            <a:spcPct val="150000"/>
          </a:lnSpc>
          <a:buFont typeface="Wingdings" panose="05000000000000000000" pitchFamily="2" charset="2"/>
          <a:buChar char="v"/>
          <a:defRPr sz="3200" smtClean="0">
            <a:solidFill>
              <a:srgbClr val="595959"/>
            </a:solidFill>
            <a:latin typeface="黑体" panose="02010609060101010101" pitchFamily="49" charset="-122"/>
            <a:ea typeface="黑体" panose="02010609060101010101" pitchFamily="49" charset="-122"/>
          </a:defRPr>
        </a:defPPr>
      </a:lstStyle>
    </a:spDef>
    <a:lnDef>
      <a:spPr>
        <a:ln w="57150">
          <a:solidFill>
            <a:schemeClr val="tx1">
              <a:lumMod val="50000"/>
              <a:lumOff val="50000"/>
            </a:schemeClr>
          </a:solidFill>
          <a:prstDash val="solid"/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 vert="horz" wrap="none" lIns="91440" tIns="45720" rIns="91440" bIns="45720" rtlCol="0">
        <a:normAutofit/>
      </a:bodyPr>
      <a:lstStyle>
        <a:defPPr algn="ctr">
          <a:lnSpc>
            <a:spcPct val="150000"/>
          </a:lnSpc>
          <a:defRPr sz="3200" smtClean="0">
            <a:solidFill>
              <a:srgbClr val="595959"/>
            </a:solidFill>
            <a:latin typeface="黑体" panose="02010609060101010101" pitchFamily="49" charset="-122"/>
            <a:ea typeface="黑体" panose="02010609060101010101" pitchFamily="49" charset="-122"/>
            <a:cs typeface="Source Han Sans CN Normal" charset="-122"/>
          </a:defRPr>
        </a:defPPr>
      </a:lstStyle>
    </a:tx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2037</Words>
  <Application>WPS 演示</Application>
  <PresentationFormat>自定义</PresentationFormat>
  <Paragraphs>101</Paragraphs>
  <Slides>15</Slides>
  <Notes>18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29" baseType="lpstr">
      <vt:lpstr>Arial</vt:lpstr>
      <vt:lpstr>宋体</vt:lpstr>
      <vt:lpstr>Wingdings</vt:lpstr>
      <vt:lpstr>黑体</vt:lpstr>
      <vt:lpstr>Source Han Sans CN Normal</vt:lpstr>
      <vt:lpstr>思源黑体 CN Bold</vt:lpstr>
      <vt:lpstr>微软雅黑</vt:lpstr>
      <vt:lpstr>Times New Roman</vt:lpstr>
      <vt:lpstr>Noto Sans CJK SC Medium</vt:lpstr>
      <vt:lpstr>楷体</vt:lpstr>
      <vt:lpstr>Wingdings</vt:lpstr>
      <vt:lpstr>Arial Unicode MS</vt:lpstr>
      <vt:lpstr>Calibri</vt:lpstr>
      <vt:lpstr>Office 主题​​</vt:lpstr>
      <vt:lpstr>PowerPoint 演示文稿</vt:lpstr>
      <vt:lpstr>Android Gradle 07</vt:lpstr>
      <vt:lpstr>讲师简介</vt:lpstr>
      <vt:lpstr>Gradle依赖管理</vt:lpstr>
      <vt:lpstr>关于依赖传递的几个问题</vt:lpstr>
      <vt:lpstr>举个栗子</vt:lpstr>
      <vt:lpstr>ProductFlavor</vt:lpstr>
      <vt:lpstr>版本说明</vt:lpstr>
      <vt:lpstr>android{}</vt:lpstr>
      <vt:lpstr>defaultConfig{}</vt:lpstr>
      <vt:lpstr>产品</vt:lpstr>
      <vt:lpstr>BuildType</vt:lpstr>
      <vt:lpstr>BuildType</vt:lpstr>
      <vt:lpstr>SiginingConfig</vt:lpstr>
      <vt:lpstr>BuildType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css布局</dc:title>
  <dc:creator>刘碎春</dc:creator>
  <cp:lastModifiedBy>Jason</cp:lastModifiedBy>
  <cp:revision>3542</cp:revision>
  <dcterms:created xsi:type="dcterms:W3CDTF">2014-06-24T08:28:00Z</dcterms:created>
  <dcterms:modified xsi:type="dcterms:W3CDTF">2021-06-08T11:16:58Z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2052-11.1.0.10495</vt:lpwstr>
  </property>
  <property fmtid="{D5CDD505-2E9C-101B-9397-08002B2CF9AE}" pid="3" name="ICV">
    <vt:lpwstr>0712A75B51E04CF8A429D6417E1EC472</vt:lpwstr>
  </property>
</Properties>
</file>