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handoutMasters/handoutMaster1.xml" ContentType="application/vnd.openxmlformats-officedocument.presentationml.handoutMaster+xml"/>
  <Override PartName="/ppt/media/image1.svg" ContentType="image/svg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handoutMasterIdLst>
    <p:handoutMasterId r:id="rId29"/>
  </p:handoutMasterIdLst>
  <p:sldIdLst>
    <p:sldId id="911" r:id="rId3"/>
    <p:sldId id="834" r:id="rId5"/>
    <p:sldId id="887" r:id="rId6"/>
    <p:sldId id="888" r:id="rId7"/>
    <p:sldId id="574" r:id="rId8"/>
    <p:sldId id="693" r:id="rId9"/>
    <p:sldId id="837" r:id="rId10"/>
    <p:sldId id="824" r:id="rId11"/>
    <p:sldId id="835" r:id="rId12"/>
    <p:sldId id="858" r:id="rId13"/>
    <p:sldId id="836" r:id="rId14"/>
    <p:sldId id="831" r:id="rId15"/>
    <p:sldId id="844" r:id="rId16"/>
    <p:sldId id="843" r:id="rId17"/>
    <p:sldId id="845" r:id="rId18"/>
    <p:sldId id="846" r:id="rId19"/>
    <p:sldId id="847" r:id="rId20"/>
    <p:sldId id="889" r:id="rId21"/>
    <p:sldId id="938" r:id="rId22"/>
    <p:sldId id="939" r:id="rId23"/>
    <p:sldId id="941" r:id="rId24"/>
    <p:sldId id="942" r:id="rId25"/>
    <p:sldId id="943" r:id="rId26"/>
    <p:sldId id="944" r:id="rId27"/>
    <p:sldId id="945" r:id="rId28"/>
  </p:sldIdLst>
  <p:sldSz cx="23039070" cy="1296035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默认节" id="{68CA6741-D517-47A3-B4C6-5CB7F7DC5A2E}">
          <p14:sldIdLst>
            <p14:sldId id="911"/>
            <p14:sldId id="834"/>
            <p14:sldId id="887"/>
            <p14:sldId id="888"/>
            <p14:sldId id="574"/>
            <p14:sldId id="693"/>
            <p14:sldId id="837"/>
            <p14:sldId id="824"/>
            <p14:sldId id="835"/>
            <p14:sldId id="858"/>
            <p14:sldId id="836"/>
            <p14:sldId id="831"/>
            <p14:sldId id="844"/>
            <p14:sldId id="843"/>
            <p14:sldId id="845"/>
            <p14:sldId id="846"/>
            <p14:sldId id="847"/>
            <p14:sldId id="889"/>
            <p14:sldId id="938"/>
            <p14:sldId id="939"/>
            <p14:sldId id="941"/>
            <p14:sldId id="942"/>
            <p14:sldId id="943"/>
            <p14:sldId id="945"/>
            <p14:sldId id="944"/>
          </p14:sldIdLst>
        </p14:section>
      </p14:section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dministrator" initials="A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595959"/>
    <a:srgbClr val="1577BA"/>
    <a:srgbClr val="E86348"/>
    <a:srgbClr val="FA7736"/>
    <a:srgbClr val="87A896"/>
    <a:srgbClr val="C4C4C4"/>
    <a:srgbClr val="4D4D4D"/>
    <a:srgbClr val="828282"/>
    <a:srgbClr val="7F8FA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785" autoAdjust="0"/>
    <p:restoredTop sz="95268" autoAdjust="0"/>
  </p:normalViewPr>
  <p:slideViewPr>
    <p:cSldViewPr>
      <p:cViewPr varScale="1">
        <p:scale>
          <a:sx n="44" d="100"/>
          <a:sy n="44" d="100"/>
        </p:scale>
        <p:origin x="970" y="8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-802"/>
    </p:cViewPr>
  </p:sorterViewPr>
  <p:notesViewPr>
    <p:cSldViewPr>
      <p:cViewPr varScale="1">
        <p:scale>
          <a:sx n="87" d="100"/>
          <a:sy n="87" d="100"/>
        </p:scale>
        <p:origin x="3840" y="72"/>
      </p:cViewPr>
      <p:guideLst>
        <p:guide orient="horz" pos="2661"/>
        <p:guide pos="2160"/>
      </p:guideLst>
    </p:cSldViewPr>
  </p:notesViewPr>
  <p:gridSpacing cx="45000" cy="450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33" Type="http://schemas.openxmlformats.org/officeDocument/2006/relationships/commentAuthors" Target="commentAuthors.xml"/><Relationship Id="rId32" Type="http://schemas.openxmlformats.org/officeDocument/2006/relationships/tableStyles" Target="tableStyles.xml"/><Relationship Id="rId31" Type="http://schemas.openxmlformats.org/officeDocument/2006/relationships/viewProps" Target="viewProps.xml"/><Relationship Id="rId30" Type="http://schemas.openxmlformats.org/officeDocument/2006/relationships/presProps" Target="presProps.xml"/><Relationship Id="rId3" Type="http://schemas.openxmlformats.org/officeDocument/2006/relationships/slide" Target="slides/slide1.xml"/><Relationship Id="rId29" Type="http://schemas.openxmlformats.org/officeDocument/2006/relationships/handoutMaster" Target="handoutMasters/handoutMaster1.xml"/><Relationship Id="rId28" Type="http://schemas.openxmlformats.org/officeDocument/2006/relationships/slide" Target="slides/slide25.xml"/><Relationship Id="rId27" Type="http://schemas.openxmlformats.org/officeDocument/2006/relationships/slide" Target="slides/slide24.xml"/><Relationship Id="rId26" Type="http://schemas.openxmlformats.org/officeDocument/2006/relationships/slide" Target="slides/slide23.xml"/><Relationship Id="rId25" Type="http://schemas.openxmlformats.org/officeDocument/2006/relationships/slide" Target="slides/slide22.xml"/><Relationship Id="rId24" Type="http://schemas.openxmlformats.org/officeDocument/2006/relationships/slide" Target="slides/slide21.xml"/><Relationship Id="rId23" Type="http://schemas.openxmlformats.org/officeDocument/2006/relationships/slide" Target="slides/slide20.xml"/><Relationship Id="rId22" Type="http://schemas.openxmlformats.org/officeDocument/2006/relationships/slide" Target="slides/slide19.xml"/><Relationship Id="rId21" Type="http://schemas.openxmlformats.org/officeDocument/2006/relationships/slide" Target="slides/slide18.xml"/><Relationship Id="rId20" Type="http://schemas.openxmlformats.org/officeDocument/2006/relationships/slide" Target="slides/slide17.xml"/><Relationship Id="rId2" Type="http://schemas.openxmlformats.org/officeDocument/2006/relationships/theme" Target="theme/theme1.xml"/><Relationship Id="rId19" Type="http://schemas.openxmlformats.org/officeDocument/2006/relationships/slide" Target="slides/slide16.xml"/><Relationship Id="rId18" Type="http://schemas.openxmlformats.org/officeDocument/2006/relationships/slide" Target="slides/slide15.xml"/><Relationship Id="rId17" Type="http://schemas.openxmlformats.org/officeDocument/2006/relationships/slide" Target="slides/slide14.xml"/><Relationship Id="rId16" Type="http://schemas.openxmlformats.org/officeDocument/2006/relationships/slide" Target="slides/slide13.xml"/><Relationship Id="rId15" Type="http://schemas.openxmlformats.org/officeDocument/2006/relationships/slide" Target="slides/slide12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699DAC0-913F-4CFB-852F-43CCF0357516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2891DBA-2A2E-4F32-BB14-713FAEE65AF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5B019A-55AE-4BF7-B4D3-0D825A3F122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0846743-8D4B-4DFC-A9C0-210E1C1A603E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121920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1pPr>
    <a:lvl2pPr marL="609600" algn="l" defTabSz="121920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2pPr>
    <a:lvl3pPr marL="1219200" algn="l" defTabSz="121920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3pPr>
    <a:lvl4pPr marL="1828800" algn="l" defTabSz="121920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4pPr>
    <a:lvl5pPr marL="2438400" algn="l" defTabSz="121920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5pPr>
    <a:lvl6pPr marL="3048000" algn="l" defTabSz="121920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3657600" algn="l" defTabSz="121920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4267200" algn="l" defTabSz="121920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4876800" algn="l" defTabSz="121920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2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3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4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5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6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7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8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9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0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2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3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4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5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6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7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8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9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0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endParaRPr lang="zh-CN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/>
          <p:nvPr>
            <p:ph type="sldImg" idx="2"/>
          </p:nvPr>
        </p:nvSpPr>
        <p:spPr/>
      </p:sp>
      <p:sp>
        <p:nvSpPr>
          <p:cNvPr id="3" name="文本占位符 2"/>
          <p:cNvSpPr/>
          <p:nvPr>
            <p:ph type="body" idx="3"/>
          </p:nvPr>
        </p:nvSpPr>
        <p:spPr/>
        <p:txBody>
          <a:bodyPr/>
          <a:p>
            <a:endParaRPr lang="zh-CN" alt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/>
          <p:nvPr>
            <p:ph type="sldImg" idx="2"/>
          </p:nvPr>
        </p:nvSpPr>
        <p:spPr/>
      </p:sp>
      <p:sp>
        <p:nvSpPr>
          <p:cNvPr id="3" name="文本占位符 2"/>
          <p:cNvSpPr/>
          <p:nvPr>
            <p:ph type="body" idx="3"/>
          </p:nvPr>
        </p:nvSpPr>
        <p:spPr/>
        <p:txBody>
          <a:bodyPr/>
          <a:p>
            <a:endParaRPr lang="zh-CN" alt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endParaRPr lang="zh-CN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endParaRPr lang="zh-CN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/>
          <p:nvPr>
            <p:ph type="sldImg" idx="2"/>
          </p:nvPr>
        </p:nvSpPr>
        <p:spPr/>
      </p:sp>
      <p:sp>
        <p:nvSpPr>
          <p:cNvPr id="3" name="文本占位符 2"/>
          <p:cNvSpPr/>
          <p:nvPr>
            <p:ph type="body" idx="3"/>
          </p:nvPr>
        </p:nvSpPr>
        <p:spPr/>
        <p:txBody>
          <a:bodyPr/>
          <a:p>
            <a:endParaRPr lang="zh-CN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空白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1"/>
          <p:cNvGrpSpPr/>
          <p:nvPr userDrawn="1"/>
        </p:nvGrpSpPr>
        <p:grpSpPr>
          <a:xfrm>
            <a:off x="20352990" y="12240175"/>
            <a:ext cx="2686398" cy="461665"/>
            <a:chOff x="16443027" y="12240174"/>
            <a:chExt cx="2686398" cy="461665"/>
          </a:xfrm>
        </p:grpSpPr>
        <p:sp>
          <p:nvSpPr>
            <p:cNvPr id="6" name="文本框 5"/>
            <p:cNvSpPr txBox="1"/>
            <p:nvPr userDrawn="1"/>
          </p:nvSpPr>
          <p:spPr>
            <a:xfrm>
              <a:off x="16443027" y="12240175"/>
              <a:ext cx="2214880" cy="4603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sz="2400" b="1">
                  <a:solidFill>
                    <a:srgbClr val="090A3C"/>
                  </a:solidFill>
                  <a:latin typeface="思源黑体 CN Bold" panose="020B0800000000000000" pitchFamily="34" charset="-122"/>
                  <a:ea typeface="思源黑体 CN Bold" panose="020B0800000000000000" pitchFamily="34" charset="-122"/>
                </a:rPr>
                <a:t>| </a:t>
              </a:r>
              <a:r>
                <a:rPr lang="en-US" altLang="zh-CN" sz="2000">
                  <a:solidFill>
                    <a:srgbClr val="090A3C"/>
                  </a:solidFill>
                  <a:uFillTx/>
                  <a:latin typeface="微软雅黑" panose="020B0503020204020204" pitchFamily="34" charset="-122"/>
                  <a:ea typeface="黑体" panose="02010609060101010101" pitchFamily="49" charset="-122"/>
                </a:rPr>
                <a:t>ANDROID</a:t>
              </a:r>
              <a:r>
                <a:rPr lang="zh-CN" altLang="en-US" sz="2000">
                  <a:solidFill>
                    <a:srgbClr val="090A3C"/>
                  </a:solidFill>
                  <a:uFillTx/>
                  <a:latin typeface="微软雅黑" panose="020B0503020204020204" pitchFamily="34" charset="-122"/>
                  <a:ea typeface="黑体" panose="02010609060101010101" pitchFamily="49" charset="-122"/>
                </a:rPr>
                <a:t>课程</a:t>
              </a:r>
              <a:endParaRPr lang="zh-CN" altLang="en-US" sz="2000">
                <a:solidFill>
                  <a:srgbClr val="090A3C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</a:endParaRPr>
            </a:p>
          </p:txBody>
        </p:sp>
        <p:sp>
          <p:nvSpPr>
            <p:cNvPr id="8" name="文本框 7"/>
            <p:cNvSpPr txBox="1"/>
            <p:nvPr userDrawn="1"/>
          </p:nvSpPr>
          <p:spPr>
            <a:xfrm>
              <a:off x="18944694" y="12240174"/>
              <a:ext cx="184731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endParaRPr lang="en-US" sz="2400">
                <a:solidFill>
                  <a:srgbClr val="090A3C"/>
                </a:solidFill>
                <a:latin typeface="思源黑体 CN Bold" panose="020B0800000000000000" pitchFamily="34" charset="-122"/>
                <a:ea typeface="思源黑体 CN Bold" panose="020B0800000000000000" pitchFamily="34" charset="-122"/>
              </a:endParaRPr>
            </a:p>
          </p:txBody>
        </p:sp>
      </p:grp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/>
    </mc:Choice>
    <mc:Fallback>
      <p:transition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正文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矩形 9"/>
          <p:cNvSpPr/>
          <p:nvPr userDrawn="1"/>
        </p:nvSpPr>
        <p:spPr>
          <a:xfrm>
            <a:off x="1" y="539959"/>
            <a:ext cx="719907" cy="1080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6000">
              <a:latin typeface="微软雅黑" panose="020B0503020204020204" pitchFamily="34" charset="-122"/>
              <a:ea typeface="黑体" panose="02010609060101010101" pitchFamily="49" charset="-122"/>
            </a:endParaRPr>
          </a:p>
        </p:txBody>
      </p:sp>
      <p:sp>
        <p:nvSpPr>
          <p:cNvPr id="2" name="矩形 1"/>
          <p:cNvSpPr/>
          <p:nvPr userDrawn="1"/>
        </p:nvSpPr>
        <p:spPr>
          <a:xfrm>
            <a:off x="1" y="539959"/>
            <a:ext cx="719907" cy="1080008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6000">
              <a:ea typeface="黑体" panose="02010609060101010101" pitchFamily="49" charset="-122"/>
            </a:endParaRPr>
          </a:p>
        </p:txBody>
      </p:sp>
      <p:sp>
        <p:nvSpPr>
          <p:cNvPr id="11" name="标题占位符 1"/>
          <p:cNvSpPr>
            <a:spLocks noGrp="1"/>
          </p:cNvSpPr>
          <p:nvPr>
            <p:ph type="title"/>
          </p:nvPr>
        </p:nvSpPr>
        <p:spPr>
          <a:xfrm>
            <a:off x="719908" y="519000"/>
            <a:ext cx="21599654" cy="110096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defRPr sz="6000" b="1" u="none" strike="noStrike" kern="1200" cap="none" spc="0" normalizeH="0">
                <a:solidFill>
                  <a:srgbClr val="00B050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grpSp>
        <p:nvGrpSpPr>
          <p:cNvPr id="3" name="组合 2"/>
          <p:cNvGrpSpPr/>
          <p:nvPr userDrawn="1"/>
        </p:nvGrpSpPr>
        <p:grpSpPr>
          <a:xfrm>
            <a:off x="20352990" y="12240175"/>
            <a:ext cx="2686398" cy="461665"/>
            <a:chOff x="16443027" y="12240174"/>
            <a:chExt cx="2686398" cy="461665"/>
          </a:xfrm>
        </p:grpSpPr>
        <p:sp>
          <p:nvSpPr>
            <p:cNvPr id="6" name="文本框 5"/>
            <p:cNvSpPr txBox="1"/>
            <p:nvPr userDrawn="1"/>
          </p:nvSpPr>
          <p:spPr>
            <a:xfrm>
              <a:off x="16443027" y="12240175"/>
              <a:ext cx="2214880" cy="4603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p>
              <a:r>
                <a:rPr lang="en-US" altLang="zh-CN" sz="2400" b="1">
                  <a:solidFill>
                    <a:srgbClr val="090A3C"/>
                  </a:solidFill>
                  <a:latin typeface="思源黑体 CN Bold" panose="020B0800000000000000" pitchFamily="34" charset="-122"/>
                  <a:ea typeface="思源黑体 CN Bold" panose="020B0800000000000000" pitchFamily="34" charset="-122"/>
                </a:rPr>
                <a:t>| </a:t>
              </a:r>
              <a:r>
                <a:rPr lang="en-US" altLang="zh-CN" sz="2000">
                  <a:solidFill>
                    <a:srgbClr val="090A3C"/>
                  </a:solidFill>
                  <a:uFillTx/>
                  <a:latin typeface="微软雅黑" panose="020B0503020204020204" pitchFamily="34" charset="-122"/>
                  <a:ea typeface="黑体" panose="02010609060101010101" pitchFamily="49" charset="-122"/>
                </a:rPr>
                <a:t>ANDROID</a:t>
              </a:r>
              <a:r>
                <a:rPr lang="zh-CN" altLang="en-US" sz="2000">
                  <a:solidFill>
                    <a:srgbClr val="090A3C"/>
                  </a:solidFill>
                  <a:uFillTx/>
                  <a:latin typeface="微软雅黑" panose="020B0503020204020204" pitchFamily="34" charset="-122"/>
                  <a:ea typeface="黑体" panose="02010609060101010101" pitchFamily="49" charset="-122"/>
                </a:rPr>
                <a:t>课程</a:t>
              </a:r>
              <a:endParaRPr lang="zh-CN" altLang="en-US" sz="2000">
                <a:solidFill>
                  <a:srgbClr val="090A3C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</a:endParaRPr>
            </a:p>
          </p:txBody>
        </p:sp>
        <p:sp>
          <p:nvSpPr>
            <p:cNvPr id="8" name="文本框 7"/>
            <p:cNvSpPr txBox="1"/>
            <p:nvPr userDrawn="1"/>
          </p:nvSpPr>
          <p:spPr>
            <a:xfrm>
              <a:off x="18944694" y="12240174"/>
              <a:ext cx="184731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p>
              <a:endParaRPr lang="en-US" sz="2400">
                <a:solidFill>
                  <a:srgbClr val="090A3C"/>
                </a:solidFill>
                <a:latin typeface="思源黑体 CN Bold" panose="020B0800000000000000" pitchFamily="34" charset="-122"/>
                <a:ea typeface="思源黑体 CN Bold" panose="020B0800000000000000" pitchFamily="34" charset="-122"/>
              </a:endParaRPr>
            </a:p>
          </p:txBody>
        </p:sp>
      </p:grp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/>
    </mc:Choice>
    <mc:Fallback>
      <p:transition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自定义版式">
    <p:bg>
      <p:bgPr>
        <a:blipFill rotWithShape="1">
          <a:blip r:embed="rId2">
            <a:alphaModFix amt="13000"/>
          </a:blip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798060" y="4453255"/>
            <a:ext cx="13921740" cy="2454910"/>
          </a:xfrm>
        </p:spPr>
        <p:txBody>
          <a:bodyPr>
            <a:noAutofit/>
          </a:bodyPr>
          <a:lstStyle>
            <a:lvl1pPr algn="ctr" eaLnBrk="1" fontAlgn="auto" latinLnBrk="0" hangingPunct="1">
              <a:lnSpc>
                <a:spcPct val="100000"/>
              </a:lnSpc>
              <a:defRPr sz="8800" b="1" u="none" strike="noStrike" kern="1200" cap="none" spc="0" normalizeH="0">
                <a:solidFill>
                  <a:srgbClr val="00B050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</a:defRPr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 smtClean="0"/>
          </a:p>
        </p:txBody>
      </p:sp>
      <p:grpSp>
        <p:nvGrpSpPr>
          <p:cNvPr id="6" name="组合 5"/>
          <p:cNvGrpSpPr/>
          <p:nvPr userDrawn="1"/>
        </p:nvGrpSpPr>
        <p:grpSpPr>
          <a:xfrm>
            <a:off x="20352990" y="12240175"/>
            <a:ext cx="2686398" cy="461665"/>
            <a:chOff x="16443027" y="12240174"/>
            <a:chExt cx="2686398" cy="461665"/>
          </a:xfrm>
        </p:grpSpPr>
        <p:sp>
          <p:nvSpPr>
            <p:cNvPr id="7" name="文本框 6"/>
            <p:cNvSpPr txBox="1"/>
            <p:nvPr userDrawn="1"/>
          </p:nvSpPr>
          <p:spPr>
            <a:xfrm>
              <a:off x="16443027" y="12240175"/>
              <a:ext cx="2214880" cy="4603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sz="2400" b="1">
                  <a:solidFill>
                    <a:srgbClr val="090A3C"/>
                  </a:solidFill>
                  <a:latin typeface="思源黑体 CN Bold" panose="020B0800000000000000" pitchFamily="34" charset="-122"/>
                  <a:ea typeface="思源黑体 CN Bold" panose="020B0800000000000000" pitchFamily="34" charset="-122"/>
                </a:rPr>
                <a:t>| </a:t>
              </a:r>
              <a:r>
                <a:rPr lang="en-US" altLang="zh-CN" sz="2000">
                  <a:solidFill>
                    <a:srgbClr val="090A3C"/>
                  </a:solidFill>
                  <a:uFillTx/>
                  <a:latin typeface="微软雅黑" panose="020B0503020204020204" pitchFamily="34" charset="-122"/>
                  <a:ea typeface="黑体" panose="02010609060101010101" pitchFamily="49" charset="-122"/>
                </a:rPr>
                <a:t>ANDROID</a:t>
              </a:r>
              <a:r>
                <a:rPr lang="zh-CN" altLang="en-US" sz="2000">
                  <a:solidFill>
                    <a:srgbClr val="090A3C"/>
                  </a:solidFill>
                  <a:uFillTx/>
                  <a:latin typeface="微软雅黑" panose="020B0503020204020204" pitchFamily="34" charset="-122"/>
                  <a:ea typeface="黑体" panose="02010609060101010101" pitchFamily="49" charset="-122"/>
                </a:rPr>
                <a:t>课程</a:t>
              </a:r>
              <a:endParaRPr lang="zh-CN" altLang="en-US" sz="2000">
                <a:solidFill>
                  <a:srgbClr val="090A3C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</a:endParaRPr>
            </a:p>
          </p:txBody>
        </p:sp>
        <p:sp>
          <p:nvSpPr>
            <p:cNvPr id="9" name="文本框 8"/>
            <p:cNvSpPr txBox="1"/>
            <p:nvPr userDrawn="1"/>
          </p:nvSpPr>
          <p:spPr>
            <a:xfrm>
              <a:off x="18944694" y="12240174"/>
              <a:ext cx="184731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endParaRPr lang="en-US" sz="2400">
                <a:solidFill>
                  <a:srgbClr val="090A3C"/>
                </a:solidFill>
                <a:latin typeface="思源黑体 CN Bold" panose="020B0800000000000000" pitchFamily="34" charset="-122"/>
                <a:ea typeface="思源黑体 CN Bold" panose="020B0800000000000000" pitchFamily="34" charset="-122"/>
              </a:endParaRPr>
            </a:p>
          </p:txBody>
        </p:sp>
      </p:grp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4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1583958" y="690019"/>
            <a:ext cx="19871472" cy="250506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1583958" y="3450093"/>
            <a:ext cx="19871472" cy="822322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1583958" y="12012325"/>
            <a:ext cx="5183862" cy="69001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27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2C84F8-6015-41F6-B7C9-6E32EB8C5074}" type="datetimeFigureOut">
              <a:rPr lang="en-US" smtClean="0"/>
            </a:fld>
            <a:endParaRPr 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7631798" y="12012325"/>
            <a:ext cx="7775793" cy="69001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27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16271568" y="12012325"/>
            <a:ext cx="5183862" cy="69001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27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623484-B154-4550-BE4F-07484FF64C54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hf sldNum="0" hdr="0" dt="0"/>
  <p:txStyles>
    <p:titleStyle>
      <a:lvl1pPr algn="l" defTabSz="1727835" rtl="0" eaLnBrk="1" latinLnBrk="0" hangingPunct="1">
        <a:lnSpc>
          <a:spcPct val="90000"/>
        </a:lnSpc>
        <a:spcBef>
          <a:spcPct val="0"/>
        </a:spcBef>
        <a:buNone/>
        <a:defRPr sz="831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31800" indent="-431800" algn="l" defTabSz="1727835" rtl="0" eaLnBrk="1" latinLnBrk="0" hangingPunct="1">
        <a:lnSpc>
          <a:spcPct val="90000"/>
        </a:lnSpc>
        <a:spcBef>
          <a:spcPts val="1890"/>
        </a:spcBef>
        <a:buFont typeface="Arial" panose="020B0604020202020204" pitchFamily="34" charset="0"/>
        <a:buChar char="•"/>
        <a:defRPr sz="5290" kern="1200">
          <a:solidFill>
            <a:schemeClr val="tx1"/>
          </a:solidFill>
          <a:latin typeface="+mn-lt"/>
          <a:ea typeface="+mn-ea"/>
          <a:cs typeface="+mn-cs"/>
        </a:defRPr>
      </a:lvl1pPr>
      <a:lvl2pPr marL="1296035" indent="-431800" algn="l" defTabSz="1727835" rtl="0" eaLnBrk="1" latinLnBrk="0" hangingPunct="1">
        <a:lnSpc>
          <a:spcPct val="90000"/>
        </a:lnSpc>
        <a:spcBef>
          <a:spcPts val="945"/>
        </a:spcBef>
        <a:buFont typeface="Arial" panose="020B0604020202020204" pitchFamily="34" charset="0"/>
        <a:buChar char="•"/>
        <a:defRPr sz="4535" kern="1200">
          <a:solidFill>
            <a:schemeClr val="tx1"/>
          </a:solidFill>
          <a:latin typeface="+mn-lt"/>
          <a:ea typeface="+mn-ea"/>
          <a:cs typeface="+mn-cs"/>
        </a:defRPr>
      </a:lvl2pPr>
      <a:lvl3pPr marL="2159635" indent="-431800" algn="l" defTabSz="1727835" rtl="0" eaLnBrk="1" latinLnBrk="0" hangingPunct="1">
        <a:lnSpc>
          <a:spcPct val="90000"/>
        </a:lnSpc>
        <a:spcBef>
          <a:spcPts val="945"/>
        </a:spcBef>
        <a:buFont typeface="Arial" panose="020B0604020202020204" pitchFamily="34" charset="0"/>
        <a:buChar char="•"/>
        <a:defRPr sz="3780" kern="1200">
          <a:solidFill>
            <a:schemeClr val="tx1"/>
          </a:solidFill>
          <a:latin typeface="+mn-lt"/>
          <a:ea typeface="+mn-ea"/>
          <a:cs typeface="+mn-cs"/>
        </a:defRPr>
      </a:lvl3pPr>
      <a:lvl4pPr marL="3023870" indent="-431800" algn="l" defTabSz="1727835" rtl="0" eaLnBrk="1" latinLnBrk="0" hangingPunct="1">
        <a:lnSpc>
          <a:spcPct val="90000"/>
        </a:lnSpc>
        <a:spcBef>
          <a:spcPts val="945"/>
        </a:spcBef>
        <a:buFont typeface="Arial" panose="020B0604020202020204" pitchFamily="34" charset="0"/>
        <a:buChar char="•"/>
        <a:defRPr sz="3400" kern="1200">
          <a:solidFill>
            <a:schemeClr val="tx1"/>
          </a:solidFill>
          <a:latin typeface="+mn-lt"/>
          <a:ea typeface="+mn-ea"/>
          <a:cs typeface="+mn-cs"/>
        </a:defRPr>
      </a:lvl4pPr>
      <a:lvl5pPr marL="3888105" indent="-431800" algn="l" defTabSz="1727835" rtl="0" eaLnBrk="1" latinLnBrk="0" hangingPunct="1">
        <a:lnSpc>
          <a:spcPct val="90000"/>
        </a:lnSpc>
        <a:spcBef>
          <a:spcPts val="945"/>
        </a:spcBef>
        <a:buFont typeface="Arial" panose="020B0604020202020204" pitchFamily="34" charset="0"/>
        <a:buChar char="•"/>
        <a:defRPr sz="3400" kern="1200">
          <a:solidFill>
            <a:schemeClr val="tx1"/>
          </a:solidFill>
          <a:latin typeface="+mn-lt"/>
          <a:ea typeface="+mn-ea"/>
          <a:cs typeface="+mn-cs"/>
        </a:defRPr>
      </a:lvl5pPr>
      <a:lvl6pPr marL="4751705" indent="-431800" algn="l" defTabSz="1727835" rtl="0" eaLnBrk="1" latinLnBrk="0" hangingPunct="1">
        <a:lnSpc>
          <a:spcPct val="90000"/>
        </a:lnSpc>
        <a:spcBef>
          <a:spcPts val="945"/>
        </a:spcBef>
        <a:buFont typeface="Arial" panose="020B0604020202020204" pitchFamily="34" charset="0"/>
        <a:buChar char="•"/>
        <a:defRPr sz="3400" kern="1200">
          <a:solidFill>
            <a:schemeClr val="tx1"/>
          </a:solidFill>
          <a:latin typeface="+mn-lt"/>
          <a:ea typeface="+mn-ea"/>
          <a:cs typeface="+mn-cs"/>
        </a:defRPr>
      </a:lvl6pPr>
      <a:lvl7pPr marL="5615940" indent="-431800" algn="l" defTabSz="1727835" rtl="0" eaLnBrk="1" latinLnBrk="0" hangingPunct="1">
        <a:lnSpc>
          <a:spcPct val="90000"/>
        </a:lnSpc>
        <a:spcBef>
          <a:spcPts val="945"/>
        </a:spcBef>
        <a:buFont typeface="Arial" panose="020B0604020202020204" pitchFamily="34" charset="0"/>
        <a:buChar char="•"/>
        <a:defRPr sz="3400" kern="1200">
          <a:solidFill>
            <a:schemeClr val="tx1"/>
          </a:solidFill>
          <a:latin typeface="+mn-lt"/>
          <a:ea typeface="+mn-ea"/>
          <a:cs typeface="+mn-cs"/>
        </a:defRPr>
      </a:lvl7pPr>
      <a:lvl8pPr marL="6479540" indent="-431800" algn="l" defTabSz="1727835" rtl="0" eaLnBrk="1" latinLnBrk="0" hangingPunct="1">
        <a:lnSpc>
          <a:spcPct val="90000"/>
        </a:lnSpc>
        <a:spcBef>
          <a:spcPts val="945"/>
        </a:spcBef>
        <a:buFont typeface="Arial" panose="020B0604020202020204" pitchFamily="34" charset="0"/>
        <a:buChar char="•"/>
        <a:defRPr sz="3400" kern="1200">
          <a:solidFill>
            <a:schemeClr val="tx1"/>
          </a:solidFill>
          <a:latin typeface="+mn-lt"/>
          <a:ea typeface="+mn-ea"/>
          <a:cs typeface="+mn-cs"/>
        </a:defRPr>
      </a:lvl8pPr>
      <a:lvl9pPr marL="7343775" indent="-431800" algn="l" defTabSz="1727835" rtl="0" eaLnBrk="1" latinLnBrk="0" hangingPunct="1">
        <a:lnSpc>
          <a:spcPct val="90000"/>
        </a:lnSpc>
        <a:spcBef>
          <a:spcPts val="945"/>
        </a:spcBef>
        <a:buFont typeface="Arial" panose="020B0604020202020204" pitchFamily="34" charset="0"/>
        <a:buChar char="•"/>
        <a:defRPr sz="3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727835" rtl="0" eaLnBrk="1" latinLnBrk="0" hangingPunct="1">
        <a:defRPr sz="3400" kern="1200">
          <a:solidFill>
            <a:schemeClr val="tx1"/>
          </a:solidFill>
          <a:latin typeface="+mn-lt"/>
          <a:ea typeface="+mn-ea"/>
          <a:cs typeface="+mn-cs"/>
        </a:defRPr>
      </a:lvl1pPr>
      <a:lvl2pPr marL="864235" algn="l" defTabSz="1727835" rtl="0" eaLnBrk="1" latinLnBrk="0" hangingPunct="1">
        <a:defRPr sz="3400" kern="1200">
          <a:solidFill>
            <a:schemeClr val="tx1"/>
          </a:solidFill>
          <a:latin typeface="+mn-lt"/>
          <a:ea typeface="+mn-ea"/>
          <a:cs typeface="+mn-cs"/>
        </a:defRPr>
      </a:lvl2pPr>
      <a:lvl3pPr marL="1727835" algn="l" defTabSz="1727835" rtl="0" eaLnBrk="1" latinLnBrk="0" hangingPunct="1">
        <a:defRPr sz="3400" kern="1200">
          <a:solidFill>
            <a:schemeClr val="tx1"/>
          </a:solidFill>
          <a:latin typeface="+mn-lt"/>
          <a:ea typeface="+mn-ea"/>
          <a:cs typeface="+mn-cs"/>
        </a:defRPr>
      </a:lvl3pPr>
      <a:lvl4pPr marL="2592070" algn="l" defTabSz="1727835" rtl="0" eaLnBrk="1" latinLnBrk="0" hangingPunct="1">
        <a:defRPr sz="3400" kern="1200">
          <a:solidFill>
            <a:schemeClr val="tx1"/>
          </a:solidFill>
          <a:latin typeface="+mn-lt"/>
          <a:ea typeface="+mn-ea"/>
          <a:cs typeface="+mn-cs"/>
        </a:defRPr>
      </a:lvl4pPr>
      <a:lvl5pPr marL="3455670" algn="l" defTabSz="1727835" rtl="0" eaLnBrk="1" latinLnBrk="0" hangingPunct="1">
        <a:defRPr sz="3400" kern="1200">
          <a:solidFill>
            <a:schemeClr val="tx1"/>
          </a:solidFill>
          <a:latin typeface="+mn-lt"/>
          <a:ea typeface="+mn-ea"/>
          <a:cs typeface="+mn-cs"/>
        </a:defRPr>
      </a:lvl5pPr>
      <a:lvl6pPr marL="4319905" algn="l" defTabSz="1727835" rtl="0" eaLnBrk="1" latinLnBrk="0" hangingPunct="1">
        <a:defRPr sz="3400" kern="1200">
          <a:solidFill>
            <a:schemeClr val="tx1"/>
          </a:solidFill>
          <a:latin typeface="+mn-lt"/>
          <a:ea typeface="+mn-ea"/>
          <a:cs typeface="+mn-cs"/>
        </a:defRPr>
      </a:lvl6pPr>
      <a:lvl7pPr marL="5184140" algn="l" defTabSz="1727835" rtl="0" eaLnBrk="1" latinLnBrk="0" hangingPunct="1">
        <a:defRPr sz="3400" kern="1200">
          <a:solidFill>
            <a:schemeClr val="tx1"/>
          </a:solidFill>
          <a:latin typeface="+mn-lt"/>
          <a:ea typeface="+mn-ea"/>
          <a:cs typeface="+mn-cs"/>
        </a:defRPr>
      </a:lvl7pPr>
      <a:lvl8pPr marL="6047740" algn="l" defTabSz="1727835" rtl="0" eaLnBrk="1" latinLnBrk="0" hangingPunct="1">
        <a:defRPr sz="3400" kern="1200">
          <a:solidFill>
            <a:schemeClr val="tx1"/>
          </a:solidFill>
          <a:latin typeface="+mn-lt"/>
          <a:ea typeface="+mn-ea"/>
          <a:cs typeface="+mn-cs"/>
        </a:defRPr>
      </a:lvl8pPr>
      <a:lvl9pPr marL="6911975" algn="l" defTabSz="1727835" rtl="0" eaLnBrk="1" latinLnBrk="0" hangingPunct="1">
        <a:defRPr sz="3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9.xml"/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5.png"/><Relationship Id="rId1" Type="http://schemas.openxmlformats.org/officeDocument/2006/relationships/tags" Target="../tags/tag1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2" Type="http://schemas.openxmlformats.org/officeDocument/2006/relationships/slideLayout" Target="../slideLayouts/slideLayout3.xml"/><Relationship Id="rId1" Type="http://schemas.openxmlformats.org/officeDocument/2006/relationships/image" Target="../media/image4.pn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4.xml"/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6.pn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6.xml"/><Relationship Id="rId2" Type="http://schemas.openxmlformats.org/officeDocument/2006/relationships/slideLayout" Target="../slideLayouts/slideLayout3.xml"/><Relationship Id="rId1" Type="http://schemas.openxmlformats.org/officeDocument/2006/relationships/image" Target="../media/image4.png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3.xml"/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2.png"/><Relationship Id="rId1" Type="http://schemas.openxmlformats.org/officeDocument/2006/relationships/tags" Target="../tags/tag1.xml"/></Relationships>
</file>

<file path=ppt/slides/_rels/slide4.xml.rels><?xml version="1.0" encoding="UTF-8" standalone="yes"?>
<Relationships xmlns="http://schemas.openxmlformats.org/package/2006/relationships"><Relationship Id="rId9" Type="http://schemas.openxmlformats.org/officeDocument/2006/relationships/tags" Target="../tags/tag10.xml"/><Relationship Id="rId8" Type="http://schemas.openxmlformats.org/officeDocument/2006/relationships/tags" Target="../tags/tag9.xml"/><Relationship Id="rId7" Type="http://schemas.openxmlformats.org/officeDocument/2006/relationships/tags" Target="../tags/tag8.xml"/><Relationship Id="rId6" Type="http://schemas.openxmlformats.org/officeDocument/2006/relationships/tags" Target="../tags/tag7.xml"/><Relationship Id="rId5" Type="http://schemas.openxmlformats.org/officeDocument/2006/relationships/tags" Target="../tags/tag6.xml"/><Relationship Id="rId4" Type="http://schemas.openxmlformats.org/officeDocument/2006/relationships/tags" Target="../tags/tag5.xml"/><Relationship Id="rId3" Type="http://schemas.openxmlformats.org/officeDocument/2006/relationships/tags" Target="../tags/tag4.xml"/><Relationship Id="rId2" Type="http://schemas.openxmlformats.org/officeDocument/2006/relationships/tags" Target="../tags/tag3.xml"/><Relationship Id="rId15" Type="http://schemas.openxmlformats.org/officeDocument/2006/relationships/slideLayout" Target="../slideLayouts/slideLayout2.xml"/><Relationship Id="rId14" Type="http://schemas.openxmlformats.org/officeDocument/2006/relationships/tags" Target="../tags/tag15.xml"/><Relationship Id="rId13" Type="http://schemas.openxmlformats.org/officeDocument/2006/relationships/tags" Target="../tags/tag14.xml"/><Relationship Id="rId12" Type="http://schemas.openxmlformats.org/officeDocument/2006/relationships/tags" Target="../tags/tag13.xml"/><Relationship Id="rId11" Type="http://schemas.openxmlformats.org/officeDocument/2006/relationships/tags" Target="../tags/tag12.xml"/><Relationship Id="rId10" Type="http://schemas.openxmlformats.org/officeDocument/2006/relationships/tags" Target="../tags/tag11.xml"/><Relationship Id="rId1" Type="http://schemas.openxmlformats.org/officeDocument/2006/relationships/tags" Target="../tags/tag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5.xml"/><Relationship Id="rId3" Type="http://schemas.openxmlformats.org/officeDocument/2006/relationships/slideLayout" Target="../slideLayouts/slideLayout3.xml"/><Relationship Id="rId2" Type="http://schemas.openxmlformats.org/officeDocument/2006/relationships/image" Target="../media/image1.svg"/><Relationship Id="rId1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流程图: 过程 15"/>
          <p:cNvSpPr/>
          <p:nvPr/>
        </p:nvSpPr>
        <p:spPr>
          <a:xfrm>
            <a:off x="0" y="10260439"/>
            <a:ext cx="23039469" cy="2699911"/>
          </a:xfrm>
          <a:prstGeom prst="flowChartProcess">
            <a:avLst/>
          </a:prstGeom>
          <a:solidFill>
            <a:srgbClr val="87A89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4535">
              <a:latin typeface="微软雅黑" panose="020B0503020204020204" pitchFamily="34" charset="-122"/>
              <a:ea typeface="黑体" panose="02010609060101010101" pitchFamily="49" charset="-122"/>
            </a:endParaRPr>
          </a:p>
        </p:txBody>
      </p:sp>
      <p:sp>
        <p:nvSpPr>
          <p:cNvPr id="25" name="文本框 24"/>
          <p:cNvSpPr txBox="1"/>
          <p:nvPr userDrawn="1"/>
        </p:nvSpPr>
        <p:spPr>
          <a:xfrm>
            <a:off x="20708620" y="12301855"/>
            <a:ext cx="2104390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800" b="1">
                <a:solidFill>
                  <a:schemeClr val="bg1"/>
                </a:solidFill>
                <a:latin typeface="微软雅黑" panose="020B0503020204020204" pitchFamily="34" charset="-122"/>
                <a:ea typeface="黑体" panose="02010609060101010101" pitchFamily="49" charset="-122"/>
              </a:rPr>
              <a:t>|</a:t>
            </a:r>
            <a:r>
              <a:rPr lang="en-US" altLang="zh-CN" sz="2000" b="1">
                <a:solidFill>
                  <a:schemeClr val="bg1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</a:rPr>
              <a:t> </a:t>
            </a:r>
            <a:r>
              <a:rPr lang="en-US" altLang="zh-CN" sz="2000">
                <a:solidFill>
                  <a:schemeClr val="bg1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</a:rPr>
              <a:t>ANDROID</a:t>
            </a:r>
            <a:r>
              <a:rPr lang="zh-CN" altLang="en-US" sz="2000">
                <a:solidFill>
                  <a:schemeClr val="bg1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</a:rPr>
              <a:t>课程</a:t>
            </a:r>
            <a:endParaRPr lang="zh-CN" altLang="en-US" sz="2000">
              <a:solidFill>
                <a:schemeClr val="bg1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</a:endParaRPr>
          </a:p>
        </p:txBody>
      </p:sp>
      <p:grpSp>
        <p:nvGrpSpPr>
          <p:cNvPr id="9" name="组合 8"/>
          <p:cNvGrpSpPr/>
          <p:nvPr/>
        </p:nvGrpSpPr>
        <p:grpSpPr>
          <a:xfrm>
            <a:off x="3836180" y="4322375"/>
            <a:ext cx="15367028" cy="2974823"/>
            <a:chOff x="5266365" y="4481724"/>
            <a:chExt cx="13633330" cy="2974823"/>
          </a:xfrm>
        </p:grpSpPr>
        <p:sp>
          <p:nvSpPr>
            <p:cNvPr id="10" name="TextBox 29"/>
            <p:cNvSpPr txBox="1"/>
            <p:nvPr/>
          </p:nvSpPr>
          <p:spPr>
            <a:xfrm>
              <a:off x="5266365" y="4481724"/>
              <a:ext cx="13633330" cy="1585153"/>
            </a:xfrm>
            <a:prstGeom prst="rect">
              <a:avLst/>
            </a:prstGeom>
            <a:noFill/>
          </p:spPr>
          <p:txBody>
            <a:bodyPr wrap="square" rtlCol="0" anchor="t" anchorCtr="0">
              <a:noAutofit/>
            </a:bodyPr>
            <a:lstStyle/>
            <a:p>
              <a:pPr algn="ctr">
                <a:lnSpc>
                  <a:spcPct val="105000"/>
                </a:lnSpc>
              </a:pPr>
              <a:r>
                <a:rPr lang="en-US" altLang="zh-CN" sz="8000" b="1">
                  <a:solidFill>
                    <a:srgbClr val="00B050"/>
                  </a:solidFill>
                  <a:latin typeface="微软雅黑" panose="020B0503020204020204" pitchFamily="34" charset="-122"/>
                  <a:ea typeface="黑体" panose="02010609060101010101" pitchFamily="49" charset="-122"/>
                  <a:cs typeface="Times New Roman" panose="02020603050405020304" pitchFamily="18" charset="0"/>
                </a:rPr>
                <a:t>《Android</a:t>
              </a:r>
              <a:r>
                <a:rPr lang="zh-CN" altLang="en-US" sz="8000" b="1">
                  <a:solidFill>
                    <a:srgbClr val="00B050"/>
                  </a:solidFill>
                  <a:latin typeface="微软雅黑" panose="020B0503020204020204" pitchFamily="34" charset="-122"/>
                  <a:ea typeface="黑体" panose="02010609060101010101" pitchFamily="49" charset="-122"/>
                  <a:cs typeface="Times New Roman" panose="02020603050405020304" pitchFamily="18" charset="0"/>
                </a:rPr>
                <a:t>高级课程</a:t>
              </a:r>
              <a:r>
                <a:rPr lang="en-US" altLang="zh-CN" sz="8000" b="1">
                  <a:solidFill>
                    <a:srgbClr val="00B050"/>
                  </a:solidFill>
                  <a:latin typeface="微软雅黑" panose="020B0503020204020204" pitchFamily="34" charset="-122"/>
                  <a:ea typeface="黑体" panose="02010609060101010101" pitchFamily="49" charset="-122"/>
                  <a:cs typeface="Times New Roman" panose="02020603050405020304" pitchFamily="18" charset="0"/>
                </a:rPr>
                <a:t>》</a:t>
              </a:r>
              <a:endParaRPr lang="zh-CN" altLang="en-US" sz="8000" b="1" dirty="0">
                <a:solidFill>
                  <a:srgbClr val="00B050"/>
                </a:solidFill>
                <a:latin typeface="微软雅黑" panose="020B0503020204020204" pitchFamily="34" charset="-122"/>
                <a:ea typeface="黑体" panose="02010609060101010101" pitchFamily="49" charset="-122"/>
                <a:cs typeface="Times New Roman" panose="02020603050405020304" pitchFamily="18" charset="0"/>
              </a:endParaRPr>
            </a:p>
          </p:txBody>
        </p:sp>
        <p:sp>
          <p:nvSpPr>
            <p:cNvPr id="11" name="TextBox 53"/>
            <p:cNvSpPr txBox="1"/>
            <p:nvPr/>
          </p:nvSpPr>
          <p:spPr>
            <a:xfrm>
              <a:off x="6615530" y="6349742"/>
              <a:ext cx="10935000" cy="110680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6600">
                  <a:solidFill>
                    <a:srgbClr val="00B050"/>
                  </a:solidFill>
                  <a:latin typeface="微软雅黑" panose="020B0503020204020204" pitchFamily="34" charset="-122"/>
                  <a:ea typeface="黑体" panose="02010609060101010101" pitchFamily="49" charset="-122"/>
                  <a:cs typeface="Noto Sans CJK SC Medium" charset="-122"/>
                </a:rPr>
                <a:t>Android Gradle</a:t>
              </a:r>
              <a:endParaRPr lang="en-US" sz="6600" dirty="0">
                <a:solidFill>
                  <a:srgbClr val="00B050"/>
                </a:solidFill>
                <a:latin typeface="微软雅黑" panose="020B0503020204020204" pitchFamily="34" charset="-122"/>
                <a:ea typeface="黑体" panose="02010609060101010101" pitchFamily="49" charset="-122"/>
                <a:cs typeface="Noto Sans CJK SC Medium" charset="-122"/>
              </a:endParaRPr>
            </a:p>
          </p:txBody>
        </p:sp>
      </p:grp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19908" y="519000"/>
            <a:ext cx="21599654" cy="1100967"/>
          </a:xfrm>
        </p:spPr>
        <p:txBody>
          <a:bodyPr/>
          <a:lstStyle/>
          <a:p>
            <a:r>
              <a:rPr lang="en-US" altLang="zh-CN" b="1"/>
              <a:t>Android</a:t>
            </a:r>
            <a:r>
              <a:rPr lang="en-US" altLang="zh-CN" b="1"/>
              <a:t> build</a:t>
            </a:r>
            <a:endParaRPr lang="en-US" altLang="zh-CN" b="1"/>
          </a:p>
        </p:txBody>
      </p:sp>
      <p:pic>
        <p:nvPicPr>
          <p:cNvPr id="3" name="图片 2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2"/>
          <a:stretch>
            <a:fillRect/>
          </a:stretch>
        </p:blipFill>
        <p:spPr>
          <a:xfrm>
            <a:off x="6774180" y="1371600"/>
            <a:ext cx="8499475" cy="11138535"/>
          </a:xfrm>
          <a:prstGeom prst="rect">
            <a:avLst/>
          </a:prstGeom>
        </p:spPr>
      </p:pic>
    </p:spTree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19908" y="519000"/>
            <a:ext cx="21599654" cy="1100967"/>
          </a:xfrm>
        </p:spPr>
        <p:txBody>
          <a:bodyPr/>
          <a:lstStyle/>
          <a:p>
            <a:r>
              <a:rPr lang="zh-CN" altLang="en-US" b="1"/>
              <a:t>自动化构建工具的发展</a:t>
            </a:r>
            <a:endParaRPr lang="zh-CN" altLang="en-US" b="1"/>
          </a:p>
        </p:txBody>
      </p:sp>
      <p:sp>
        <p:nvSpPr>
          <p:cNvPr id="6" name="矩形 5"/>
          <p:cNvSpPr/>
          <p:nvPr/>
        </p:nvSpPr>
        <p:spPr>
          <a:xfrm>
            <a:off x="720090" y="1800225"/>
            <a:ext cx="21115655" cy="4523105"/>
          </a:xfrm>
          <a:prstGeom prst="rect">
            <a:avLst/>
          </a:prstGeom>
        </p:spPr>
        <p:txBody>
          <a:bodyPr wrap="square">
            <a:spAutoFit/>
          </a:bodyPr>
          <a:p>
            <a:pPr marL="571500" indent="-571500" algn="l" latinLnBrk="1">
              <a:lnSpc>
                <a:spcPct val="180000"/>
              </a:lnSpc>
              <a:buClrTx/>
              <a:buSzTx/>
              <a:buFont typeface="Wingdings" panose="05000000000000000000" charset="0"/>
              <a:buChar char="Ø"/>
            </a:pPr>
            <a:r>
              <a:rPr lang="en-US" altLang="zh-CN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“</a:t>
            </a:r>
            <a:r>
              <a:rPr lang="zh-CN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石器时代</a:t>
            </a:r>
            <a:r>
              <a:rPr lang="en-US" altLang="zh-CN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”</a:t>
            </a:r>
            <a:r>
              <a:rPr lang="zh-CN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：自己编写命令脚本，进行编译和打包。</a:t>
            </a:r>
            <a:endParaRPr lang="zh-CN" sz="40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  <a:p>
            <a:pPr marL="571500" indent="-571500" algn="l" latinLnBrk="1">
              <a:lnSpc>
                <a:spcPct val="180000"/>
              </a:lnSpc>
              <a:buClrTx/>
              <a:buSzTx/>
              <a:buFont typeface="Wingdings" panose="05000000000000000000" charset="0"/>
              <a:buChar char="Ø"/>
            </a:pPr>
            <a:r>
              <a:rPr lang="en-US" altLang="zh-CN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“</a:t>
            </a:r>
            <a:r>
              <a:rPr lang="zh-CN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蒸汽时代</a:t>
            </a:r>
            <a:r>
              <a:rPr lang="en-US" altLang="zh-CN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”</a:t>
            </a:r>
            <a:r>
              <a:rPr lang="zh-CN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：</a:t>
            </a:r>
            <a:r>
              <a:rPr lang="en-US" altLang="zh-CN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Make</a:t>
            </a:r>
            <a:r>
              <a:rPr lang="zh-CN" alt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、</a:t>
            </a:r>
            <a:r>
              <a:rPr lang="en-US" altLang="zh-CN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Ant</a:t>
            </a:r>
            <a:r>
              <a:rPr lang="zh-CN" alt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工具的出现</a:t>
            </a:r>
            <a:endParaRPr lang="zh-CN" altLang="en-US" sz="40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  <a:p>
            <a:pPr marL="571500" indent="-571500" algn="l" latinLnBrk="1">
              <a:lnSpc>
                <a:spcPct val="180000"/>
              </a:lnSpc>
              <a:buClrTx/>
              <a:buSzTx/>
              <a:buFont typeface="Wingdings" panose="05000000000000000000" charset="0"/>
              <a:buChar char="Ø"/>
            </a:pPr>
            <a:r>
              <a:rPr lang="en-US" altLang="zh-CN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“</a:t>
            </a:r>
            <a:r>
              <a:rPr lang="zh-CN" alt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电气时代</a:t>
            </a:r>
            <a:r>
              <a:rPr lang="en-US" altLang="zh-CN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”</a:t>
            </a:r>
            <a:r>
              <a:rPr lang="zh-CN" alt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：</a:t>
            </a:r>
            <a:r>
              <a:rPr lang="en-US" altLang="zh-CN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Maven</a:t>
            </a:r>
            <a:endParaRPr lang="en-US" altLang="zh-CN" sz="40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  <a:p>
            <a:pPr marL="571500" indent="-571500" algn="l" latinLnBrk="1">
              <a:lnSpc>
                <a:spcPct val="180000"/>
              </a:lnSpc>
              <a:buClrTx/>
              <a:buSzTx/>
              <a:buFont typeface="Wingdings" panose="05000000000000000000" charset="0"/>
              <a:buChar char="Ø"/>
            </a:pPr>
            <a:r>
              <a:rPr lang="en-US" altLang="zh-CN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“</a:t>
            </a:r>
            <a:r>
              <a:rPr lang="zh-CN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信息时代</a:t>
            </a:r>
            <a:r>
              <a:rPr lang="en-US" altLang="zh-CN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”</a:t>
            </a:r>
            <a:r>
              <a:rPr lang="zh-CN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：</a:t>
            </a:r>
            <a:r>
              <a:rPr lang="en-US" altLang="zh-CN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Gradle</a:t>
            </a:r>
            <a:r>
              <a:rPr lang="zh-CN" alt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，更高级的自动构建工具出现</a:t>
            </a:r>
            <a:r>
              <a:rPr lang="en-US" altLang="zh-CN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 ...</a:t>
            </a:r>
            <a:endParaRPr lang="en-US" altLang="zh-CN" sz="40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</p:txBody>
      </p:sp>
    </p:spTree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19908" y="519000"/>
            <a:ext cx="21599654" cy="1100967"/>
          </a:xfrm>
        </p:spPr>
        <p:txBody>
          <a:bodyPr/>
          <a:lstStyle/>
          <a:p>
            <a:r>
              <a:rPr lang="en-US" b="1"/>
              <a:t>Gradle</a:t>
            </a:r>
            <a:r>
              <a:rPr lang="zh-CN" altLang="en-US" b="1"/>
              <a:t>提供了什么</a:t>
            </a:r>
            <a:endParaRPr lang="zh-CN" altLang="en-US" b="1"/>
          </a:p>
        </p:txBody>
      </p:sp>
      <p:sp>
        <p:nvSpPr>
          <p:cNvPr id="6" name="矩形 5"/>
          <p:cNvSpPr/>
          <p:nvPr/>
        </p:nvSpPr>
        <p:spPr>
          <a:xfrm>
            <a:off x="720090" y="1800225"/>
            <a:ext cx="21115655" cy="6739255"/>
          </a:xfrm>
          <a:prstGeom prst="rect">
            <a:avLst/>
          </a:prstGeom>
        </p:spPr>
        <p:txBody>
          <a:bodyPr wrap="square">
            <a:spAutoFit/>
          </a:bodyPr>
          <a:p>
            <a:pPr marL="571500" indent="-571500" algn="l" latinLnBrk="1">
              <a:lnSpc>
                <a:spcPct val="180000"/>
              </a:lnSpc>
              <a:buClrTx/>
              <a:buSzTx/>
              <a:buFont typeface="Wingdings" panose="05000000000000000000" charset="0"/>
              <a:buChar char="Ø"/>
            </a:pPr>
            <a:r>
              <a:rPr lang="zh-CN" alt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对多工程的构建支持非常出色，尤其是工程依赖问题，并支持局部构建。</a:t>
            </a:r>
            <a:endParaRPr lang="zh-CN" altLang="en-US" sz="40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  <a:p>
            <a:pPr marL="571500" indent="-571500" algn="l" latinLnBrk="1">
              <a:lnSpc>
                <a:spcPct val="180000"/>
              </a:lnSpc>
              <a:buClrTx/>
              <a:buSzTx/>
              <a:buFont typeface="Wingdings" panose="05000000000000000000" charset="0"/>
              <a:buChar char="Ø"/>
            </a:pPr>
            <a:r>
              <a:rPr lang="zh-CN" alt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多种方式的依赖管理：如远程</a:t>
            </a:r>
            <a:r>
              <a:rPr lang="en-US" altLang="zh-CN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Maven</a:t>
            </a:r>
            <a:r>
              <a:rPr lang="zh-CN" alt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仓库，</a:t>
            </a:r>
            <a:r>
              <a:rPr lang="en-US" altLang="zh-CN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nexus</a:t>
            </a:r>
            <a:r>
              <a:rPr lang="zh-CN" alt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私服，</a:t>
            </a:r>
            <a:r>
              <a:rPr lang="en-US" altLang="zh-CN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ivy</a:t>
            </a:r>
            <a:r>
              <a:rPr lang="zh-CN" alt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仓库或者本地文件系统等。</a:t>
            </a:r>
            <a:endParaRPr sz="40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  <a:p>
            <a:pPr marL="571500" indent="-571500" algn="l" latinLnBrk="1">
              <a:lnSpc>
                <a:spcPct val="180000"/>
              </a:lnSpc>
              <a:buClrTx/>
              <a:buSzTx/>
              <a:buFont typeface="Wingdings" panose="05000000000000000000" charset="0"/>
              <a:buChar char="Ø"/>
            </a:pPr>
            <a:r>
              <a:rPr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支持传递性依赖管理</a:t>
            </a:r>
            <a:r>
              <a:rPr lang="zh-CN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。</a:t>
            </a:r>
            <a:endParaRPr lang="zh-CN" sz="40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  <a:p>
            <a:pPr marL="571500" indent="-571500" algn="l" latinLnBrk="1">
              <a:lnSpc>
                <a:spcPct val="180000"/>
              </a:lnSpc>
              <a:buClrTx/>
              <a:buSzTx/>
              <a:buFont typeface="Wingdings" panose="05000000000000000000" charset="0"/>
              <a:buChar char="Ø"/>
            </a:pPr>
            <a:r>
              <a:rPr lang="zh-CN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轻松迁移项目工程。</a:t>
            </a:r>
            <a:endParaRPr sz="40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  <a:p>
            <a:pPr marL="571500" indent="-571500" algn="l" latinLnBrk="1">
              <a:lnSpc>
                <a:spcPct val="180000"/>
              </a:lnSpc>
              <a:buClrTx/>
              <a:buSzTx/>
              <a:buFont typeface="Wingdings" panose="05000000000000000000" charset="0"/>
              <a:buChar char="Ø"/>
            </a:pPr>
            <a:r>
              <a:rPr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基于</a:t>
            </a:r>
            <a:r>
              <a:rPr 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G</a:t>
            </a:r>
            <a:r>
              <a:rPr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roovy</a:t>
            </a:r>
            <a:r>
              <a:rPr lang="zh-CN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等语言</a:t>
            </a:r>
            <a:r>
              <a:rPr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构建</a:t>
            </a:r>
            <a:r>
              <a:rPr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脚本</a:t>
            </a:r>
            <a:r>
              <a:rPr lang="zh-CN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，简便且灵活。</a:t>
            </a:r>
            <a:endParaRPr sz="40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  <a:p>
            <a:pPr marL="571500" indent="-571500" algn="l" latinLnBrk="1">
              <a:lnSpc>
                <a:spcPct val="180000"/>
              </a:lnSpc>
              <a:buClrTx/>
              <a:buSzTx/>
              <a:buFont typeface="Wingdings" panose="05000000000000000000" charset="0"/>
              <a:buChar char="Ø"/>
            </a:pPr>
            <a:r>
              <a:rPr lang="zh-CN" alt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免费开源，并且</a:t>
            </a:r>
            <a:r>
              <a:rPr lang="zh-CN" altLang="en-US" sz="4000">
                <a:solidFill>
                  <a:srgbClr val="FF0000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整体设计是以作为一种语言为导向的</a:t>
            </a:r>
            <a:r>
              <a:rPr lang="zh-CN" alt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，而非成为一个严格死板的框架。</a:t>
            </a:r>
            <a:endParaRPr sz="40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</p:txBody>
      </p:sp>
    </p:spTree>
  </p:cSld>
  <p:clrMapOvr>
    <a:masterClrMapping/>
  </p:clrMapOvr>
  <p:transition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969895" y="4845050"/>
            <a:ext cx="18345785" cy="2363470"/>
          </a:xfrm>
        </p:spPr>
        <p:txBody>
          <a:bodyPr/>
          <a:p>
            <a:r>
              <a:rPr lang="en-US" spc="-200">
                <a:sym typeface="+mn-ea"/>
              </a:rPr>
              <a:t>Groovy</a:t>
            </a:r>
            <a:r>
              <a:rPr lang="zh-CN" altLang="en-US" spc="-200">
                <a:sym typeface="+mn-ea"/>
              </a:rPr>
              <a:t>介绍</a:t>
            </a:r>
            <a:endParaRPr lang="zh-CN" altLang="en-US" spc="-200">
              <a:sym typeface="+mn-ea"/>
            </a:endParaRPr>
          </a:p>
        </p:txBody>
      </p:sp>
      <p:pic>
        <p:nvPicPr>
          <p:cNvPr id="3" name="图片 2" descr="303b32313533393132313bb5c6c5dd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244715" y="5310505"/>
            <a:ext cx="1343660" cy="134366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/>
    </mc:Choice>
    <mc:Fallback>
      <p:transition/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19908" y="519000"/>
            <a:ext cx="21599654" cy="1100967"/>
          </a:xfrm>
        </p:spPr>
        <p:txBody>
          <a:bodyPr/>
          <a:lstStyle/>
          <a:p>
            <a:r>
              <a:rPr lang="en-US" altLang="zh-CN" b="1"/>
              <a:t>Groovy</a:t>
            </a:r>
            <a:r>
              <a:rPr lang="zh-CN" altLang="en-US" b="1"/>
              <a:t>简介</a:t>
            </a:r>
            <a:endParaRPr lang="zh-CN" altLang="en-US" b="1"/>
          </a:p>
        </p:txBody>
      </p:sp>
      <p:sp>
        <p:nvSpPr>
          <p:cNvPr id="6" name="矩形 5"/>
          <p:cNvSpPr/>
          <p:nvPr/>
        </p:nvSpPr>
        <p:spPr>
          <a:xfrm>
            <a:off x="720090" y="1800225"/>
            <a:ext cx="21379815" cy="3415030"/>
          </a:xfrm>
          <a:prstGeom prst="rect">
            <a:avLst/>
          </a:prstGeom>
        </p:spPr>
        <p:txBody>
          <a:bodyPr wrap="square">
            <a:spAutoFit/>
          </a:bodyPr>
          <a:p>
            <a:pPr marL="571500" indent="-571500" algn="l" latinLnBrk="1">
              <a:lnSpc>
                <a:spcPct val="180000"/>
              </a:lnSpc>
              <a:buClrTx/>
              <a:buSzTx/>
              <a:buFont typeface="Wingdings" panose="05000000000000000000" charset="0"/>
              <a:buChar char="Ø"/>
            </a:pPr>
            <a:r>
              <a:rPr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Groovy是一种基于JVM（Java虚拟机）的</a:t>
            </a:r>
            <a:r>
              <a:rPr sz="4000">
                <a:solidFill>
                  <a:srgbClr val="FF0000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敏捷开发语言</a:t>
            </a:r>
            <a:r>
              <a:rPr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，它结合了Python、Ruby和Smalltalk的许多强大的特性，Groovy代码能够与Java代码很好地结合，也能用于扩展现有代码。由于其运行在 JVM 上的特性，Groovy也可以使用其</a:t>
            </a:r>
            <a:r>
              <a:rPr lang="zh-CN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它</a:t>
            </a:r>
            <a:r>
              <a:rPr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非Java语言编写的库。</a:t>
            </a:r>
            <a:endParaRPr sz="40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</p:txBody>
      </p:sp>
    </p:spTree>
  </p:cSld>
  <p:clrMapOvr>
    <a:masterClrMapping/>
  </p:clrMapOvr>
  <p:transition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19908" y="519000"/>
            <a:ext cx="21599654" cy="1100967"/>
          </a:xfrm>
        </p:spPr>
        <p:txBody>
          <a:bodyPr/>
          <a:lstStyle/>
          <a:p>
            <a:r>
              <a:rPr lang="en-US" b="1"/>
              <a:t>Groovy &amp; Java &amp; Kotlin</a:t>
            </a:r>
            <a:endParaRPr lang="en-US" b="1"/>
          </a:p>
        </p:txBody>
      </p:sp>
      <p:sp>
        <p:nvSpPr>
          <p:cNvPr id="6" name="矩形 5"/>
          <p:cNvSpPr/>
          <p:nvPr/>
        </p:nvSpPr>
        <p:spPr>
          <a:xfrm>
            <a:off x="720090" y="1800225"/>
            <a:ext cx="21115655" cy="4523105"/>
          </a:xfrm>
          <a:prstGeom prst="rect">
            <a:avLst/>
          </a:prstGeom>
        </p:spPr>
        <p:txBody>
          <a:bodyPr wrap="square">
            <a:spAutoFit/>
          </a:bodyPr>
          <a:p>
            <a:pPr marL="571500" indent="-571500" algn="l" latinLnBrk="1">
              <a:lnSpc>
                <a:spcPct val="180000"/>
              </a:lnSpc>
              <a:buClrTx/>
              <a:buSzTx/>
              <a:buFont typeface="Wingdings" panose="05000000000000000000" charset="0"/>
              <a:buChar char="Ø"/>
            </a:pPr>
            <a:r>
              <a:rPr 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Groovy</a:t>
            </a:r>
            <a:r>
              <a:rPr lang="zh-CN" alt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、</a:t>
            </a:r>
            <a:r>
              <a:rPr lang="en-US" altLang="zh-CN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Java</a:t>
            </a:r>
            <a:r>
              <a:rPr lang="zh-CN" alt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及</a:t>
            </a:r>
            <a:r>
              <a:rPr lang="en-US" altLang="zh-CN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Kotlin</a:t>
            </a:r>
            <a:r>
              <a:rPr lang="zh-CN" alt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都是基于</a:t>
            </a:r>
            <a:r>
              <a:rPr lang="en-US" altLang="zh-CN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JVM</a:t>
            </a:r>
            <a:r>
              <a:rPr lang="zh-CN" alt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的开发语言</a:t>
            </a:r>
            <a:r>
              <a:rPr lang="zh-CN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。</a:t>
            </a:r>
            <a:endParaRPr lang="zh-CN" sz="40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  <a:p>
            <a:pPr marL="571500" indent="-571500" algn="l" latinLnBrk="1">
              <a:lnSpc>
                <a:spcPct val="180000"/>
              </a:lnSpc>
              <a:buClrTx/>
              <a:buSzTx/>
              <a:buFont typeface="Wingdings" panose="05000000000000000000" charset="0"/>
              <a:buChar char="Ø"/>
            </a:pPr>
            <a:r>
              <a:rPr lang="en-US" altLang="zh-CN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Groovy</a:t>
            </a:r>
            <a:r>
              <a:rPr lang="zh-CN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基于</a:t>
            </a:r>
            <a:r>
              <a:rPr lang="en-US" altLang="zh-CN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Java</a:t>
            </a:r>
            <a:r>
              <a:rPr lang="zh-CN" alt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，在语法上基本相似，但也做了很多自己的扩展。</a:t>
            </a:r>
            <a:r>
              <a:rPr 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Groovy</a:t>
            </a:r>
            <a:r>
              <a:rPr lang="zh-CN" alt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除了可以面向对象编程，还可以用作纯粹的脚本语言，这一点和</a:t>
            </a:r>
            <a:r>
              <a:rPr lang="en-US" altLang="zh-CN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Kotlin</a:t>
            </a:r>
            <a:r>
              <a:rPr lang="zh-CN" alt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是一样的。</a:t>
            </a:r>
            <a:endParaRPr lang="zh-CN" altLang="en-US" sz="40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  <a:p>
            <a:pPr marL="571500" indent="-571500" algn="l" latinLnBrk="1">
              <a:lnSpc>
                <a:spcPct val="180000"/>
              </a:lnSpc>
              <a:buClrTx/>
              <a:buSzTx/>
              <a:buFont typeface="Wingdings" panose="05000000000000000000" charset="0"/>
              <a:buChar char="Ø"/>
            </a:pPr>
            <a:r>
              <a:rPr lang="en-US" altLang="zh-CN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Goovy </a:t>
            </a:r>
            <a:r>
              <a:rPr lang="zh-CN" alt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和</a:t>
            </a:r>
            <a:r>
              <a:rPr lang="en-US" altLang="zh-CN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 Kotlin</a:t>
            </a:r>
            <a:r>
              <a:rPr lang="zh-CN" alt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都有自己支持的</a:t>
            </a:r>
            <a:r>
              <a:rPr lang="en-US" altLang="zh-CN" sz="4000">
                <a:solidFill>
                  <a:srgbClr val="FF0000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DSL</a:t>
            </a:r>
            <a:r>
              <a:rPr lang="zh-CN" alt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，</a:t>
            </a:r>
            <a:r>
              <a:rPr lang="zh-CN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两者有许多共通之处</a:t>
            </a:r>
            <a:r>
              <a:rPr lang="zh-CN" alt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。</a:t>
            </a:r>
            <a:endParaRPr lang="zh-CN" altLang="en-US" sz="40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</p:txBody>
      </p:sp>
      <p:pic>
        <p:nvPicPr>
          <p:cNvPr id="3" name="图片 2" descr="1621588043(1)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6162020" y="7027545"/>
            <a:ext cx="5284470" cy="4262755"/>
          </a:xfrm>
          <a:prstGeom prst="rect">
            <a:avLst/>
          </a:prstGeom>
        </p:spPr>
      </p:pic>
      <p:sp>
        <p:nvSpPr>
          <p:cNvPr id="4" name="文本框 3"/>
          <p:cNvSpPr txBox="1"/>
          <p:nvPr/>
        </p:nvSpPr>
        <p:spPr>
          <a:xfrm>
            <a:off x="1439545" y="6795135"/>
            <a:ext cx="13037820" cy="3784600"/>
          </a:xfrm>
          <a:prstGeom prst="rect">
            <a:avLst/>
          </a:prstGeom>
          <a:ln>
            <a:solidFill>
              <a:schemeClr val="bg1">
                <a:lumMod val="65000"/>
              </a:schemeClr>
            </a:solidFill>
          </a:ln>
        </p:spPr>
        <p:txBody>
          <a:bodyPr vert="horz" wrap="square" lIns="91440" tIns="45720" rIns="91440" bIns="45720" rtlCol="0" anchor="t">
            <a:spAutoFit/>
          </a:bodyPr>
          <a:p>
            <a:pPr algn="l">
              <a:lnSpc>
                <a:spcPct val="160000"/>
              </a:lnSpc>
            </a:pPr>
            <a:r>
              <a:rPr lang="en-US" altLang="zh-CN" sz="3000" smtClean="0">
                <a:solidFill>
                  <a:schemeClr val="bg1">
                    <a:lumMod val="50000"/>
                  </a:schemeClr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Source Han Sans CN Normal" charset="-122"/>
              </a:rPr>
              <a:t>G</a:t>
            </a:r>
            <a:r>
              <a:rPr lang="zh-CN" altLang="en-US" sz="3000" smtClean="0">
                <a:solidFill>
                  <a:schemeClr val="bg1">
                    <a:lumMod val="50000"/>
                  </a:schemeClr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Source Han Sans CN Normal" charset="-122"/>
              </a:rPr>
              <a:t>roovy：我不是针对</a:t>
            </a:r>
            <a:r>
              <a:rPr lang="en-US" altLang="zh-CN" sz="3000" smtClean="0">
                <a:solidFill>
                  <a:schemeClr val="bg1">
                    <a:lumMod val="50000"/>
                  </a:schemeClr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Source Han Sans CN Normal" charset="-122"/>
              </a:rPr>
              <a:t>J</a:t>
            </a:r>
            <a:r>
              <a:rPr lang="zh-CN" altLang="en-US" sz="3000" smtClean="0">
                <a:solidFill>
                  <a:schemeClr val="bg1">
                    <a:lumMod val="50000"/>
                  </a:schemeClr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Source Han Sans CN Normal" charset="-122"/>
              </a:rPr>
              <a:t>ava，而是所有不能愉快写DSL的都是</a:t>
            </a:r>
            <a:r>
              <a:rPr lang="en-US" altLang="zh-CN" sz="3000" smtClean="0">
                <a:solidFill>
                  <a:schemeClr val="bg1">
                    <a:lumMod val="50000"/>
                  </a:schemeClr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Source Han Sans CN Normal" charset="-122"/>
              </a:rPr>
              <a:t>laji</a:t>
            </a:r>
            <a:r>
              <a:rPr lang="zh-CN" altLang="en-US" sz="3000" smtClean="0">
                <a:solidFill>
                  <a:schemeClr val="bg1">
                    <a:lumMod val="50000"/>
                  </a:schemeClr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Source Han Sans CN Normal" charset="-122"/>
              </a:rPr>
              <a:t>。</a:t>
            </a:r>
            <a:endParaRPr lang="zh-CN" altLang="en-US" sz="3000" smtClean="0">
              <a:solidFill>
                <a:schemeClr val="bg1">
                  <a:lumMod val="50000"/>
                </a:schemeClr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Source Han Sans CN Normal" charset="-122"/>
            </a:endParaRPr>
          </a:p>
          <a:p>
            <a:pPr algn="l">
              <a:lnSpc>
                <a:spcPct val="160000"/>
              </a:lnSpc>
            </a:pPr>
            <a:r>
              <a:rPr lang="en-US" altLang="zh-CN" sz="3000" smtClean="0">
                <a:solidFill>
                  <a:schemeClr val="bg1">
                    <a:lumMod val="50000"/>
                  </a:schemeClr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Source Han Sans CN Normal" charset="-122"/>
              </a:rPr>
              <a:t>C</a:t>
            </a:r>
            <a:r>
              <a:rPr lang="zh-CN" altLang="en-US" sz="3000" smtClean="0">
                <a:solidFill>
                  <a:schemeClr val="bg1">
                    <a:lumMod val="50000"/>
                  </a:schemeClr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Source Han Sans CN Normal" charset="-122"/>
              </a:rPr>
              <a:t>lojure：我真的不是针对</a:t>
            </a:r>
            <a:r>
              <a:rPr lang="en-US" altLang="zh-CN" sz="3000" smtClean="0">
                <a:solidFill>
                  <a:schemeClr val="bg1">
                    <a:lumMod val="50000"/>
                  </a:schemeClr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Source Han Sans CN Normal" charset="-122"/>
              </a:rPr>
              <a:t>J</a:t>
            </a:r>
            <a:r>
              <a:rPr lang="zh-CN" altLang="en-US" sz="3000" smtClean="0">
                <a:solidFill>
                  <a:schemeClr val="bg1">
                    <a:lumMod val="50000"/>
                  </a:schemeClr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Source Han Sans CN Normal" charset="-122"/>
              </a:rPr>
              <a:t>ava，只是关于并发，我有一个大胆的想法。</a:t>
            </a:r>
            <a:endParaRPr lang="zh-CN" altLang="en-US" sz="3000" smtClean="0">
              <a:solidFill>
                <a:schemeClr val="bg1">
                  <a:lumMod val="50000"/>
                </a:schemeClr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Source Han Sans CN Normal" charset="-122"/>
            </a:endParaRPr>
          </a:p>
          <a:p>
            <a:pPr algn="l">
              <a:lnSpc>
                <a:spcPct val="160000"/>
              </a:lnSpc>
            </a:pPr>
            <a:r>
              <a:rPr lang="en-US" altLang="zh-CN" sz="3000" smtClean="0">
                <a:solidFill>
                  <a:schemeClr val="bg1">
                    <a:lumMod val="50000"/>
                  </a:schemeClr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Source Han Sans CN Normal" charset="-122"/>
              </a:rPr>
              <a:t>S</a:t>
            </a:r>
            <a:r>
              <a:rPr lang="zh-CN" altLang="en-US" sz="3000" smtClean="0">
                <a:solidFill>
                  <a:schemeClr val="bg1">
                    <a:lumMod val="50000"/>
                  </a:schemeClr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Source Han Sans CN Normal" charset="-122"/>
              </a:rPr>
              <a:t>cala：我也真的不是针对</a:t>
            </a:r>
            <a:r>
              <a:rPr lang="en-US" altLang="zh-CN" sz="3000" smtClean="0">
                <a:solidFill>
                  <a:schemeClr val="bg1">
                    <a:lumMod val="50000"/>
                  </a:schemeClr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Source Han Sans CN Normal" charset="-122"/>
              </a:rPr>
              <a:t>J</a:t>
            </a:r>
            <a:r>
              <a:rPr lang="zh-CN" altLang="en-US" sz="3000" smtClean="0">
                <a:solidFill>
                  <a:schemeClr val="bg1">
                    <a:lumMod val="50000"/>
                  </a:schemeClr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Source Han Sans CN Normal" charset="-122"/>
              </a:rPr>
              <a:t>ava，只是关于并发，我还有一种大胆的想法。</a:t>
            </a:r>
            <a:endParaRPr lang="zh-CN" altLang="en-US" sz="3000" smtClean="0">
              <a:solidFill>
                <a:schemeClr val="bg1">
                  <a:lumMod val="50000"/>
                </a:schemeClr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Source Han Sans CN Normal" charset="-122"/>
            </a:endParaRPr>
          </a:p>
          <a:p>
            <a:pPr algn="l">
              <a:lnSpc>
                <a:spcPct val="160000"/>
              </a:lnSpc>
            </a:pPr>
            <a:r>
              <a:rPr lang="en-US" altLang="zh-CN" sz="3000" smtClean="0">
                <a:solidFill>
                  <a:schemeClr val="bg1">
                    <a:lumMod val="50000"/>
                  </a:schemeClr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Source Han Sans CN Normal" charset="-122"/>
              </a:rPr>
              <a:t>K</a:t>
            </a:r>
            <a:r>
              <a:rPr lang="zh-CN" altLang="en-US" sz="3000" smtClean="0">
                <a:solidFill>
                  <a:schemeClr val="bg1">
                    <a:lumMod val="50000"/>
                  </a:schemeClr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Source Han Sans CN Normal" charset="-122"/>
              </a:rPr>
              <a:t>otlin：我就是处处针对</a:t>
            </a:r>
            <a:r>
              <a:rPr lang="en-US" altLang="zh-CN" sz="3000" smtClean="0">
                <a:solidFill>
                  <a:schemeClr val="bg1">
                    <a:lumMod val="50000"/>
                  </a:schemeClr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Source Han Sans CN Normal" charset="-122"/>
              </a:rPr>
              <a:t>J</a:t>
            </a:r>
            <a:r>
              <a:rPr lang="zh-CN" altLang="en-US" sz="3000" smtClean="0">
                <a:solidFill>
                  <a:schemeClr val="bg1">
                    <a:lumMod val="50000"/>
                  </a:schemeClr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Source Han Sans CN Normal" charset="-122"/>
              </a:rPr>
              <a:t>ava！</a:t>
            </a:r>
            <a:endParaRPr lang="zh-CN" altLang="en-US" sz="3000" smtClean="0">
              <a:solidFill>
                <a:schemeClr val="bg1">
                  <a:lumMod val="50000"/>
                </a:schemeClr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Source Han Sans CN Normal" charset="-122"/>
            </a:endParaRPr>
          </a:p>
          <a:p>
            <a:pPr algn="l">
              <a:lnSpc>
                <a:spcPct val="160000"/>
              </a:lnSpc>
            </a:pPr>
            <a:r>
              <a:rPr lang="en-US" altLang="zh-CN" sz="3000" smtClean="0">
                <a:solidFill>
                  <a:schemeClr val="bg1">
                    <a:lumMod val="50000"/>
                  </a:schemeClr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Source Han Sans CN Normal" charset="-122"/>
              </a:rPr>
              <a:t>Java</a:t>
            </a:r>
            <a:r>
              <a:rPr lang="zh-CN" altLang="en-US" sz="3000" smtClean="0">
                <a:solidFill>
                  <a:schemeClr val="bg1">
                    <a:lumMod val="50000"/>
                  </a:schemeClr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Source Han Sans CN Normal" charset="-122"/>
              </a:rPr>
              <a:t>退出了群聊</a:t>
            </a:r>
            <a:r>
              <a:rPr lang="en-US" altLang="zh-CN" sz="3000" smtClean="0">
                <a:solidFill>
                  <a:schemeClr val="bg1">
                    <a:lumMod val="50000"/>
                  </a:schemeClr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Source Han Sans CN Normal" charset="-122"/>
              </a:rPr>
              <a:t>...</a:t>
            </a:r>
            <a:endParaRPr lang="en-US" altLang="zh-CN" sz="3000" smtClean="0">
              <a:solidFill>
                <a:schemeClr val="bg1">
                  <a:lumMod val="50000"/>
                </a:schemeClr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Source Han Sans CN Normal" charset="-122"/>
            </a:endParaRPr>
          </a:p>
        </p:txBody>
      </p:sp>
    </p:spTree>
  </p:cSld>
  <p:clrMapOvr>
    <a:masterClrMapping/>
  </p:clrMapOvr>
  <p:transition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19908" y="519000"/>
            <a:ext cx="21599654" cy="1100967"/>
          </a:xfrm>
        </p:spPr>
        <p:txBody>
          <a:bodyPr/>
          <a:lstStyle/>
          <a:p>
            <a:r>
              <a:rPr lang="en-US" b="1"/>
              <a:t>Groovy</a:t>
            </a:r>
            <a:r>
              <a:rPr lang="zh-CN" altLang="en-US" b="1"/>
              <a:t>特性</a:t>
            </a:r>
            <a:endParaRPr lang="zh-CN" altLang="en-US" b="1"/>
          </a:p>
        </p:txBody>
      </p:sp>
      <p:sp>
        <p:nvSpPr>
          <p:cNvPr id="6" name="矩形 5"/>
          <p:cNvSpPr/>
          <p:nvPr/>
        </p:nvSpPr>
        <p:spPr>
          <a:xfrm>
            <a:off x="720090" y="1800225"/>
            <a:ext cx="21115655" cy="8955405"/>
          </a:xfrm>
          <a:prstGeom prst="rect">
            <a:avLst/>
          </a:prstGeom>
        </p:spPr>
        <p:txBody>
          <a:bodyPr wrap="square">
            <a:spAutoFit/>
          </a:bodyPr>
          <a:p>
            <a:pPr marL="571500" indent="-571500" algn="l" latinLnBrk="1">
              <a:lnSpc>
                <a:spcPct val="180000"/>
              </a:lnSpc>
              <a:buClrTx/>
              <a:buSzTx/>
              <a:buFont typeface="Wingdings" panose="05000000000000000000" charset="0"/>
              <a:buChar char="Ø"/>
            </a:pPr>
            <a:r>
              <a:rPr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同时支持静态</a:t>
            </a:r>
            <a:r>
              <a:rPr lang="zh-CN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类型</a:t>
            </a:r>
            <a:r>
              <a:rPr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和动态类型。</a:t>
            </a:r>
            <a:endParaRPr sz="40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  <a:p>
            <a:pPr marL="571500" indent="-571500" algn="l" latinLnBrk="1">
              <a:lnSpc>
                <a:spcPct val="180000"/>
              </a:lnSpc>
              <a:buClrTx/>
              <a:buSzTx/>
              <a:buFont typeface="Wingdings" panose="05000000000000000000" charset="0"/>
              <a:buChar char="Ø"/>
            </a:pPr>
            <a:r>
              <a:rPr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支持运算符重载。</a:t>
            </a:r>
            <a:endParaRPr sz="40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  <a:p>
            <a:pPr marL="571500" indent="-571500" algn="l" latinLnBrk="1">
              <a:lnSpc>
                <a:spcPct val="180000"/>
              </a:lnSpc>
              <a:buClrTx/>
              <a:buSzTx/>
              <a:buFont typeface="Wingdings" panose="05000000000000000000" charset="0"/>
              <a:buChar char="Ø"/>
            </a:pPr>
            <a:r>
              <a:rPr lang="zh-CN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支持</a:t>
            </a:r>
            <a:r>
              <a:rPr lang="en-US" altLang="zh-CN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DSL</a:t>
            </a:r>
            <a:r>
              <a:rPr lang="zh-CN" alt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语法特性。</a:t>
            </a:r>
            <a:endParaRPr lang="zh-CN" altLang="en-US" sz="40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  <a:p>
            <a:pPr marL="571500" indent="-571500" algn="l" latinLnBrk="1">
              <a:lnSpc>
                <a:spcPct val="180000"/>
              </a:lnSpc>
              <a:buClrTx/>
              <a:buSzTx/>
              <a:buFont typeface="Wingdings" panose="05000000000000000000" charset="0"/>
              <a:buChar char="Ø"/>
            </a:pPr>
            <a:r>
              <a:rPr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本地语法列表和关联数组</a:t>
            </a:r>
            <a:r>
              <a:rPr lang="zh-CN" alt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。</a:t>
            </a:r>
            <a:endParaRPr lang="zh-CN" altLang="en-US" sz="40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  <a:p>
            <a:pPr marL="571500" indent="-571500" algn="l" latinLnBrk="1">
              <a:lnSpc>
                <a:spcPct val="180000"/>
              </a:lnSpc>
              <a:buClrTx/>
              <a:buSzTx/>
              <a:buFont typeface="Wingdings" panose="05000000000000000000" charset="0"/>
              <a:buChar char="Ø"/>
            </a:pPr>
            <a:r>
              <a:rPr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各种标记语言，如XML和HTML原生支持</a:t>
            </a:r>
            <a:r>
              <a:rPr lang="zh-CN" alt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。</a:t>
            </a:r>
            <a:endParaRPr lang="zh-CN" altLang="en-US" sz="40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  <a:p>
            <a:pPr marL="571500" indent="-571500" algn="l" latinLnBrk="1">
              <a:lnSpc>
                <a:spcPct val="180000"/>
              </a:lnSpc>
              <a:buClrTx/>
              <a:buSzTx/>
              <a:buFont typeface="Wingdings" panose="05000000000000000000" charset="0"/>
              <a:buChar char="Ø"/>
            </a:pPr>
            <a:r>
              <a:rPr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对正则表达式的本地支持</a:t>
            </a:r>
            <a:r>
              <a:rPr lang="zh-CN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。</a:t>
            </a:r>
            <a:endParaRPr lang="zh-CN" altLang="en-US" sz="40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  <a:p>
            <a:pPr marL="571500" indent="-571500" algn="l" latinLnBrk="1">
              <a:lnSpc>
                <a:spcPct val="180000"/>
              </a:lnSpc>
              <a:buClrTx/>
              <a:buSzTx/>
              <a:buFont typeface="Wingdings" panose="05000000000000000000" charset="0"/>
              <a:buChar char="Ø"/>
            </a:pPr>
            <a:r>
              <a:rPr lang="en-US" altLang="zh-CN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Groovy</a:t>
            </a:r>
            <a:r>
              <a:rPr lang="zh-CN" alt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和</a:t>
            </a:r>
            <a:r>
              <a:rPr lang="en-US" altLang="zh-CN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Java</a:t>
            </a:r>
            <a:r>
              <a:rPr lang="zh-CN" alt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语法非常相似，可以无缝衔接使用</a:t>
            </a:r>
            <a:r>
              <a:rPr lang="en-US" altLang="zh-CN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Java</a:t>
            </a:r>
            <a:r>
              <a:rPr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。</a:t>
            </a:r>
            <a:endParaRPr sz="40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  <a:p>
            <a:pPr marL="571500" indent="-571500" algn="l" latinLnBrk="1">
              <a:lnSpc>
                <a:spcPct val="180000"/>
              </a:lnSpc>
              <a:buClrTx/>
              <a:buSzTx/>
              <a:buFont typeface="Wingdings" panose="05000000000000000000" charset="0"/>
              <a:buChar char="Ø"/>
            </a:pPr>
            <a:r>
              <a:rPr lang="zh-CN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支持</a:t>
            </a:r>
            <a:r>
              <a:rPr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使用现有的Java库</a:t>
            </a:r>
            <a:r>
              <a:rPr lang="zh-CN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，</a:t>
            </a:r>
            <a:r>
              <a:rPr lang="zh-CN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并</a:t>
            </a:r>
            <a:r>
              <a:rPr lang="zh-CN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做了一定的扩展。</a:t>
            </a:r>
            <a:endParaRPr lang="zh-CN" sz="40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</p:txBody>
      </p:sp>
    </p:spTree>
  </p:cSld>
  <p:clrMapOvr>
    <a:masterClrMapping/>
  </p:clrMapOvr>
  <p:transition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969895" y="4845050"/>
            <a:ext cx="18345785" cy="2363470"/>
          </a:xfrm>
        </p:spPr>
        <p:txBody>
          <a:bodyPr/>
          <a:p>
            <a:r>
              <a:rPr lang="zh-CN" spc="-200">
                <a:sym typeface="+mn-ea"/>
              </a:rPr>
              <a:t>从</a:t>
            </a:r>
            <a:r>
              <a:rPr lang="en-US" altLang="zh-CN" spc="-200">
                <a:sym typeface="+mn-ea"/>
              </a:rPr>
              <a:t>Java</a:t>
            </a:r>
            <a:r>
              <a:rPr lang="zh-CN" altLang="en-US" spc="-200">
                <a:sym typeface="+mn-ea"/>
              </a:rPr>
              <a:t>到</a:t>
            </a:r>
            <a:r>
              <a:rPr lang="en-US" altLang="zh-CN" spc="-200">
                <a:sym typeface="+mn-ea"/>
              </a:rPr>
              <a:t>Grooy</a:t>
            </a:r>
            <a:endParaRPr lang="en-US" altLang="zh-CN" spc="-200">
              <a:sym typeface="+mn-ea"/>
            </a:endParaRPr>
          </a:p>
        </p:txBody>
      </p:sp>
      <p:pic>
        <p:nvPicPr>
          <p:cNvPr id="3" name="图片 2" descr="303b32313533393132313bb5c6c5dd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400165" y="5310505"/>
            <a:ext cx="1343660" cy="134366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/>
    </mc:Choice>
    <mc:Fallback>
      <p:transition/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19908" y="519000"/>
            <a:ext cx="21599654" cy="1100967"/>
          </a:xfrm>
        </p:spPr>
        <p:txBody>
          <a:bodyPr/>
          <a:lstStyle/>
          <a:p>
            <a:r>
              <a:rPr lang="en-US" altLang="zh-CN" b="1"/>
              <a:t>Hello, Groovy!</a:t>
            </a:r>
            <a:endParaRPr lang="en-US" altLang="zh-CN" b="1"/>
          </a:p>
        </p:txBody>
      </p:sp>
      <p:sp>
        <p:nvSpPr>
          <p:cNvPr id="6" name="矩形 5"/>
          <p:cNvSpPr/>
          <p:nvPr/>
        </p:nvSpPr>
        <p:spPr>
          <a:xfrm>
            <a:off x="720090" y="1800225"/>
            <a:ext cx="21115655" cy="10063480"/>
          </a:xfrm>
          <a:prstGeom prst="rect">
            <a:avLst/>
          </a:prstGeom>
        </p:spPr>
        <p:txBody>
          <a:bodyPr wrap="square">
            <a:spAutoFit/>
          </a:bodyPr>
          <a:p>
            <a:pPr marL="571500" indent="-571500" algn="l" latinLnBrk="1">
              <a:lnSpc>
                <a:spcPct val="180000"/>
              </a:lnSpc>
              <a:buClrTx/>
              <a:buSzTx/>
              <a:buFont typeface="Wingdings" panose="05000000000000000000" charset="0"/>
              <a:buChar char="Ø"/>
            </a:pPr>
            <a:r>
              <a:rPr lang="zh-CN" alt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编写</a:t>
            </a:r>
            <a:r>
              <a:rPr lang="en-US" altLang="zh-CN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Groovy</a:t>
            </a:r>
            <a:r>
              <a:rPr lang="zh-CN" alt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，使用</a:t>
            </a:r>
            <a:r>
              <a:rPr lang="en-US" altLang="zh-CN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Java</a:t>
            </a:r>
            <a:r>
              <a:rPr lang="zh-CN" alt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写法基本是没有问题的。但是</a:t>
            </a:r>
            <a:r>
              <a:rPr lang="en-US" altLang="zh-CN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Groovy</a:t>
            </a:r>
            <a:r>
              <a:rPr lang="zh-CN" alt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有自己的特性，而且又是一种领域特定语言，你会发现</a:t>
            </a:r>
            <a:r>
              <a:rPr lang="en-US" altLang="zh-CN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Groovy</a:t>
            </a:r>
            <a:r>
              <a:rPr lang="zh-CN" alt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的写法就变得非常的灵活了。</a:t>
            </a:r>
            <a:endParaRPr lang="zh-CN" altLang="en-US" sz="40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  <a:p>
            <a:pPr marL="571500" indent="-571500" algn="l" latinLnBrk="1">
              <a:lnSpc>
                <a:spcPct val="180000"/>
              </a:lnSpc>
              <a:buClrTx/>
              <a:buSzTx/>
              <a:buFont typeface="Wingdings" panose="05000000000000000000" charset="0"/>
              <a:buChar char="Ø"/>
            </a:pPr>
            <a:r>
              <a:rPr lang="en-US" altLang="zh-CN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Groovy</a:t>
            </a:r>
            <a:r>
              <a:rPr lang="zh-CN" alt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与</a:t>
            </a:r>
            <a:r>
              <a:rPr lang="en-US" altLang="zh-CN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Java</a:t>
            </a:r>
            <a:r>
              <a:rPr lang="zh-CN" alt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写法上的一些差异：</a:t>
            </a:r>
            <a:endParaRPr lang="zh-CN" altLang="en-US" sz="40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  <a:p>
            <a:pPr marL="1028700" lvl="1" indent="-571500" algn="l" latinLnBrk="1">
              <a:lnSpc>
                <a:spcPct val="180000"/>
              </a:lnSpc>
              <a:buClrTx/>
              <a:buSzTx/>
              <a:buFont typeface="Wingdings" panose="05000000000000000000" charset="0"/>
              <a:buChar char="Ø"/>
            </a:pPr>
            <a:r>
              <a:rPr lang="zh-CN" alt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分号可选，除非会导致语法歧义时才使用分号</a:t>
            </a:r>
            <a:endParaRPr lang="zh-CN" altLang="en-US" sz="40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  <a:p>
            <a:pPr marL="1028700" lvl="1" indent="-571500" algn="l" latinLnBrk="1">
              <a:lnSpc>
                <a:spcPct val="180000"/>
              </a:lnSpc>
              <a:buClrTx/>
              <a:buSzTx/>
              <a:buFont typeface="Wingdings" panose="05000000000000000000" charset="0"/>
              <a:buChar char="Ø"/>
            </a:pPr>
            <a:r>
              <a:rPr lang="zh-CN" alt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return语句可选</a:t>
            </a:r>
            <a:endParaRPr lang="zh-CN" altLang="en-US" sz="40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  <a:p>
            <a:pPr marL="1028700" lvl="1" indent="-571500" algn="l" latinLnBrk="1">
              <a:lnSpc>
                <a:spcPct val="180000"/>
              </a:lnSpc>
              <a:buClrTx/>
              <a:buSzTx/>
              <a:buFont typeface="Wingdings" panose="05000000000000000000" charset="0"/>
              <a:buChar char="Ø"/>
            </a:pPr>
            <a:r>
              <a:rPr lang="zh-CN" alt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方法，属性默认都是public的</a:t>
            </a:r>
            <a:endParaRPr lang="zh-CN" altLang="en-US" sz="40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  <a:p>
            <a:pPr marL="1028700" lvl="1" indent="-571500" algn="l" latinLnBrk="1">
              <a:lnSpc>
                <a:spcPct val="180000"/>
              </a:lnSpc>
              <a:buClrTx/>
              <a:buSzTx/>
              <a:buFont typeface="Wingdings" panose="05000000000000000000" charset="0"/>
              <a:buChar char="Ø"/>
            </a:pPr>
            <a:r>
              <a:rPr lang="zh-CN" alt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Groovy不强迫捕获异常，看使用者需求</a:t>
            </a:r>
            <a:endParaRPr lang="zh-CN" altLang="en-US" sz="40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  <a:p>
            <a:pPr marL="1028700" lvl="1" indent="-571500" algn="l" latinLnBrk="1">
              <a:lnSpc>
                <a:spcPct val="180000"/>
              </a:lnSpc>
              <a:buClrTx/>
              <a:buSzTx/>
              <a:buFont typeface="Wingdings" panose="05000000000000000000" charset="0"/>
              <a:buChar char="Ø"/>
            </a:pPr>
            <a:r>
              <a:rPr lang="en-US" altLang="zh-CN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?.</a:t>
            </a:r>
            <a:r>
              <a:rPr lang="zh-CN" alt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安全导航操作符的使用</a:t>
            </a:r>
            <a:endParaRPr lang="zh-CN" altLang="en-US" sz="40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  <a:p>
            <a:pPr marL="1028700" lvl="1" indent="-571500" algn="l" latinLnBrk="1">
              <a:lnSpc>
                <a:spcPct val="180000"/>
              </a:lnSpc>
              <a:buClrTx/>
              <a:buSzTx/>
              <a:buFont typeface="Wingdings" panose="05000000000000000000" charset="0"/>
              <a:buChar char="Ø"/>
            </a:pPr>
            <a:r>
              <a:rPr lang="zh-CN" alt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闭包的使用结合</a:t>
            </a:r>
            <a:r>
              <a:rPr lang="en-US" altLang="zh-CN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DSL</a:t>
            </a:r>
            <a:r>
              <a:rPr lang="zh-CN" alt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语法特性</a:t>
            </a:r>
            <a:r>
              <a:rPr lang="zh-CN" alt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等等</a:t>
            </a:r>
            <a:endParaRPr lang="zh-CN" altLang="en-US" sz="40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</p:txBody>
      </p:sp>
    </p:spTree>
  </p:cSld>
  <p:clrMapOvr>
    <a:masterClrMapping/>
  </p:clrMapOvr>
  <p:transition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19908" y="519000"/>
            <a:ext cx="21599654" cy="1100967"/>
          </a:xfrm>
        </p:spPr>
        <p:txBody>
          <a:bodyPr/>
          <a:lstStyle/>
          <a:p>
            <a:r>
              <a:rPr lang="zh-CN" b="1"/>
              <a:t>数据类型</a:t>
            </a:r>
            <a:endParaRPr lang="zh-CN" b="1"/>
          </a:p>
        </p:txBody>
      </p:sp>
      <p:sp>
        <p:nvSpPr>
          <p:cNvPr id="6" name="矩形 5"/>
          <p:cNvSpPr/>
          <p:nvPr/>
        </p:nvSpPr>
        <p:spPr>
          <a:xfrm>
            <a:off x="720090" y="1800225"/>
            <a:ext cx="21115655" cy="6627495"/>
          </a:xfrm>
          <a:prstGeom prst="rect">
            <a:avLst/>
          </a:prstGeom>
        </p:spPr>
        <p:txBody>
          <a:bodyPr wrap="square">
            <a:spAutoFit/>
          </a:bodyPr>
          <a:p>
            <a:pPr marL="571500" indent="-571500" algn="l" latinLnBrk="1">
              <a:lnSpc>
                <a:spcPct val="180000"/>
              </a:lnSpc>
              <a:buClrTx/>
              <a:buSzTx/>
              <a:buFont typeface="Wingdings" panose="05000000000000000000" charset="0"/>
              <a:buChar char="Ø"/>
            </a:pPr>
            <a:r>
              <a:rPr lang="zh-CN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基本数据类型</a:t>
            </a:r>
            <a:r>
              <a:rPr lang="zh-CN" alt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：</a:t>
            </a:r>
            <a:endParaRPr lang="zh-CN" altLang="en-US" sz="40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  <a:p>
            <a:pPr marL="1028700" lvl="1" indent="-571500" algn="l" latinLnBrk="1">
              <a:lnSpc>
                <a:spcPct val="180000"/>
              </a:lnSpc>
              <a:buClrTx/>
              <a:buSzTx/>
              <a:buFont typeface="Wingdings" panose="05000000000000000000" charset="0"/>
              <a:buChar char="l"/>
            </a:pPr>
            <a:r>
              <a:rPr lang="en-US" altLang="zh-CN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byte</a:t>
            </a:r>
            <a:r>
              <a:rPr lang="zh-CN" altLang="en-US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、</a:t>
            </a:r>
            <a:r>
              <a:rPr lang="en-US" altLang="zh-CN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short</a:t>
            </a:r>
            <a:r>
              <a:rPr lang="zh-CN" altLang="en-US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、</a:t>
            </a:r>
            <a:r>
              <a:rPr lang="en-US" altLang="zh-CN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int</a:t>
            </a:r>
            <a:r>
              <a:rPr lang="zh-CN" altLang="en-US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、</a:t>
            </a:r>
            <a:r>
              <a:rPr lang="en-US" altLang="zh-CN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long</a:t>
            </a:r>
            <a:r>
              <a:rPr lang="zh-CN" altLang="en-US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、</a:t>
            </a:r>
            <a:r>
              <a:rPr lang="en-US" altLang="zh-CN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float</a:t>
            </a:r>
            <a:r>
              <a:rPr lang="zh-CN" altLang="en-US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、</a:t>
            </a:r>
            <a:r>
              <a:rPr lang="en-US" altLang="zh-CN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double</a:t>
            </a:r>
            <a:r>
              <a:rPr lang="zh-CN" altLang="en-US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、</a:t>
            </a:r>
            <a:r>
              <a:rPr lang="en-US" altLang="zh-CN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char</a:t>
            </a:r>
            <a:r>
              <a:rPr lang="zh-CN" altLang="en-US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、</a:t>
            </a:r>
            <a:r>
              <a:rPr lang="en-US" altLang="zh-CN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boolean</a:t>
            </a:r>
            <a:endParaRPr lang="en-US" altLang="zh-CN" sz="40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  <a:p>
            <a:pPr marL="571500" lvl="0" indent="-571500" algn="l" latinLnBrk="1">
              <a:lnSpc>
                <a:spcPct val="180000"/>
              </a:lnSpc>
              <a:buClrTx/>
              <a:buSzTx/>
              <a:buFont typeface="Wingdings" panose="05000000000000000000" charset="0"/>
              <a:buChar char="Ø"/>
            </a:pPr>
            <a:r>
              <a:rPr lang="zh-CN" alt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包装类</a:t>
            </a:r>
            <a:r>
              <a:rPr lang="en-US" altLang="zh-CN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 (</a:t>
            </a:r>
            <a:r>
              <a:rPr lang="zh-CN" alt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装箱拆箱</a:t>
            </a:r>
            <a:r>
              <a:rPr lang="en-US" altLang="zh-CN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)</a:t>
            </a:r>
            <a:r>
              <a:rPr lang="zh-CN" alt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：</a:t>
            </a:r>
            <a:endParaRPr lang="zh-CN" altLang="en-US" sz="40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  <a:p>
            <a:pPr marL="1028700" lvl="1" indent="-571500" algn="l" latinLnBrk="1">
              <a:lnSpc>
                <a:spcPct val="180000"/>
              </a:lnSpc>
              <a:buClrTx/>
              <a:buSzTx/>
              <a:buFont typeface="Wingdings" panose="05000000000000000000" charset="0"/>
              <a:buChar char="l"/>
            </a:pPr>
            <a:r>
              <a:rPr lang="en-US" altLang="zh-CN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String</a:t>
            </a:r>
            <a:r>
              <a:rPr lang="zh-CN" altLang="en-US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、</a:t>
            </a:r>
            <a:r>
              <a:rPr lang="en-US" altLang="zh-CN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Byte</a:t>
            </a:r>
            <a:r>
              <a:rPr lang="zh-CN" altLang="en-US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、</a:t>
            </a:r>
            <a:r>
              <a:rPr lang="en-US" altLang="zh-CN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Short</a:t>
            </a:r>
            <a:r>
              <a:rPr lang="zh-CN" altLang="en-US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、</a:t>
            </a:r>
            <a:r>
              <a:rPr lang="en-US" altLang="zh-CN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Integer</a:t>
            </a:r>
            <a:r>
              <a:rPr lang="zh-CN" altLang="en-US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、</a:t>
            </a:r>
            <a:r>
              <a:rPr lang="en-US" altLang="zh-CN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Long</a:t>
            </a:r>
            <a:r>
              <a:rPr lang="zh-CN" altLang="en-US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、</a:t>
            </a:r>
            <a:r>
              <a:rPr lang="en-US" altLang="zh-CN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Float</a:t>
            </a:r>
            <a:r>
              <a:rPr lang="zh-CN" altLang="en-US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、</a:t>
            </a:r>
            <a:r>
              <a:rPr lang="en-US" altLang="zh-CN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Double</a:t>
            </a:r>
            <a:r>
              <a:rPr lang="zh-CN" altLang="en-US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、</a:t>
            </a:r>
            <a:r>
              <a:rPr lang="en-US" altLang="zh-CN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Char</a:t>
            </a:r>
            <a:r>
              <a:rPr lang="zh-CN" altLang="en-US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、</a:t>
            </a:r>
            <a:r>
              <a:rPr lang="en-US" altLang="zh-CN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Boolean</a:t>
            </a:r>
            <a:endParaRPr lang="en-US" altLang="zh-CN" sz="38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  <a:p>
            <a:pPr marL="571500" lvl="0" indent="-571500" algn="l" latinLnBrk="1">
              <a:lnSpc>
                <a:spcPct val="180000"/>
              </a:lnSpc>
              <a:buClrTx/>
              <a:buSzTx/>
              <a:buFont typeface="Wingdings" panose="05000000000000000000" charset="0"/>
              <a:buChar char="Ø"/>
            </a:pPr>
            <a:r>
              <a:rPr lang="zh-CN" alt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自动装箱：因为</a:t>
            </a:r>
            <a:r>
              <a:rPr lang="en-US" altLang="zh-CN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Groovy</a:t>
            </a:r>
            <a:r>
              <a:rPr lang="zh-CN" alt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具有动态类型特性，所以它从一开始就支持自动装箱。实际上，必要时</a:t>
            </a:r>
            <a:r>
              <a:rPr lang="en-US" altLang="zh-CN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Groovy</a:t>
            </a:r>
            <a:r>
              <a:rPr lang="zh-CN" alt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会自动将基本类型视作对象。</a:t>
            </a:r>
            <a:endParaRPr lang="zh-CN" altLang="en-US" sz="40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19908" y="519000"/>
            <a:ext cx="21599654" cy="1100967"/>
          </a:xfrm>
        </p:spPr>
        <p:txBody>
          <a:bodyPr/>
          <a:lstStyle/>
          <a:p>
            <a:r>
              <a:rPr lang="zh-CN" altLang="en-US" b="1"/>
              <a:t>前言</a:t>
            </a:r>
            <a:endParaRPr lang="zh-CN" altLang="en-US" b="1"/>
          </a:p>
        </p:txBody>
      </p:sp>
      <p:sp>
        <p:nvSpPr>
          <p:cNvPr id="6" name="矩形 5"/>
          <p:cNvSpPr/>
          <p:nvPr/>
        </p:nvSpPr>
        <p:spPr>
          <a:xfrm>
            <a:off x="720090" y="1800225"/>
            <a:ext cx="21638895" cy="6516370"/>
          </a:xfrm>
          <a:prstGeom prst="rect">
            <a:avLst/>
          </a:prstGeom>
        </p:spPr>
        <p:txBody>
          <a:bodyPr wrap="square">
            <a:spAutoFit/>
          </a:bodyPr>
          <a:p>
            <a:pPr marL="571500" indent="-571500" algn="l" latinLnBrk="1">
              <a:lnSpc>
                <a:spcPct val="180000"/>
              </a:lnSpc>
              <a:buClrTx/>
              <a:buSzTx/>
              <a:buFont typeface="Wingdings" panose="05000000000000000000" charset="0"/>
              <a:buChar char="Ø"/>
            </a:pPr>
            <a:r>
              <a:rPr lang="zh-CN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本课程内容主要分为两大部分：</a:t>
            </a:r>
            <a:endParaRPr lang="zh-CN" sz="40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  <a:p>
            <a:pPr marL="1028700" lvl="1" indent="-571500" algn="l" latinLnBrk="1">
              <a:lnSpc>
                <a:spcPct val="180000"/>
              </a:lnSpc>
              <a:buClrTx/>
              <a:buSzTx/>
              <a:buFont typeface="Wingdings" panose="05000000000000000000" charset="0"/>
              <a:buChar char="l"/>
            </a:pPr>
            <a:r>
              <a:rPr lang="en-US" altLang="zh-CN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Groovy</a:t>
            </a:r>
            <a:r>
              <a:rPr lang="zh-CN" altLang="en-US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基础到进阶。</a:t>
            </a:r>
            <a:endParaRPr lang="zh-CN" altLang="en-US" sz="38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  <a:p>
            <a:pPr marL="1028700" lvl="1" indent="-571500" algn="l" latinLnBrk="1">
              <a:lnSpc>
                <a:spcPct val="180000"/>
              </a:lnSpc>
              <a:buClrTx/>
              <a:buSzTx/>
              <a:buFont typeface="Wingdings" panose="05000000000000000000" charset="0"/>
              <a:buChar char="l"/>
            </a:pPr>
            <a:r>
              <a:rPr lang="en-US" altLang="zh-CN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Gradle</a:t>
            </a:r>
            <a:r>
              <a:rPr lang="zh-CN" altLang="en-US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开发及</a:t>
            </a:r>
            <a:r>
              <a:rPr lang="en-US" altLang="zh-CN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Gradle</a:t>
            </a:r>
            <a:r>
              <a:rPr lang="zh-CN" altLang="en-US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在</a:t>
            </a:r>
            <a:r>
              <a:rPr lang="en-US" altLang="zh-CN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Andorid</a:t>
            </a:r>
            <a:r>
              <a:rPr lang="zh-CN" altLang="en-US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中的使用。</a:t>
            </a:r>
            <a:endParaRPr lang="zh-CN" sz="38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  <a:p>
            <a:pPr marL="571500" indent="-571500" algn="l" latinLnBrk="1">
              <a:lnSpc>
                <a:spcPct val="180000"/>
              </a:lnSpc>
              <a:buClrTx/>
              <a:buSzTx/>
              <a:buFont typeface="Wingdings" panose="05000000000000000000" charset="0"/>
              <a:buChar char="Ø"/>
            </a:pPr>
            <a:r>
              <a:rPr lang="zh-CN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本</a:t>
            </a:r>
            <a:r>
              <a:rPr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课程</a:t>
            </a:r>
            <a:r>
              <a:rPr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尽量</a:t>
            </a:r>
            <a:r>
              <a:rPr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做到覆盖全面，不遗漏知识点</a:t>
            </a:r>
            <a:r>
              <a:rPr lang="zh-CN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。</a:t>
            </a:r>
            <a:endParaRPr lang="zh-CN" sz="40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  <a:p>
            <a:pPr marL="1028700" lvl="1" indent="-571500" algn="l" latinLnBrk="1">
              <a:lnSpc>
                <a:spcPct val="180000"/>
              </a:lnSpc>
              <a:buClrTx/>
              <a:buSzTx/>
              <a:buFont typeface="Wingdings" panose="05000000000000000000" charset="0"/>
              <a:buChar char="l"/>
            </a:pPr>
            <a:r>
              <a:rPr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对于Groovy的学习会</a:t>
            </a:r>
            <a:r>
              <a:rPr sz="3800">
                <a:solidFill>
                  <a:srgbClr val="FF0000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基于已掌握</a:t>
            </a:r>
            <a:r>
              <a:rPr lang="zh-CN" sz="3800">
                <a:solidFill>
                  <a:srgbClr val="FF0000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的</a:t>
            </a:r>
            <a:r>
              <a:rPr sz="3800">
                <a:solidFill>
                  <a:srgbClr val="FF0000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Java</a:t>
            </a:r>
            <a:r>
              <a:rPr lang="zh-CN" sz="3800">
                <a:solidFill>
                  <a:srgbClr val="FF0000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及</a:t>
            </a:r>
            <a:r>
              <a:rPr lang="en-US" altLang="zh-CN" sz="3800">
                <a:solidFill>
                  <a:srgbClr val="FF0000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Kotlin</a:t>
            </a:r>
            <a:r>
              <a:rPr sz="3800">
                <a:solidFill>
                  <a:srgbClr val="FF0000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语言，通过对比</a:t>
            </a:r>
            <a:r>
              <a:rPr lang="zh-CN" sz="3800">
                <a:solidFill>
                  <a:srgbClr val="FF0000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分析</a:t>
            </a:r>
            <a:r>
              <a:rPr sz="3800">
                <a:solidFill>
                  <a:srgbClr val="FF0000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来提高学习效率</a:t>
            </a:r>
            <a:r>
              <a:rPr lang="zh-CN" altLang="en-US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。</a:t>
            </a:r>
            <a:endParaRPr sz="3800">
              <a:solidFill>
                <a:srgbClr val="FF0000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  <a:p>
            <a:pPr marL="1028700" lvl="1" indent="-571500" algn="l" latinLnBrk="1">
              <a:lnSpc>
                <a:spcPct val="180000"/>
              </a:lnSpc>
              <a:buClrTx/>
              <a:buSzTx/>
              <a:buFont typeface="Wingdings" panose="05000000000000000000" charset="0"/>
              <a:buChar char="l"/>
            </a:pPr>
            <a:r>
              <a:rPr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对于Gradle</a:t>
            </a:r>
            <a:r>
              <a:rPr lang="zh-CN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的内容</a:t>
            </a:r>
            <a:r>
              <a:rPr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我们</a:t>
            </a:r>
            <a:r>
              <a:rPr sz="3800">
                <a:solidFill>
                  <a:srgbClr val="FF0000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主要针对</a:t>
            </a:r>
            <a:r>
              <a:rPr lang="zh-CN" sz="3800">
                <a:solidFill>
                  <a:srgbClr val="FF0000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在</a:t>
            </a:r>
            <a:r>
              <a:rPr sz="3800">
                <a:solidFill>
                  <a:srgbClr val="FF0000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Andorid开发中的</a:t>
            </a:r>
            <a:r>
              <a:rPr lang="zh-CN" sz="3800">
                <a:solidFill>
                  <a:srgbClr val="FF0000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实际</a:t>
            </a:r>
            <a:r>
              <a:rPr sz="3800">
                <a:solidFill>
                  <a:srgbClr val="FF0000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使用来进行讲解</a:t>
            </a:r>
            <a:r>
              <a:rPr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，做到学以致用的目的。</a:t>
            </a:r>
            <a:endParaRPr lang="zh-CN" altLang="en-US" sz="38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</p:txBody>
      </p:sp>
    </p:spTree>
  </p:cSld>
  <p:clrMapOvr>
    <a:masterClrMapping/>
  </p:clrMapOvr>
  <p:transition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19908" y="519000"/>
            <a:ext cx="21599654" cy="1100967"/>
          </a:xfrm>
        </p:spPr>
        <p:txBody>
          <a:bodyPr/>
          <a:lstStyle/>
          <a:p>
            <a:r>
              <a:rPr lang="zh-CN" b="1"/>
              <a:t>字符串</a:t>
            </a:r>
            <a:endParaRPr lang="zh-CN" b="1"/>
          </a:p>
        </p:txBody>
      </p:sp>
      <p:sp>
        <p:nvSpPr>
          <p:cNvPr id="6" name="矩形 5"/>
          <p:cNvSpPr/>
          <p:nvPr/>
        </p:nvSpPr>
        <p:spPr>
          <a:xfrm>
            <a:off x="720090" y="1800225"/>
            <a:ext cx="21115655" cy="9895840"/>
          </a:xfrm>
          <a:prstGeom prst="rect">
            <a:avLst/>
          </a:prstGeom>
        </p:spPr>
        <p:txBody>
          <a:bodyPr wrap="square">
            <a:spAutoFit/>
          </a:bodyPr>
          <a:p>
            <a:pPr marL="571500" indent="-571500" algn="l" latinLnBrk="1">
              <a:lnSpc>
                <a:spcPct val="180000"/>
              </a:lnSpc>
              <a:buClrTx/>
              <a:buSzTx/>
              <a:buFont typeface="Wingdings" panose="05000000000000000000" charset="0"/>
              <a:buChar char="Ø"/>
            </a:pPr>
            <a:r>
              <a:rPr lang="zh-CN" alt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单引号字符串是java.lang.String</a:t>
            </a:r>
            <a:r>
              <a:rPr lang="zh-CN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类型</a:t>
            </a:r>
            <a:r>
              <a:rPr lang="zh-CN" alt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，同时不支持插值。</a:t>
            </a:r>
            <a:endParaRPr lang="zh-CN" altLang="en-US" sz="40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  <a:p>
            <a:pPr marL="571500" indent="-571500" algn="l" latinLnBrk="1">
              <a:lnSpc>
                <a:spcPct val="180000"/>
              </a:lnSpc>
              <a:buClrTx/>
              <a:buSzTx/>
              <a:buFont typeface="Wingdings" panose="05000000000000000000" charset="0"/>
              <a:buChar char="Ø"/>
            </a:pPr>
            <a:r>
              <a:rPr lang="zh-CN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双引号字符串在没有使用插值表达式情况下是java.lang.String类型， 但如果有插值表达式使用的话，就是groovy.lang.GString类型。</a:t>
            </a:r>
            <a:endParaRPr lang="zh-CN" sz="40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  <a:p>
            <a:pPr marL="571500" indent="-571500" algn="l" latinLnBrk="1">
              <a:lnSpc>
                <a:spcPct val="180000"/>
              </a:lnSpc>
              <a:buClrTx/>
              <a:buSzTx/>
              <a:buFont typeface="Wingdings" panose="05000000000000000000" charset="0"/>
              <a:buChar char="Ø"/>
            </a:pPr>
            <a:r>
              <a:rPr lang="zh-CN" alt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三引号字符串表示多行的字符串。不必将字符串分割成几块，也不必用连接符或换行符转义字符来将字符串跨行。</a:t>
            </a:r>
            <a:endParaRPr lang="zh-CN" altLang="en-US" sz="40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  <a:p>
            <a:pPr marL="571500" indent="-571500" algn="l" latinLnBrk="1">
              <a:lnSpc>
                <a:spcPct val="180000"/>
              </a:lnSpc>
              <a:buClrTx/>
              <a:buSzTx/>
              <a:buFont typeface="Wingdings" panose="05000000000000000000" charset="0"/>
              <a:buChar char="Ø"/>
            </a:pPr>
            <a:r>
              <a:rPr lang="zh-CN" alt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字符串的使用：</a:t>
            </a:r>
            <a:endParaRPr lang="zh-CN" altLang="en-US" sz="40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  <a:p>
            <a:pPr marL="1028700" lvl="1" indent="-571500" algn="l" latinLnBrk="1">
              <a:lnSpc>
                <a:spcPct val="180000"/>
              </a:lnSpc>
              <a:buClrTx/>
              <a:buSzTx/>
              <a:buFont typeface="Wingdings" panose="05000000000000000000" charset="0"/>
              <a:buChar char="l"/>
            </a:pPr>
            <a:r>
              <a:rPr lang="zh-CN" altLang="en-US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单引号单个字符要表示</a:t>
            </a:r>
            <a:r>
              <a:rPr lang="en-US" altLang="zh-CN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char</a:t>
            </a:r>
            <a:r>
              <a:rPr lang="zh-CN" altLang="en-US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类型，需要使用</a:t>
            </a:r>
            <a:r>
              <a:rPr lang="en-US" altLang="zh-CN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as</a:t>
            </a:r>
            <a:r>
              <a:rPr lang="zh-CN" altLang="en-US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转换。</a:t>
            </a:r>
            <a:endParaRPr lang="zh-CN" altLang="en-US" sz="38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  <a:p>
            <a:pPr marL="1028700" lvl="1" indent="-571500" algn="l" latinLnBrk="1">
              <a:lnSpc>
                <a:spcPct val="180000"/>
              </a:lnSpc>
              <a:buClrTx/>
              <a:buSzTx/>
              <a:buFont typeface="Wingdings" panose="05000000000000000000" charset="0"/>
              <a:buChar char="l"/>
            </a:pPr>
            <a:r>
              <a:rPr lang="en-US" altLang="zh-CN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${..} </a:t>
            </a:r>
            <a:r>
              <a:rPr lang="zh-CN" altLang="en-US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表达式进行插值，去掉花括号不引起歧义的话，可以去掉。</a:t>
            </a:r>
            <a:endParaRPr lang="zh-CN" altLang="en-US" sz="38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  <a:p>
            <a:pPr marL="1028700" lvl="1" indent="-571500" algn="l" latinLnBrk="1">
              <a:lnSpc>
                <a:spcPct val="180000"/>
              </a:lnSpc>
              <a:buClrTx/>
              <a:buSzTx/>
              <a:buFont typeface="Wingdings" panose="05000000000000000000" charset="0"/>
              <a:buChar char="l"/>
            </a:pPr>
            <a:r>
              <a:rPr lang="zh-CN" altLang="en-US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可以通过</a:t>
            </a:r>
            <a:r>
              <a:rPr lang="en-US" altLang="zh-CN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+=, -=</a:t>
            </a:r>
            <a:r>
              <a:rPr lang="zh-CN" altLang="en-US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操作符添加</a:t>
            </a:r>
            <a:r>
              <a:rPr lang="en-US" altLang="zh-CN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/</a:t>
            </a:r>
            <a:r>
              <a:rPr lang="zh-CN" altLang="en-US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减少字符</a:t>
            </a:r>
            <a:r>
              <a:rPr lang="en-US" altLang="zh-CN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 (</a:t>
            </a:r>
            <a:r>
              <a:rPr lang="zh-CN" altLang="en-US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会自动匹配</a:t>
            </a:r>
            <a:r>
              <a:rPr lang="en-US" altLang="zh-CN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)</a:t>
            </a:r>
            <a:r>
              <a:rPr lang="zh-CN" altLang="en-US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。</a:t>
            </a:r>
            <a:r>
              <a:rPr lang="en-US" altLang="zh-CN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	</a:t>
            </a:r>
            <a:endParaRPr lang="en-US" altLang="zh-CN" sz="38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</p:txBody>
      </p:sp>
    </p:spTree>
  </p:cSld>
  <p:clrMapOvr>
    <a:masterClrMapping/>
  </p:clrMapOvr>
  <p:transition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19908" y="519000"/>
            <a:ext cx="21599654" cy="1100967"/>
          </a:xfrm>
        </p:spPr>
        <p:txBody>
          <a:bodyPr/>
          <a:lstStyle/>
          <a:p>
            <a:r>
              <a:rPr lang="zh-CN" b="1"/>
              <a:t>定义变量</a:t>
            </a:r>
            <a:r>
              <a:rPr lang="en-US" altLang="zh-CN" b="1"/>
              <a:t>-</a:t>
            </a:r>
            <a:r>
              <a:rPr lang="zh-CN" altLang="en-US" b="1"/>
              <a:t>动态类型</a:t>
            </a:r>
            <a:endParaRPr lang="zh-CN" altLang="en-US" b="1"/>
          </a:p>
        </p:txBody>
      </p:sp>
      <p:sp>
        <p:nvSpPr>
          <p:cNvPr id="6" name="矩形 5"/>
          <p:cNvSpPr/>
          <p:nvPr/>
        </p:nvSpPr>
        <p:spPr>
          <a:xfrm>
            <a:off x="720090" y="1800225"/>
            <a:ext cx="21115655" cy="4523105"/>
          </a:xfrm>
          <a:prstGeom prst="rect">
            <a:avLst/>
          </a:prstGeom>
        </p:spPr>
        <p:txBody>
          <a:bodyPr wrap="square">
            <a:spAutoFit/>
          </a:bodyPr>
          <a:p>
            <a:pPr marL="571500" indent="-571500" algn="l" latinLnBrk="1">
              <a:lnSpc>
                <a:spcPct val="180000"/>
              </a:lnSpc>
              <a:buClrTx/>
              <a:buSzTx/>
              <a:buFont typeface="Wingdings" panose="05000000000000000000" charset="0"/>
              <a:buChar char="Ø"/>
            </a:pPr>
            <a:r>
              <a:rPr lang="en-US" altLang="zh-CN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Java</a:t>
            </a:r>
            <a:r>
              <a:rPr lang="zh-CN" alt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是一门静态类型的语言，但是也有自己的多态。</a:t>
            </a:r>
            <a:endParaRPr lang="zh-CN" altLang="en-US" sz="40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  <a:p>
            <a:pPr marL="571500" indent="-571500" algn="l" latinLnBrk="1">
              <a:lnSpc>
                <a:spcPct val="180000"/>
              </a:lnSpc>
              <a:buClrTx/>
              <a:buSzTx/>
              <a:buFont typeface="Wingdings" panose="05000000000000000000" charset="0"/>
              <a:buChar char="Ø"/>
            </a:pPr>
            <a:r>
              <a:rPr lang="zh-CN" alt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动态类型是一种更高级的多态。</a:t>
            </a:r>
            <a:endParaRPr lang="zh-CN" altLang="en-US" sz="40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  <a:p>
            <a:pPr marL="571500" indent="-571500" algn="l" latinLnBrk="1">
              <a:lnSpc>
                <a:spcPct val="180000"/>
              </a:lnSpc>
              <a:buClrTx/>
              <a:buSzTx/>
              <a:buFont typeface="Wingdings" panose="05000000000000000000" charset="0"/>
              <a:buChar char="Ø"/>
            </a:pPr>
            <a:r>
              <a:rPr lang="zh-CN" alt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动态类型放低了对类型的要求，使语言能够根据上下文来判定变量类型。</a:t>
            </a:r>
            <a:endParaRPr lang="zh-CN" altLang="en-US" sz="40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  <a:p>
            <a:pPr marL="571500" indent="-571500" algn="l" latinLnBrk="1">
              <a:lnSpc>
                <a:spcPct val="180000"/>
              </a:lnSpc>
              <a:buClrTx/>
              <a:buSzTx/>
              <a:buFont typeface="Wingdings" panose="05000000000000000000" charset="0"/>
              <a:buChar char="Ø"/>
            </a:pPr>
            <a:r>
              <a:rPr lang="zh-CN" alt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使用</a:t>
            </a:r>
            <a:r>
              <a:rPr lang="en-US" altLang="zh-CN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def</a:t>
            </a:r>
            <a:r>
              <a:rPr lang="zh-CN" alt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关键字定义变量，不过已使用了</a:t>
            </a:r>
            <a:r>
              <a:rPr lang="en-US" altLang="zh-CN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final (</a:t>
            </a:r>
            <a:r>
              <a:rPr lang="zh-CN" alt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不可变</a:t>
            </a:r>
            <a:r>
              <a:rPr lang="en-US" altLang="zh-CN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), priviate</a:t>
            </a:r>
            <a:r>
              <a:rPr lang="zh-CN" alt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这样</a:t>
            </a:r>
            <a:r>
              <a:rPr lang="zh-CN" alt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修饰符，</a:t>
            </a:r>
            <a:r>
              <a:rPr lang="en-US" altLang="zh-CN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def</a:t>
            </a:r>
            <a:r>
              <a:rPr lang="zh-CN" alt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可以省略。</a:t>
            </a:r>
            <a:endParaRPr lang="zh-CN" altLang="en-US" sz="40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</p:txBody>
      </p:sp>
    </p:spTree>
  </p:cSld>
  <p:clrMapOvr>
    <a:masterClrMapping/>
  </p:clrMapOvr>
  <p:transition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19908" y="519000"/>
            <a:ext cx="21599654" cy="1100967"/>
          </a:xfrm>
        </p:spPr>
        <p:txBody>
          <a:bodyPr/>
          <a:lstStyle/>
          <a:p>
            <a:r>
              <a:rPr lang="zh-CN" b="1"/>
              <a:t>数组和列表</a:t>
            </a:r>
            <a:endParaRPr lang="zh-CN" b="1"/>
          </a:p>
        </p:txBody>
      </p:sp>
      <p:sp>
        <p:nvSpPr>
          <p:cNvPr id="6" name="矩形 5"/>
          <p:cNvSpPr/>
          <p:nvPr/>
        </p:nvSpPr>
        <p:spPr>
          <a:xfrm>
            <a:off x="720090" y="1800225"/>
            <a:ext cx="21115655" cy="4523105"/>
          </a:xfrm>
          <a:prstGeom prst="rect">
            <a:avLst/>
          </a:prstGeom>
        </p:spPr>
        <p:txBody>
          <a:bodyPr wrap="square">
            <a:spAutoFit/>
          </a:bodyPr>
          <a:p>
            <a:pPr marL="571500" indent="-571500" algn="l" latinLnBrk="1">
              <a:lnSpc>
                <a:spcPct val="180000"/>
              </a:lnSpc>
              <a:buClrTx/>
              <a:buSzTx/>
              <a:buFont typeface="Wingdings" panose="05000000000000000000" charset="0"/>
              <a:buChar char="Ø"/>
            </a:pPr>
            <a:r>
              <a:rPr lang="zh-CN" alt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数组和列表都是</a:t>
            </a:r>
            <a:r>
              <a:rPr lang="en-US" altLang="zh-CN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使用逗号分割列表的值，使用方括号括起来表示</a:t>
            </a:r>
            <a:r>
              <a:rPr lang="zh-CN" alt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。</a:t>
            </a:r>
            <a:endParaRPr lang="en-US" altLang="zh-CN" sz="40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  <a:p>
            <a:pPr marL="571500" indent="-571500" algn="l" latinLnBrk="1">
              <a:lnSpc>
                <a:spcPct val="180000"/>
              </a:lnSpc>
              <a:buClrTx/>
              <a:buSzTx/>
              <a:buFont typeface="Wingdings" panose="05000000000000000000" charset="0"/>
              <a:buChar char="Ø"/>
            </a:pPr>
            <a:r>
              <a:rPr lang="en-US" altLang="zh-CN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Groovy</a:t>
            </a:r>
            <a:r>
              <a:rPr lang="zh-CN" alt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中的数组和列可以随意转换。</a:t>
            </a:r>
            <a:endParaRPr lang="zh-CN" altLang="en-US" sz="40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  <a:p>
            <a:pPr marL="571500" indent="-571500" algn="l" latinLnBrk="1">
              <a:lnSpc>
                <a:spcPct val="180000"/>
              </a:lnSpc>
              <a:buClrTx/>
              <a:buSzTx/>
              <a:buFont typeface="Wingdings" panose="05000000000000000000" charset="0"/>
              <a:buChar char="Ø"/>
            </a:pPr>
            <a:r>
              <a:rPr lang="en-US" altLang="zh-CN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def</a:t>
            </a:r>
            <a:r>
              <a:rPr lang="zh-CN" alt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定义的变量会自动推断</a:t>
            </a:r>
            <a:r>
              <a:rPr lang="en-US" altLang="zh-CN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 [ ] </a:t>
            </a:r>
            <a:r>
              <a:rPr lang="zh-CN" alt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类型是列表。</a:t>
            </a:r>
            <a:endParaRPr lang="en-US" altLang="zh-CN" sz="40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  <a:p>
            <a:pPr marL="571500" indent="-571500" algn="l" latinLnBrk="1">
              <a:lnSpc>
                <a:spcPct val="180000"/>
              </a:lnSpc>
              <a:buClrTx/>
              <a:buSzTx/>
              <a:buFont typeface="Wingdings" panose="05000000000000000000" charset="0"/>
              <a:buChar char="Ø"/>
            </a:pPr>
            <a:r>
              <a:rPr lang="en-US" altLang="zh-CN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Groovy列表是普通的JDK java.util.List，因为Groovy中没有定义自己的集合类。</a:t>
            </a:r>
            <a:endParaRPr lang="zh-CN" altLang="en-US" sz="40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</p:txBody>
      </p:sp>
    </p:spTree>
  </p:cSld>
  <p:clrMapOvr>
    <a:masterClrMapping/>
  </p:clrMapOvr>
  <p:transition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19908" y="519000"/>
            <a:ext cx="21599654" cy="1100967"/>
          </a:xfrm>
        </p:spPr>
        <p:txBody>
          <a:bodyPr/>
          <a:lstStyle/>
          <a:p>
            <a:r>
              <a:rPr lang="zh-CN" b="1"/>
              <a:t>范围</a:t>
            </a:r>
            <a:endParaRPr lang="zh-CN" b="1"/>
          </a:p>
        </p:txBody>
      </p:sp>
      <p:sp>
        <p:nvSpPr>
          <p:cNvPr id="6" name="矩形 5"/>
          <p:cNvSpPr/>
          <p:nvPr/>
        </p:nvSpPr>
        <p:spPr>
          <a:xfrm>
            <a:off x="720090" y="1800225"/>
            <a:ext cx="21115655" cy="8199755"/>
          </a:xfrm>
          <a:prstGeom prst="rect">
            <a:avLst/>
          </a:prstGeom>
        </p:spPr>
        <p:txBody>
          <a:bodyPr wrap="square">
            <a:spAutoFit/>
          </a:bodyPr>
          <a:p>
            <a:pPr marL="571500" indent="-571500" algn="l" latinLnBrk="1">
              <a:lnSpc>
                <a:spcPct val="170000"/>
              </a:lnSpc>
              <a:buClrTx/>
              <a:buSzTx/>
              <a:buFont typeface="Wingdings" panose="05000000000000000000" charset="0"/>
              <a:buChar char="Ø"/>
            </a:pPr>
            <a:r>
              <a:rPr lang="zh-CN" alt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范围是一种特殊的列表，由序列中的第一个和最后一个值表示，Range可以是包含或排除。包含范围包括从第一个到最后一个的所有值，而独占范围包括除最后一个之外的所有值。也可以使用表达式来表示范围，例如：</a:t>
            </a:r>
            <a:endParaRPr lang="zh-CN" altLang="en-US" sz="40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  <a:p>
            <a:pPr marL="1028700" lvl="1" indent="-571500" algn="l" latinLnBrk="1">
              <a:lnSpc>
                <a:spcPct val="170000"/>
              </a:lnSpc>
              <a:buClrTx/>
              <a:buSzTx/>
              <a:buFont typeface="Wingdings" panose="05000000000000000000" charset="0"/>
              <a:buChar char="l"/>
            </a:pPr>
            <a:r>
              <a:rPr lang="zh-CN" altLang="en-US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1..10</a:t>
            </a:r>
            <a:r>
              <a:rPr lang="en-US" altLang="zh-CN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  </a:t>
            </a:r>
            <a:r>
              <a:rPr lang="zh-CN" altLang="en-US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包含范围的示例；</a:t>
            </a:r>
            <a:endParaRPr lang="zh-CN" altLang="en-US" sz="38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  <a:p>
            <a:pPr marL="1028700" lvl="1" indent="-571500" algn="l" latinLnBrk="1">
              <a:lnSpc>
                <a:spcPct val="170000"/>
              </a:lnSpc>
              <a:buClrTx/>
              <a:buSzTx/>
              <a:buFont typeface="Wingdings" panose="05000000000000000000" charset="0"/>
              <a:buChar char="l"/>
            </a:pPr>
            <a:r>
              <a:rPr lang="zh-CN" altLang="en-US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1..&lt;10</a:t>
            </a:r>
            <a:r>
              <a:rPr lang="en-US" altLang="zh-CN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  </a:t>
            </a:r>
            <a:r>
              <a:rPr lang="zh-CN" altLang="en-US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独占范围的示例</a:t>
            </a:r>
            <a:r>
              <a:rPr lang="en-US" altLang="zh-CN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 (</a:t>
            </a:r>
            <a:r>
              <a:rPr lang="zh-CN" altLang="en-US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开区间</a:t>
            </a:r>
            <a:r>
              <a:rPr lang="en-US" altLang="zh-CN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)</a:t>
            </a:r>
            <a:r>
              <a:rPr lang="zh-CN" altLang="en-US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；</a:t>
            </a:r>
            <a:endParaRPr lang="zh-CN" altLang="en-US" sz="38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  <a:p>
            <a:pPr marL="1028700" lvl="1" indent="-571500" algn="l" latinLnBrk="1">
              <a:lnSpc>
                <a:spcPct val="170000"/>
              </a:lnSpc>
              <a:buClrTx/>
              <a:buSzTx/>
              <a:buFont typeface="Wingdings" panose="05000000000000000000" charset="0"/>
              <a:buChar char="l"/>
            </a:pPr>
            <a:r>
              <a:rPr lang="zh-CN" altLang="en-US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'a'..'x'</a:t>
            </a:r>
            <a:r>
              <a:rPr lang="en-US" altLang="zh-CN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  </a:t>
            </a:r>
            <a:r>
              <a:rPr lang="zh-CN" altLang="en-US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范围也可以由字符组成；</a:t>
            </a:r>
            <a:endParaRPr lang="zh-CN" altLang="en-US" sz="38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  <a:p>
            <a:pPr marL="1028700" lvl="1" indent="-571500" algn="l" latinLnBrk="1">
              <a:lnSpc>
                <a:spcPct val="170000"/>
              </a:lnSpc>
              <a:buClrTx/>
              <a:buSzTx/>
              <a:buFont typeface="Wingdings" panose="05000000000000000000" charset="0"/>
              <a:buChar char="l"/>
            </a:pPr>
            <a:r>
              <a:rPr lang="zh-CN" altLang="en-US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10..1</a:t>
            </a:r>
            <a:r>
              <a:rPr lang="en-US" altLang="zh-CN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  </a:t>
            </a:r>
            <a:r>
              <a:rPr lang="zh-CN" altLang="en-US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范围也可以按降序排列；</a:t>
            </a:r>
            <a:endParaRPr lang="zh-CN" altLang="en-US" sz="38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  <a:p>
            <a:pPr marL="1028700" lvl="1" indent="-571500" algn="l" latinLnBrk="1">
              <a:lnSpc>
                <a:spcPct val="170000"/>
              </a:lnSpc>
              <a:buClrTx/>
              <a:buSzTx/>
              <a:buFont typeface="Wingdings" panose="05000000000000000000" charset="0"/>
              <a:buChar char="l"/>
            </a:pPr>
            <a:r>
              <a:rPr lang="zh-CN" altLang="en-US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'x'..'a'</a:t>
            </a:r>
            <a:r>
              <a:rPr lang="en-US" altLang="zh-CN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  </a:t>
            </a:r>
            <a:r>
              <a:rPr lang="zh-CN" altLang="en-US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范围也可以由字符组成并按降序排列。同步请求</a:t>
            </a:r>
            <a:r>
              <a:rPr lang="en-US" altLang="zh-CN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/</a:t>
            </a:r>
            <a:r>
              <a:rPr lang="zh-CN" altLang="en-US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异步请求实现。</a:t>
            </a:r>
            <a:endParaRPr lang="zh-CN" altLang="en-US" sz="40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</p:txBody>
      </p:sp>
    </p:spTree>
  </p:cSld>
  <p:clrMapOvr>
    <a:masterClrMapping/>
  </p:clrMapOvr>
  <p:transition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19908" y="519000"/>
            <a:ext cx="21599654" cy="1100967"/>
          </a:xfrm>
        </p:spPr>
        <p:txBody>
          <a:bodyPr/>
          <a:lstStyle/>
          <a:p>
            <a:r>
              <a:rPr lang="zh-CN" b="1"/>
              <a:t>映射</a:t>
            </a:r>
            <a:endParaRPr lang="zh-CN" b="1"/>
          </a:p>
        </p:txBody>
      </p:sp>
      <p:sp>
        <p:nvSpPr>
          <p:cNvPr id="6" name="矩形 5"/>
          <p:cNvSpPr/>
          <p:nvPr/>
        </p:nvSpPr>
        <p:spPr>
          <a:xfrm>
            <a:off x="720090" y="1800225"/>
            <a:ext cx="21632545" cy="5519420"/>
          </a:xfrm>
          <a:prstGeom prst="rect">
            <a:avLst/>
          </a:prstGeom>
        </p:spPr>
        <p:txBody>
          <a:bodyPr wrap="square">
            <a:spAutoFit/>
          </a:bodyPr>
          <a:p>
            <a:pPr marL="571500" indent="-571500" algn="l" latinLnBrk="1">
              <a:lnSpc>
                <a:spcPct val="180000"/>
              </a:lnSpc>
              <a:buClrTx/>
              <a:buSzTx/>
              <a:buFont typeface="Wingdings" panose="05000000000000000000" charset="0"/>
              <a:buChar char="Ø"/>
            </a:pPr>
            <a:r>
              <a:rPr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映射（也称为关联数组，字典，表和散列）是对象引用的无序集合。Map集合中的元素由键值访问。Map中使用的键可以是任何类</a:t>
            </a:r>
            <a:r>
              <a:rPr lang="zh-CN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，如果不能推断具体</a:t>
            </a:r>
            <a:r>
              <a:rPr lang="en-US" altLang="zh-CN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key</a:t>
            </a:r>
            <a:r>
              <a:rPr lang="zh-CN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类型，默认就是字符串</a:t>
            </a:r>
            <a:r>
              <a:rPr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。</a:t>
            </a:r>
            <a:endParaRPr sz="40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  <a:p>
            <a:pPr marL="571500" indent="-571500" algn="l" latinLnBrk="1">
              <a:lnSpc>
                <a:spcPct val="180000"/>
              </a:lnSpc>
              <a:buClrTx/>
              <a:buSzTx/>
              <a:buFont typeface="Wingdings" panose="05000000000000000000" charset="0"/>
              <a:buChar char="Ø"/>
            </a:pPr>
            <a:r>
              <a:rPr lang="zh-CN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在</a:t>
            </a:r>
            <a:r>
              <a:rPr lang="en-US" altLang="zh-CN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Groovy</a:t>
            </a:r>
            <a:r>
              <a:rPr lang="zh-CN" alt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中可以使用特定的表述方式来指定映射：</a:t>
            </a:r>
            <a:endParaRPr lang="zh-CN" altLang="en-US" sz="40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  <a:p>
            <a:pPr marL="1028700" lvl="1" indent="-571500" algn="l" latinLnBrk="1">
              <a:lnSpc>
                <a:spcPct val="180000"/>
              </a:lnSpc>
              <a:buClrTx/>
              <a:buSzTx/>
              <a:buFont typeface="Wingdings" panose="05000000000000000000" charset="0"/>
              <a:buChar char="l"/>
            </a:pPr>
            <a:r>
              <a:rPr lang="en-US" altLang="zh-CN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[k1：v1，</a:t>
            </a:r>
            <a:r>
              <a:rPr lang="en-US" altLang="zh-CN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k2</a:t>
            </a:r>
            <a:r>
              <a:rPr lang="en-US" altLang="zh-CN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：</a:t>
            </a:r>
            <a:r>
              <a:rPr lang="en-US" altLang="zh-CN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v2</a:t>
            </a:r>
            <a:r>
              <a:rPr lang="en-US" altLang="zh-CN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]  具有键值对的集合。</a:t>
            </a:r>
            <a:endParaRPr lang="en-US" altLang="zh-CN" sz="38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  <a:p>
            <a:pPr marL="1028700" lvl="1" indent="-571500" algn="l" latinLnBrk="1">
              <a:lnSpc>
                <a:spcPct val="180000"/>
              </a:lnSpc>
              <a:buClrTx/>
              <a:buSzTx/>
              <a:buFont typeface="Wingdings" panose="05000000000000000000" charset="0"/>
              <a:buChar char="l"/>
            </a:pPr>
            <a:r>
              <a:rPr lang="en-US" altLang="zh-CN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[:] 空映射。</a:t>
            </a:r>
            <a:endParaRPr lang="en-US" altLang="zh-CN" sz="38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</p:txBody>
      </p:sp>
    </p:spTree>
  </p:cSld>
  <p:clrMapOvr>
    <a:masterClrMapping/>
  </p:clrMapOvr>
  <p:transition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19908" y="519000"/>
            <a:ext cx="21599654" cy="1100967"/>
          </a:xfrm>
        </p:spPr>
        <p:txBody>
          <a:bodyPr/>
          <a:lstStyle/>
          <a:p>
            <a:r>
              <a:rPr lang="zh-CN" b="1"/>
              <a:t>运算符及控制语句</a:t>
            </a:r>
            <a:endParaRPr lang="en-US" altLang="zh-CN" b="1"/>
          </a:p>
        </p:txBody>
      </p:sp>
      <p:sp>
        <p:nvSpPr>
          <p:cNvPr id="6" name="矩形 5"/>
          <p:cNvSpPr/>
          <p:nvPr/>
        </p:nvSpPr>
        <p:spPr>
          <a:xfrm>
            <a:off x="720090" y="1800225"/>
            <a:ext cx="21115655" cy="7847330"/>
          </a:xfrm>
          <a:prstGeom prst="rect">
            <a:avLst/>
          </a:prstGeom>
        </p:spPr>
        <p:txBody>
          <a:bodyPr wrap="square">
            <a:spAutoFit/>
          </a:bodyPr>
          <a:p>
            <a:pPr marL="571500" indent="-571500" algn="l" latinLnBrk="1">
              <a:lnSpc>
                <a:spcPct val="180000"/>
              </a:lnSpc>
              <a:buClrTx/>
              <a:buSzTx/>
              <a:buFont typeface="Wingdings" panose="05000000000000000000" charset="0"/>
              <a:buChar char="Ø"/>
            </a:pPr>
            <a:r>
              <a:rPr 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Groovy</a:t>
            </a:r>
            <a:r>
              <a:rPr lang="zh-CN" alt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支持运算符重载。</a:t>
            </a:r>
            <a:endParaRPr lang="zh-CN" altLang="en-US" sz="40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  <a:p>
            <a:pPr marL="571500" indent="-571500" algn="l" latinLnBrk="1">
              <a:lnSpc>
                <a:spcPct val="180000"/>
              </a:lnSpc>
              <a:buClrTx/>
              <a:buSzTx/>
              <a:buFont typeface="Wingdings" panose="05000000000000000000" charset="0"/>
              <a:buChar char="Ø"/>
            </a:pPr>
            <a:r>
              <a:rPr lang="zh-CN" alt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循环语句：</a:t>
            </a:r>
            <a:endParaRPr lang="zh-CN" altLang="en-US" sz="40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  <a:p>
            <a:pPr marL="1028700" lvl="1" indent="-571500" algn="l" latinLnBrk="1">
              <a:lnSpc>
                <a:spcPct val="180000"/>
              </a:lnSpc>
              <a:buClrTx/>
              <a:buSzTx/>
              <a:buFont typeface="Wingdings" panose="05000000000000000000" charset="0"/>
              <a:buChar char="Ø"/>
            </a:pPr>
            <a:r>
              <a:rPr lang="zh-CN" alt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除了和</a:t>
            </a:r>
            <a:r>
              <a:rPr lang="en-US" altLang="zh-CN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Java</a:t>
            </a:r>
            <a:r>
              <a:rPr lang="zh-CN" alt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保持差不多的用法外，还支持结合范围的用来进行循环。</a:t>
            </a:r>
            <a:endParaRPr lang="zh-CN" altLang="en-US" sz="40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  <a:p>
            <a:pPr marL="1028700" lvl="1" indent="-571500" algn="l" latinLnBrk="1">
              <a:lnSpc>
                <a:spcPct val="180000"/>
              </a:lnSpc>
              <a:buClrTx/>
              <a:buSzTx/>
              <a:buFont typeface="Wingdings" panose="05000000000000000000" charset="0"/>
              <a:buChar char="Ø"/>
            </a:pPr>
            <a:r>
              <a:rPr lang="zh-CN" alt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组合闭包来实现更简化的循环操作。</a:t>
            </a:r>
            <a:endParaRPr lang="zh-CN" altLang="en-US" sz="40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  <a:p>
            <a:pPr marL="571500" lvl="0" indent="-571500" algn="l" latinLnBrk="1">
              <a:lnSpc>
                <a:spcPct val="180000"/>
              </a:lnSpc>
              <a:buClrTx/>
              <a:buSzTx/>
              <a:buFont typeface="Wingdings" panose="05000000000000000000" charset="0"/>
              <a:buChar char="Ø"/>
            </a:pPr>
            <a:r>
              <a:rPr lang="zh-CN" alt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条件语句：</a:t>
            </a:r>
            <a:endParaRPr lang="zh-CN" altLang="en-US" sz="40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  <a:p>
            <a:pPr marL="1028700" lvl="1" indent="-571500" algn="l" latinLnBrk="1">
              <a:lnSpc>
                <a:spcPct val="180000"/>
              </a:lnSpc>
              <a:buClrTx/>
              <a:buSzTx/>
              <a:buFont typeface="Wingdings" panose="05000000000000000000" charset="0"/>
              <a:buChar char="Ø"/>
            </a:pPr>
            <a:r>
              <a:rPr lang="zh-CN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除了和</a:t>
            </a:r>
            <a:r>
              <a:rPr lang="en-US" altLang="zh-CN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Java</a:t>
            </a:r>
            <a:r>
              <a:rPr lang="zh-CN" alt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保持差不多的用法外，还多了</a:t>
            </a:r>
            <a:r>
              <a:rPr lang="en-US" altLang="zh-CN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Groovy</a:t>
            </a:r>
            <a:r>
              <a:rPr lang="zh-CN" alt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的一些扩展。</a:t>
            </a:r>
            <a:endParaRPr lang="zh-CN" altLang="en-US" sz="40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  <a:p>
            <a:pPr marL="1028700" lvl="1" indent="-571500" algn="l" latinLnBrk="1">
              <a:lnSpc>
                <a:spcPct val="180000"/>
              </a:lnSpc>
              <a:buClrTx/>
              <a:buSzTx/>
              <a:buFont typeface="Wingdings" panose="05000000000000000000" charset="0"/>
              <a:buChar char="Ø"/>
            </a:pPr>
            <a:r>
              <a:rPr lang="zh-CN" alt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可以组合闭包实现更灵活的条件语句。</a:t>
            </a:r>
            <a:endParaRPr lang="zh-CN" altLang="en-US" sz="40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</p:txBody>
      </p:sp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标题 1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>
              <a:buClrTx/>
              <a:buSzTx/>
              <a:buFontTx/>
            </a:pPr>
            <a:r>
              <a:rPr lang="zh-CN" altLang="en-US" sz="6000" b="1"/>
              <a:t>课程介绍</a:t>
            </a:r>
            <a:endParaRPr lang="zh-CN" altLang="en-US" sz="6000" b="1"/>
          </a:p>
        </p:txBody>
      </p:sp>
      <p:pic>
        <p:nvPicPr>
          <p:cNvPr id="3" name="图片 2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2"/>
          <a:stretch>
            <a:fillRect/>
          </a:stretch>
        </p:blipFill>
        <p:spPr>
          <a:xfrm>
            <a:off x="4364355" y="3420110"/>
            <a:ext cx="14179550" cy="687197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/>
    </mc:Choice>
    <mc:Fallback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标题 3"/>
          <p:cNvSpPr>
            <a:spLocks noGrp="1"/>
          </p:cNvSpPr>
          <p:nvPr>
            <p:ph type="title"/>
          </p:nvPr>
        </p:nvSpPr>
        <p:spPr/>
        <p:txBody>
          <a:bodyPr/>
          <a:p>
            <a:pPr algn="l">
              <a:buClrTx/>
              <a:buSzTx/>
              <a:buFontTx/>
            </a:pPr>
            <a:r>
              <a:rPr lang="en-US" altLang="zh-CN" b="1" spc="-200">
                <a:solidFill>
                  <a:srgbClr val="00B050"/>
                </a:solidFill>
                <a:sym typeface="+mn-ea"/>
              </a:rPr>
              <a:t>Android Gradle 01</a:t>
            </a:r>
            <a:endParaRPr lang="en-US" altLang="zh-CN" b="1" spc="-200">
              <a:solidFill>
                <a:srgbClr val="00B050"/>
              </a:solidFill>
              <a:sym typeface="+mn-ea"/>
            </a:endParaRPr>
          </a:p>
        </p:txBody>
      </p:sp>
      <p:cxnSp>
        <p:nvCxnSpPr>
          <p:cNvPr id="23" name="直接连接符 22"/>
          <p:cNvCxnSpPr/>
          <p:nvPr>
            <p:custDataLst>
              <p:tags r:id="rId1"/>
            </p:custDataLst>
          </p:nvPr>
        </p:nvCxnSpPr>
        <p:spPr>
          <a:xfrm>
            <a:off x="1077891" y="8953799"/>
            <a:ext cx="20716060" cy="0"/>
          </a:xfrm>
          <a:prstGeom prst="line">
            <a:avLst/>
          </a:prstGeom>
          <a:ln w="25400" cap="rnd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矩形 24"/>
          <p:cNvSpPr/>
          <p:nvPr>
            <p:custDataLst>
              <p:tags r:id="rId2"/>
            </p:custDataLst>
          </p:nvPr>
        </p:nvSpPr>
        <p:spPr>
          <a:xfrm>
            <a:off x="1079796" y="4320154"/>
            <a:ext cx="6508618" cy="351048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p>
            <a:pPr>
              <a:lnSpc>
                <a:spcPct val="120000"/>
              </a:lnSpc>
            </a:pPr>
            <a:endParaRPr lang="zh-CN" altLang="en-US" sz="2645" spc="150" dirty="0">
              <a:latin typeface="Arial" panose="020B0604020202020204" pitchFamily="34" charset="0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sp>
        <p:nvSpPr>
          <p:cNvPr id="2" name="等腰三角形 1"/>
          <p:cNvSpPr/>
          <p:nvPr>
            <p:custDataLst>
              <p:tags r:id="rId3"/>
            </p:custDataLst>
          </p:nvPr>
        </p:nvSpPr>
        <p:spPr>
          <a:xfrm rot="10800000">
            <a:off x="1083760" y="7846503"/>
            <a:ext cx="3260820" cy="455651"/>
          </a:xfrm>
          <a:prstGeom prst="triangle">
            <a:avLst>
              <a:gd name="adj" fmla="val 0"/>
            </a:avLst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>
              <a:lnSpc>
                <a:spcPct val="120000"/>
              </a:lnSpc>
            </a:pPr>
            <a:endParaRPr lang="zh-CN" altLang="en-US" sz="3400">
              <a:latin typeface="Arial" panose="020B0604020202020204" pitchFamily="34" charset="0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sp>
        <p:nvSpPr>
          <p:cNvPr id="36" name="矩形 35"/>
          <p:cNvSpPr/>
          <p:nvPr>
            <p:custDataLst>
              <p:tags r:id="rId4"/>
            </p:custDataLst>
          </p:nvPr>
        </p:nvSpPr>
        <p:spPr>
          <a:xfrm>
            <a:off x="1276142" y="4810135"/>
            <a:ext cx="6329642" cy="2562264"/>
          </a:xfrm>
          <a:prstGeom prst="rect">
            <a:avLst/>
          </a:prstGeom>
        </p:spPr>
        <p:txBody>
          <a:bodyPr wrap="square" anchor="ctr">
            <a:normAutofit/>
          </a:bodyPr>
          <a:p>
            <a:pPr marL="0" indent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SzPct val="100000"/>
            </a:pPr>
            <a:r>
              <a:rPr lang="en-US" sz="3400" spc="15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pitchFamily="34" charset="-122"/>
                <a:sym typeface="+mn-lt"/>
              </a:rPr>
              <a:t>Gradle</a:t>
            </a:r>
            <a:r>
              <a:rPr lang="zh-CN" altLang="en-US" sz="3400" spc="15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pitchFamily="34" charset="-122"/>
                <a:sym typeface="+mn-lt"/>
              </a:rPr>
              <a:t>及自动化构建介绍</a:t>
            </a:r>
            <a:endParaRPr lang="zh-CN" altLang="en-US" sz="3400" spc="150">
              <a:solidFill>
                <a:schemeClr val="bg1"/>
              </a:solidFill>
              <a:latin typeface="Arial" panose="020B0604020202020204" pitchFamily="34" charset="0"/>
              <a:ea typeface="微软雅黑" panose="020B0503020204020204" pitchFamily="34" charset="-122"/>
              <a:sym typeface="+mn-lt"/>
            </a:endParaRPr>
          </a:p>
        </p:txBody>
      </p:sp>
      <p:sp>
        <p:nvSpPr>
          <p:cNvPr id="30" name="椭圆 29"/>
          <p:cNvSpPr/>
          <p:nvPr>
            <p:custDataLst>
              <p:tags r:id="rId5"/>
            </p:custDataLst>
          </p:nvPr>
        </p:nvSpPr>
        <p:spPr>
          <a:xfrm>
            <a:off x="3998093" y="8609531"/>
            <a:ext cx="692974" cy="692974"/>
          </a:xfrm>
          <a:prstGeom prst="ellipse">
            <a:avLst/>
          </a:prstGeom>
          <a:solidFill>
            <a:schemeClr val="accent1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rmAutofit fontScale="80000" lnSpcReduction="20000"/>
          </a:bodyPr>
          <a:p>
            <a:pPr algn="ctr"/>
            <a:r>
              <a:rPr lang="en-US" altLang="zh-CN" sz="3400" dirty="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rPr>
              <a:t>A</a:t>
            </a:r>
            <a:endParaRPr lang="en-US" altLang="zh-CN" sz="3400" dirty="0">
              <a:solidFill>
                <a:schemeClr val="bg1"/>
              </a:solidFill>
              <a:latin typeface="Arial" panose="020B0604020202020204" pitchFamily="34" charset="0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sp>
        <p:nvSpPr>
          <p:cNvPr id="60" name="矩形 59"/>
          <p:cNvSpPr/>
          <p:nvPr>
            <p:custDataLst>
              <p:tags r:id="rId6"/>
            </p:custDataLst>
          </p:nvPr>
        </p:nvSpPr>
        <p:spPr>
          <a:xfrm>
            <a:off x="8181611" y="4336029"/>
            <a:ext cx="6508618" cy="351048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p>
            <a:pPr>
              <a:lnSpc>
                <a:spcPct val="120000"/>
              </a:lnSpc>
            </a:pPr>
            <a:endParaRPr lang="zh-CN" altLang="en-US" sz="2645" spc="150" dirty="0">
              <a:latin typeface="Arial" panose="020B0604020202020204" pitchFamily="34" charset="0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sp>
        <p:nvSpPr>
          <p:cNvPr id="3" name="等腰三角形 2"/>
          <p:cNvSpPr/>
          <p:nvPr>
            <p:custDataLst>
              <p:tags r:id="rId7"/>
            </p:custDataLst>
          </p:nvPr>
        </p:nvSpPr>
        <p:spPr>
          <a:xfrm rot="10800000">
            <a:off x="8187479" y="7846503"/>
            <a:ext cx="3260820" cy="455651"/>
          </a:xfrm>
          <a:prstGeom prst="triangle">
            <a:avLst>
              <a:gd name="adj" fmla="val 0"/>
            </a:avLst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>
              <a:lnSpc>
                <a:spcPct val="120000"/>
              </a:lnSpc>
            </a:pPr>
            <a:endParaRPr lang="zh-CN" altLang="en-US" sz="3400">
              <a:latin typeface="Arial" panose="020B0604020202020204" pitchFamily="34" charset="0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sp>
        <p:nvSpPr>
          <p:cNvPr id="59" name="矩形 58"/>
          <p:cNvSpPr/>
          <p:nvPr>
            <p:custDataLst>
              <p:tags r:id="rId8"/>
            </p:custDataLst>
          </p:nvPr>
        </p:nvSpPr>
        <p:spPr>
          <a:xfrm>
            <a:off x="8379862" y="4810135"/>
            <a:ext cx="6329642" cy="2562264"/>
          </a:xfrm>
          <a:prstGeom prst="rect">
            <a:avLst/>
          </a:prstGeom>
        </p:spPr>
        <p:txBody>
          <a:bodyPr wrap="square" anchor="ctr">
            <a:normAutofit/>
          </a:bodyPr>
          <a:p>
            <a:pPr marL="0" indent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SzPct val="100000"/>
            </a:pPr>
            <a:r>
              <a:rPr lang="en-US" altLang="zh-CN" sz="3400" spc="15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pitchFamily="34" charset="-122"/>
                <a:sym typeface="+mn-lt"/>
              </a:rPr>
              <a:t>Groovy</a:t>
            </a:r>
            <a:r>
              <a:rPr lang="zh-CN" altLang="en-US" sz="3400" spc="15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pitchFamily="34" charset="-122"/>
                <a:sym typeface="+mn-lt"/>
              </a:rPr>
              <a:t>介绍</a:t>
            </a:r>
            <a:endParaRPr lang="zh-CN" altLang="en-US" sz="3400" spc="150">
              <a:solidFill>
                <a:schemeClr val="bg1"/>
              </a:solidFill>
              <a:latin typeface="Arial" panose="020B0604020202020204" pitchFamily="34" charset="0"/>
              <a:ea typeface="微软雅黑" panose="020B0503020204020204" pitchFamily="34" charset="-122"/>
              <a:sym typeface="+mn-lt"/>
            </a:endParaRPr>
          </a:p>
        </p:txBody>
      </p:sp>
      <p:sp>
        <p:nvSpPr>
          <p:cNvPr id="65" name="矩形 64"/>
          <p:cNvSpPr/>
          <p:nvPr>
            <p:custDataLst>
              <p:tags r:id="rId9"/>
            </p:custDataLst>
          </p:nvPr>
        </p:nvSpPr>
        <p:spPr>
          <a:xfrm>
            <a:off x="15285333" y="4336029"/>
            <a:ext cx="6508618" cy="351048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p>
            <a:pPr>
              <a:lnSpc>
                <a:spcPct val="120000"/>
              </a:lnSpc>
            </a:pPr>
            <a:endParaRPr lang="zh-CN" altLang="en-US" sz="2645" spc="150" dirty="0">
              <a:latin typeface="Arial" panose="020B0604020202020204" pitchFamily="34" charset="0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sp>
        <p:nvSpPr>
          <p:cNvPr id="66" name="等腰三角形 65"/>
          <p:cNvSpPr/>
          <p:nvPr>
            <p:custDataLst>
              <p:tags r:id="rId10"/>
            </p:custDataLst>
          </p:nvPr>
        </p:nvSpPr>
        <p:spPr>
          <a:xfrm rot="10800000">
            <a:off x="15291201" y="7846503"/>
            <a:ext cx="3260820" cy="455651"/>
          </a:xfrm>
          <a:prstGeom prst="triangle">
            <a:avLst>
              <a:gd name="adj" fmla="val 0"/>
            </a:avLst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>
              <a:lnSpc>
                <a:spcPct val="120000"/>
              </a:lnSpc>
            </a:pPr>
            <a:endParaRPr lang="zh-CN" altLang="en-US" sz="3400">
              <a:latin typeface="Arial" panose="020B0604020202020204" pitchFamily="34" charset="0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sp>
        <p:nvSpPr>
          <p:cNvPr id="64" name="矩形 63"/>
          <p:cNvSpPr/>
          <p:nvPr>
            <p:custDataLst>
              <p:tags r:id="rId11"/>
            </p:custDataLst>
          </p:nvPr>
        </p:nvSpPr>
        <p:spPr>
          <a:xfrm>
            <a:off x="15483585" y="4810135"/>
            <a:ext cx="6329642" cy="2562264"/>
          </a:xfrm>
          <a:prstGeom prst="rect">
            <a:avLst/>
          </a:prstGeom>
        </p:spPr>
        <p:txBody>
          <a:bodyPr wrap="square" anchor="ctr">
            <a:normAutofit/>
          </a:bodyPr>
          <a:p>
            <a:pPr marL="0" indent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SzPct val="100000"/>
            </a:pPr>
            <a:r>
              <a:rPr lang="zh-CN" sz="3400" spc="15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pitchFamily="34" charset="-122"/>
                <a:sym typeface="+mn-lt"/>
              </a:rPr>
              <a:t>从</a:t>
            </a:r>
            <a:r>
              <a:rPr lang="en-US" altLang="zh-CN" sz="3400" spc="15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pitchFamily="34" charset="-122"/>
                <a:sym typeface="+mn-lt"/>
              </a:rPr>
              <a:t>Java</a:t>
            </a:r>
            <a:r>
              <a:rPr lang="zh-CN" altLang="en-US" sz="3400" spc="15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pitchFamily="34" charset="-122"/>
                <a:sym typeface="+mn-lt"/>
              </a:rPr>
              <a:t>到</a:t>
            </a:r>
            <a:r>
              <a:rPr lang="en-US" altLang="zh-CN" sz="3400" spc="15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pitchFamily="34" charset="-122"/>
                <a:sym typeface="+mn-lt"/>
              </a:rPr>
              <a:t>Groovy</a:t>
            </a:r>
            <a:endParaRPr lang="en-US" altLang="zh-CN" sz="3400" spc="150">
              <a:solidFill>
                <a:schemeClr val="bg1"/>
              </a:solidFill>
              <a:latin typeface="Arial" panose="020B0604020202020204" pitchFamily="34" charset="0"/>
              <a:ea typeface="微软雅黑" panose="020B0503020204020204" pitchFamily="34" charset="-122"/>
              <a:sym typeface="+mn-lt"/>
            </a:endParaRPr>
          </a:p>
        </p:txBody>
      </p:sp>
      <p:sp>
        <p:nvSpPr>
          <p:cNvPr id="68" name="椭圆 67"/>
          <p:cNvSpPr/>
          <p:nvPr>
            <p:custDataLst>
              <p:tags r:id="rId12"/>
            </p:custDataLst>
          </p:nvPr>
        </p:nvSpPr>
        <p:spPr>
          <a:xfrm>
            <a:off x="11089429" y="8609531"/>
            <a:ext cx="692974" cy="692974"/>
          </a:xfrm>
          <a:prstGeom prst="ellipse">
            <a:avLst/>
          </a:prstGeom>
          <a:solidFill>
            <a:schemeClr val="accent2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rmAutofit fontScale="80000" lnSpcReduction="20000"/>
          </a:bodyPr>
          <a:p>
            <a:pPr algn="ctr"/>
            <a:r>
              <a:rPr lang="en-US" altLang="zh-CN" sz="3400" dirty="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rPr>
              <a:t>B</a:t>
            </a:r>
            <a:endParaRPr lang="en-US" altLang="zh-CN" sz="3400" dirty="0">
              <a:solidFill>
                <a:schemeClr val="bg1"/>
              </a:solidFill>
              <a:latin typeface="Arial" panose="020B0604020202020204" pitchFamily="34" charset="0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sp>
        <p:nvSpPr>
          <p:cNvPr id="71" name="椭圆 70"/>
          <p:cNvSpPr/>
          <p:nvPr>
            <p:custDataLst>
              <p:tags r:id="rId13"/>
            </p:custDataLst>
          </p:nvPr>
        </p:nvSpPr>
        <p:spPr>
          <a:xfrm>
            <a:off x="18205533" y="8609531"/>
            <a:ext cx="692974" cy="692974"/>
          </a:xfrm>
          <a:prstGeom prst="ellipse">
            <a:avLst/>
          </a:prstGeom>
          <a:solidFill>
            <a:schemeClr val="accent3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rmAutofit fontScale="80000" lnSpcReduction="20000"/>
          </a:bodyPr>
          <a:p>
            <a:pPr algn="ctr"/>
            <a:r>
              <a:rPr lang="en-US" altLang="zh-CN" sz="3400" dirty="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rPr>
              <a:t>C</a:t>
            </a:r>
            <a:endParaRPr lang="en-US" altLang="zh-CN" sz="3400" dirty="0">
              <a:solidFill>
                <a:schemeClr val="bg1"/>
              </a:solidFill>
              <a:latin typeface="Arial" panose="020B0604020202020204" pitchFamily="34" charset="0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</p:spTree>
    <p:custDataLst>
      <p:tags r:id="rId14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/>
    </mc:Choice>
    <mc:Fallback>
      <p:transition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7333976" y="3782058"/>
            <a:ext cx="11744209" cy="13379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lnSpc>
                <a:spcPct val="150000"/>
              </a:lnSpc>
            </a:pPr>
            <a:r>
              <a:rPr lang="en-US" altLang="zh-CN" sz="5395" b="1">
                <a:solidFill>
                  <a:srgbClr val="595959"/>
                </a:solidFill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</a:rPr>
              <a:t>Zee</a:t>
            </a:r>
            <a:endParaRPr lang="en-US" altLang="zh-CN" sz="5395" b="1">
              <a:solidFill>
                <a:srgbClr val="595959"/>
              </a:solidFill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379335" y="5208905"/>
            <a:ext cx="12122150" cy="8299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sz="3200" dirty="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</a:rPr>
              <a:t>曾任阿里</a:t>
            </a:r>
            <a:r>
              <a:rPr lang="en-US" altLang="zh-CN" sz="3200" dirty="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</a:rPr>
              <a:t>Andorid</a:t>
            </a:r>
            <a:r>
              <a:rPr lang="zh-CN" sz="3200" dirty="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</a:rPr>
              <a:t>架构师，擅长移动架构、性能安全等领域。</a:t>
            </a:r>
            <a:endParaRPr lang="zh-CN" altLang="en-US" sz="3200" dirty="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</a:endParaRPr>
          </a:p>
        </p:txBody>
      </p:sp>
      <p:sp>
        <p:nvSpPr>
          <p:cNvPr id="14" name="标题 1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>
              <a:buClrTx/>
              <a:buSzTx/>
              <a:buFontTx/>
            </a:pPr>
            <a:r>
              <a:rPr lang="en-US" altLang="zh-CN" sz="6000" b="1"/>
              <a:t>讲师简介</a:t>
            </a:r>
            <a:endParaRPr lang="en-US" altLang="zh-CN" sz="6000" b="1"/>
          </a:p>
        </p:txBody>
      </p:sp>
      <p:sp>
        <p:nvSpPr>
          <p:cNvPr id="3" name="TextBox 8"/>
          <p:cNvSpPr txBox="1"/>
          <p:nvPr/>
        </p:nvSpPr>
        <p:spPr>
          <a:xfrm>
            <a:off x="7244080" y="7065010"/>
            <a:ext cx="14359255" cy="8756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>
              <a:lnSpc>
                <a:spcPct val="150000"/>
              </a:lnSpc>
            </a:pPr>
            <a:r>
              <a:rPr lang="en-US" altLang="zh-CN" sz="3400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“</a:t>
            </a:r>
            <a:r>
              <a:rPr lang="zh-CN" altLang="en-US" sz="3400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欲速则不达，见小利则大事不成。</a:t>
            </a:r>
            <a:r>
              <a:rPr lang="en-US" altLang="zh-CN" sz="3400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”</a:t>
            </a:r>
            <a:endParaRPr lang="en-US" altLang="zh-CN" sz="3400" dirty="0">
              <a:solidFill>
                <a:schemeClr val="tx1">
                  <a:lumMod val="85000"/>
                  <a:lumOff val="15000"/>
                </a:schemeClr>
              </a:solidFill>
              <a:uFillTx/>
              <a:latin typeface="楷体" panose="02010609060101010101" charset="-122"/>
              <a:ea typeface="楷体" panose="02010609060101010101" charset="-122"/>
              <a:cs typeface="楷体" panose="02010609060101010101" charset="-122"/>
            </a:endParaRPr>
          </a:p>
        </p:txBody>
      </p:sp>
      <p:pic>
        <p:nvPicPr>
          <p:cNvPr id="4" name="图片 3" descr="捕获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79090" y="3914775"/>
            <a:ext cx="3381375" cy="445643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/>
    </mc:Choice>
    <mc:Fallback>
      <p:transition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969895" y="4845050"/>
            <a:ext cx="18345785" cy="2363470"/>
          </a:xfrm>
        </p:spPr>
        <p:txBody>
          <a:bodyPr/>
          <a:p>
            <a:r>
              <a:rPr lang="en-US" spc="-200">
                <a:sym typeface="+mn-ea"/>
              </a:rPr>
              <a:t>Gradle</a:t>
            </a:r>
            <a:r>
              <a:rPr lang="zh-CN" altLang="en-US" spc="-200">
                <a:sym typeface="+mn-ea"/>
              </a:rPr>
              <a:t>及自动化构建</a:t>
            </a:r>
            <a:endParaRPr lang="zh-CN" altLang="en-US" spc="-200">
              <a:sym typeface="+mn-ea"/>
            </a:endParaRPr>
          </a:p>
        </p:txBody>
      </p:sp>
      <p:pic>
        <p:nvPicPr>
          <p:cNvPr id="3" name="图片 2" descr="303b32313533393132313bb5c6c5dd"/>
          <p:cNvPicPr>
            <a:picLocks noChangeAspect="1"/>
          </p:cNvPicPr>
          <p:nvPr/>
        </p:nvPicPr>
        <p:blipFill>
          <a:blip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5219700" y="5310505"/>
            <a:ext cx="1343660" cy="134366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/>
    </mc:Choice>
    <mc:Fallback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19908" y="519000"/>
            <a:ext cx="21599654" cy="1100967"/>
          </a:xfrm>
        </p:spPr>
        <p:txBody>
          <a:bodyPr/>
          <a:lstStyle/>
          <a:p>
            <a:r>
              <a:rPr lang="en-US" b="1"/>
              <a:t>Gradle</a:t>
            </a:r>
            <a:r>
              <a:rPr lang="zh-CN" altLang="en-US" b="1"/>
              <a:t>介绍</a:t>
            </a:r>
            <a:endParaRPr lang="zh-CN" altLang="en-US" b="1"/>
          </a:p>
        </p:txBody>
      </p:sp>
      <p:sp>
        <p:nvSpPr>
          <p:cNvPr id="6" name="矩形 5"/>
          <p:cNvSpPr/>
          <p:nvPr/>
        </p:nvSpPr>
        <p:spPr>
          <a:xfrm>
            <a:off x="720090" y="1800225"/>
            <a:ext cx="21657945" cy="4276725"/>
          </a:xfrm>
          <a:prstGeom prst="rect">
            <a:avLst/>
          </a:prstGeom>
        </p:spPr>
        <p:txBody>
          <a:bodyPr wrap="square">
            <a:spAutoFit/>
          </a:bodyPr>
          <a:p>
            <a:pPr marL="571500" indent="-571500" algn="l" latinLnBrk="1">
              <a:lnSpc>
                <a:spcPct val="170000"/>
              </a:lnSpc>
              <a:buClrTx/>
              <a:buSzTx/>
              <a:buFont typeface="Wingdings" panose="05000000000000000000" charset="0"/>
              <a:buChar char="Ø"/>
            </a:pPr>
            <a:r>
              <a:rPr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Gradle是</a:t>
            </a:r>
            <a:r>
              <a:rPr lang="zh-CN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一款</a:t>
            </a:r>
            <a:r>
              <a:rPr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基于Apache</a:t>
            </a:r>
            <a:r>
              <a:rPr lang="zh-CN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的</a:t>
            </a:r>
            <a:r>
              <a:rPr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Ant和Maven概念</a:t>
            </a:r>
            <a:r>
              <a:rPr lang="zh-CN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的</a:t>
            </a:r>
            <a:r>
              <a:rPr sz="4000">
                <a:solidFill>
                  <a:srgbClr val="FF0000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项目自动化开源构建工具</a:t>
            </a:r>
            <a:r>
              <a:rPr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。</a:t>
            </a:r>
            <a:r>
              <a:rPr 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Gradle</a:t>
            </a:r>
            <a:r>
              <a:rPr lang="zh-CN" alt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的核心是</a:t>
            </a:r>
            <a:r>
              <a:rPr lang="zh-CN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基于</a:t>
            </a:r>
            <a:r>
              <a:rPr lang="en-US" altLang="zh-CN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Java</a:t>
            </a:r>
            <a:r>
              <a:rPr lang="zh-CN" alt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来实现的，可以把</a:t>
            </a:r>
            <a:r>
              <a:rPr lang="en-US" altLang="zh-CN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Gradle</a:t>
            </a:r>
            <a:r>
              <a:rPr lang="zh-CN" alt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看成就是</a:t>
            </a:r>
            <a:r>
              <a:rPr lang="zh-CN" altLang="en-US" sz="4000">
                <a:solidFill>
                  <a:srgbClr val="FF0000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一个轻量级的</a:t>
            </a:r>
            <a:r>
              <a:rPr lang="en-US" altLang="zh-CN" sz="4000">
                <a:solidFill>
                  <a:srgbClr val="FF0000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Java</a:t>
            </a:r>
            <a:r>
              <a:rPr lang="zh-CN" altLang="en-US" sz="4000">
                <a:solidFill>
                  <a:srgbClr val="FF0000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应用程序</a:t>
            </a:r>
            <a:r>
              <a:rPr lang="zh-CN" alt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。</a:t>
            </a:r>
            <a:endParaRPr sz="40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  <a:p>
            <a:pPr marL="571500" indent="-571500" algn="l" latinLnBrk="1">
              <a:lnSpc>
                <a:spcPct val="170000"/>
              </a:lnSpc>
              <a:buClrTx/>
              <a:buSzTx/>
              <a:buFont typeface="Wingdings" panose="05000000000000000000" charset="0"/>
              <a:buChar char="Ø"/>
            </a:pPr>
            <a:r>
              <a:rPr lang="en-US" altLang="zh-CN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Gradle</a:t>
            </a:r>
            <a:r>
              <a:rPr lang="zh-CN" altLang="en-US" sz="4000">
                <a:solidFill>
                  <a:srgbClr val="FF0000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使用</a:t>
            </a:r>
            <a:r>
              <a:rPr lang="en-US" altLang="zh-CN" sz="4000">
                <a:solidFill>
                  <a:srgbClr val="FF0000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Groovy</a:t>
            </a:r>
            <a:r>
              <a:rPr lang="zh-CN" altLang="en-US" sz="4000">
                <a:solidFill>
                  <a:srgbClr val="FF0000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、</a:t>
            </a:r>
            <a:r>
              <a:rPr lang="en-US" altLang="zh-CN" sz="4000">
                <a:solidFill>
                  <a:srgbClr val="FF0000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Kotlin</a:t>
            </a:r>
            <a:r>
              <a:rPr lang="zh-CN" altLang="en-US" sz="4000">
                <a:solidFill>
                  <a:srgbClr val="FF0000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等语言编写自定义脚本</a:t>
            </a:r>
            <a:r>
              <a:rPr lang="zh-CN" alt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，取代了</a:t>
            </a:r>
            <a:r>
              <a:rPr lang="en-US" altLang="zh-CN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Ant</a:t>
            </a:r>
            <a:r>
              <a:rPr lang="zh-CN" alt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和</a:t>
            </a:r>
            <a:r>
              <a:rPr lang="en-US" altLang="zh-CN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Maven</a:t>
            </a:r>
            <a:r>
              <a:rPr lang="zh-CN" alt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使用</a:t>
            </a:r>
            <a:r>
              <a:rPr lang="en-US" altLang="zh-CN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xml</a:t>
            </a:r>
            <a:r>
              <a:rPr lang="zh-CN" alt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配置文件的方式，很大程度简化了开发时对项目构建要做的配置，使用更加灵活和强大。</a:t>
            </a:r>
            <a:endParaRPr lang="zh-CN" altLang="en-US" sz="38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</p:txBody>
      </p:sp>
    </p:spTree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19908" y="519000"/>
            <a:ext cx="21599654" cy="1100967"/>
          </a:xfrm>
        </p:spPr>
        <p:txBody>
          <a:bodyPr/>
          <a:lstStyle/>
          <a:p>
            <a:r>
              <a:rPr lang="zh-CN" altLang="en-US" b="1"/>
              <a:t>为什么要学习</a:t>
            </a:r>
            <a:r>
              <a:rPr lang="en-US" altLang="zh-CN" b="1"/>
              <a:t>Gradle</a:t>
            </a:r>
            <a:endParaRPr lang="en-US" altLang="zh-CN" b="1"/>
          </a:p>
        </p:txBody>
      </p:sp>
      <p:sp>
        <p:nvSpPr>
          <p:cNvPr id="6" name="矩形 5"/>
          <p:cNvSpPr/>
          <p:nvPr/>
        </p:nvSpPr>
        <p:spPr>
          <a:xfrm>
            <a:off x="720090" y="1800225"/>
            <a:ext cx="21309965" cy="3415030"/>
          </a:xfrm>
          <a:prstGeom prst="rect">
            <a:avLst/>
          </a:prstGeom>
        </p:spPr>
        <p:txBody>
          <a:bodyPr wrap="square">
            <a:spAutoFit/>
          </a:bodyPr>
          <a:p>
            <a:pPr marL="571500" indent="-571500" algn="l" latinLnBrk="1">
              <a:lnSpc>
                <a:spcPct val="180000"/>
              </a:lnSpc>
              <a:buClrTx/>
              <a:buSzTx/>
              <a:buFont typeface="Wingdings" panose="05000000000000000000" charset="0"/>
              <a:buChar char="Ø"/>
            </a:pPr>
            <a:r>
              <a:rPr 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Gradle</a:t>
            </a:r>
            <a:r>
              <a:rPr lang="zh-CN" alt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不仅是目前</a:t>
            </a:r>
            <a:r>
              <a:rPr lang="en-US" altLang="zh-CN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Andorid</a:t>
            </a:r>
            <a:r>
              <a:rPr lang="zh-CN" alt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最主流的构建工具。而且不少技术领域如组件化、插件化、热修复，及构建系统</a:t>
            </a:r>
            <a:r>
              <a:rPr lang="en-US" altLang="zh-CN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 (</a:t>
            </a:r>
            <a:r>
              <a:rPr lang="zh-CN" alt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很多优秀的框架都是在编译时或者打包之前做一些特殊的处理</a:t>
            </a:r>
            <a:r>
              <a:rPr lang="en-US" altLang="zh-CN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) </a:t>
            </a:r>
            <a:r>
              <a:rPr lang="zh-CN" alt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，都</a:t>
            </a:r>
            <a:r>
              <a:rPr lang="zh-CN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需要通过</a:t>
            </a:r>
            <a:r>
              <a:rPr lang="en-US" altLang="zh-CN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Gradle</a:t>
            </a:r>
            <a:r>
              <a:rPr lang="zh-CN" alt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来实现，不懂</a:t>
            </a:r>
            <a:r>
              <a:rPr lang="en-US" altLang="zh-CN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Gradle</a:t>
            </a:r>
            <a:r>
              <a:rPr lang="zh-CN" alt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将无法完成上述事情，所以学习</a:t>
            </a:r>
            <a:r>
              <a:rPr lang="en-US" altLang="zh-CN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Gradle</a:t>
            </a:r>
            <a:r>
              <a:rPr lang="zh-CN" alt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非常必要。</a:t>
            </a:r>
            <a:endParaRPr lang="zh-CN" altLang="en-US" sz="40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</p:txBody>
      </p:sp>
    </p:spTree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19908" y="519000"/>
            <a:ext cx="21599654" cy="1100967"/>
          </a:xfrm>
        </p:spPr>
        <p:txBody>
          <a:bodyPr/>
          <a:lstStyle/>
          <a:p>
            <a:r>
              <a:rPr lang="zh-CN" altLang="en-US" b="1"/>
              <a:t>关于项目构建</a:t>
            </a:r>
            <a:endParaRPr lang="zh-CN" altLang="en-US" b="1"/>
          </a:p>
        </p:txBody>
      </p:sp>
      <p:sp>
        <p:nvSpPr>
          <p:cNvPr id="6" name="矩形 5"/>
          <p:cNvSpPr/>
          <p:nvPr/>
        </p:nvSpPr>
        <p:spPr>
          <a:xfrm>
            <a:off x="720090" y="1800225"/>
            <a:ext cx="20840700" cy="7847330"/>
          </a:xfrm>
          <a:prstGeom prst="rect">
            <a:avLst/>
          </a:prstGeom>
        </p:spPr>
        <p:txBody>
          <a:bodyPr wrap="square">
            <a:spAutoFit/>
          </a:bodyPr>
          <a:p>
            <a:pPr marL="571500" indent="-571500" algn="l" latinLnBrk="1">
              <a:lnSpc>
                <a:spcPct val="180000"/>
              </a:lnSpc>
              <a:buClrTx/>
              <a:buSzTx/>
              <a:buFont typeface="Wingdings" panose="05000000000000000000" charset="0"/>
              <a:buChar char="Ø"/>
            </a:pPr>
            <a:r>
              <a:rPr lang="zh-CN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对于</a:t>
            </a:r>
            <a:r>
              <a:rPr lang="en-US" altLang="zh-CN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Java</a:t>
            </a:r>
            <a:r>
              <a:rPr lang="zh-CN" alt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应用程序</a:t>
            </a:r>
            <a:r>
              <a:rPr lang="zh-CN" alt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，编写好的</a:t>
            </a:r>
            <a:r>
              <a:rPr lang="en-US" altLang="zh-CN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Java</a:t>
            </a:r>
            <a:r>
              <a:rPr lang="zh-CN" alt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代码需要编译成</a:t>
            </a:r>
            <a:r>
              <a:rPr lang="en-US" altLang="zh-CN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.class</a:t>
            </a:r>
            <a:r>
              <a:rPr lang="zh-CN" alt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文件才能够执行。所以任何的</a:t>
            </a:r>
            <a:r>
              <a:rPr lang="en-US" altLang="zh-CN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Java</a:t>
            </a:r>
            <a:r>
              <a:rPr lang="zh-CN" alt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应用开发，最终都需要经过这一步。</a:t>
            </a:r>
            <a:endParaRPr lang="zh-CN" altLang="en-US" sz="40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  <a:p>
            <a:pPr marL="571500" indent="-571500" algn="l" latinLnBrk="1">
              <a:lnSpc>
                <a:spcPct val="180000"/>
              </a:lnSpc>
              <a:buClrTx/>
              <a:buSzTx/>
              <a:buFont typeface="Wingdings" panose="05000000000000000000" charset="0"/>
              <a:buChar char="Ø"/>
            </a:pPr>
            <a:r>
              <a:rPr lang="zh-CN" alt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编译好了这些</a:t>
            </a:r>
            <a:r>
              <a:rPr lang="en-US" altLang="zh-CN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class</a:t>
            </a:r>
            <a:r>
              <a:rPr lang="zh-CN" alt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文件，还需要对其进行打包。打包不仅针对于这些</a:t>
            </a:r>
            <a:r>
              <a:rPr lang="en-US" altLang="zh-CN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class</a:t>
            </a:r>
            <a:r>
              <a:rPr lang="zh-CN" alt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文件，还有所有的资源文件等。比如</a:t>
            </a:r>
            <a:r>
              <a:rPr lang="en-US" altLang="zh-CN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web</a:t>
            </a:r>
            <a:r>
              <a:rPr lang="zh-CN" alt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工程打包成</a:t>
            </a:r>
            <a:r>
              <a:rPr lang="en-US" altLang="zh-CN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jar</a:t>
            </a:r>
            <a:r>
              <a:rPr lang="zh-CN" alt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包或者</a:t>
            </a:r>
            <a:r>
              <a:rPr lang="en-US" altLang="zh-CN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war</a:t>
            </a:r>
            <a:r>
              <a:rPr lang="zh-CN" alt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包就包含了自己的资源文件，然后放到服务器上运行。</a:t>
            </a:r>
            <a:endParaRPr lang="zh-CN" altLang="en-US" sz="40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  <a:p>
            <a:pPr marL="571500" indent="-571500" algn="l" latinLnBrk="1">
              <a:lnSpc>
                <a:spcPct val="180000"/>
              </a:lnSpc>
              <a:buClrTx/>
              <a:buSzTx/>
              <a:buFont typeface="Wingdings" panose="05000000000000000000" charset="0"/>
              <a:buChar char="Ø"/>
            </a:pPr>
            <a:r>
              <a:rPr lang="en-US" altLang="zh-CN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Andorid</a:t>
            </a:r>
            <a:r>
              <a:rPr lang="zh-CN" alt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工程编译好的</a:t>
            </a:r>
            <a:r>
              <a:rPr lang="en-US" altLang="zh-CN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class</a:t>
            </a:r>
            <a:r>
              <a:rPr lang="zh-CN" alt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文件还要被打包到</a:t>
            </a:r>
            <a:r>
              <a:rPr lang="en-US" altLang="zh-CN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dex</a:t>
            </a:r>
            <a:r>
              <a:rPr lang="zh-CN" alt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包中</a:t>
            </a:r>
            <a:r>
              <a:rPr lang="zh-CN" alt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，并且所有的资源文件进行合并处理，甚至还需要对最终打包出来的文件进行加密和签名处理等等。</a:t>
            </a:r>
            <a:endParaRPr lang="zh-CN" altLang="en-US" sz="40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</p:txBody>
      </p:sp>
    </p:spTree>
  </p:cSld>
  <p:clrMapOvr>
    <a:masterClrMapping/>
  </p:clrMapOvr>
  <p:transition/>
</p:sld>
</file>

<file path=ppt/tags/tag1.xml><?xml version="1.0" encoding="utf-8"?>
<p:tagLst xmlns:p="http://schemas.openxmlformats.org/presentationml/2006/main">
  <p:tag name="KSO_WM_UNIT_PLACING_PICTURE_USER_VIEWPORT" val="{&quot;height&quot;:5112,&quot;width&quot;:10548}"/>
</p:tagLst>
</file>

<file path=ppt/tags/tag10.xml><?xml version="1.0" encoding="utf-8"?>
<p:tagLst xmlns:p="http://schemas.openxmlformats.org/presentationml/2006/main"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TYPE" val="m_h_i"/>
  <p:tag name="KSO_WM_UNIT_INDEX" val="1_3_3"/>
  <p:tag name="KSO_WM_UNIT_ID" val="diagram726_3*m_h_i*1_3_3"/>
  <p:tag name="KSO_WM_TEMPLATE_CATEGORY" val="diagram"/>
  <p:tag name="KSO_WM_TEMPLATE_INDEX" val="726"/>
  <p:tag name="KSO_WM_UNIT_LAYERLEVEL" val="1_1_1"/>
  <p:tag name="KSO_WM_TAG_VERSION" val="1.0"/>
  <p:tag name="KSO_WM_BEAUTIFY_FLAG" val="#wm#"/>
  <p:tag name="KSO_WM_DIAGRAM_GROUP_CODE" val="m1-1"/>
  <p:tag name="KSO_WM_UNIT_FILL_FORE_SCHEMECOLOR_INDEX_BRIGHTNESS" val="0"/>
  <p:tag name="KSO_WM_UNIT_FILL_FORE_SCHEMECOLOR_INDEX" val="7"/>
  <p:tag name="KSO_WM_UNIT_FILL_TYPE" val="1"/>
  <p:tag name="KSO_WM_UNIT_TEXT_FILL_FORE_SCHEMECOLOR_INDEX_BRIGHTNESS" val="0"/>
  <p:tag name="KSO_WM_UNIT_TEXT_FILL_FORE_SCHEMECOLOR_INDEX" val="2"/>
  <p:tag name="KSO_WM_UNIT_TEXT_FILL_TYPE" val="1"/>
  <p:tag name="KSO_WM_UNIT_USESOURCEFORMAT_APPLY" val="1"/>
</p:tagLst>
</file>

<file path=ppt/tags/tag1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m_h_i"/>
  <p:tag name="KSO_WM_UNIT_INDEX" val="1_3_2"/>
  <p:tag name="KSO_WM_UNIT_ID" val="diagram726_3*m_h_i*1_3_2"/>
  <p:tag name="KSO_WM_TEMPLATE_CATEGORY" val="diagram"/>
  <p:tag name="KSO_WM_TEMPLATE_INDEX" val="726"/>
  <p:tag name="KSO_WM_UNIT_LAYERLEVEL" val="1_1_1"/>
  <p:tag name="KSO_WM_TAG_VERSION" val="1.0"/>
  <p:tag name="KSO_WM_BEAUTIFY_FLAG" val="#wm#"/>
  <p:tag name="KSO_WM_DIAGRAM_GROUP_CODE" val="m1-1"/>
  <p:tag name="KSO_WM_UNIT_FILL_FORE_SCHEMECOLOR_INDEX_BRIGHTNESS" val="0.4"/>
  <p:tag name="KSO_WM_UNIT_FILL_FORE_SCHEMECOLOR_INDEX" val="7"/>
  <p:tag name="KSO_WM_UNIT_FILL_TYPE" val="1"/>
  <p:tag name="KSO_WM_UNIT_TEXT_FILL_FORE_SCHEMECOLOR_INDEX_BRIGHTNESS" val="0"/>
  <p:tag name="KSO_WM_UNIT_TEXT_FILL_FORE_SCHEMECOLOR_INDEX" val="2"/>
  <p:tag name="KSO_WM_UNIT_TEXT_FILL_TYPE" val="1"/>
  <p:tag name="KSO_WM_UNIT_USESOURCEFORMAT_APPLY" val="1"/>
</p:tagLst>
</file>

<file path=ppt/tags/tag12.xml><?xml version="1.0" encoding="utf-8"?>
<p:tagLst xmlns:p="http://schemas.openxmlformats.org/presentationml/2006/main">
  <p:tag name="KSO_WM_UNIT_SUBTYPE" val="a"/>
  <p:tag name="KSO_WM_UNIT_PRESET_TEXT" val="单击此处添加文本具体内容"/>
  <p:tag name="KSO_WM_UNIT_NOCLEAR" val="0"/>
  <p:tag name="KSO_WM_UNIT_VALUE" val="60"/>
  <p:tag name="KSO_WM_UNIT_HIGHLIGHT" val="0"/>
  <p:tag name="KSO_WM_UNIT_COMPATIBLE" val="0"/>
  <p:tag name="KSO_WM_UNIT_DIAGRAM_ISNUMVISUAL" val="0"/>
  <p:tag name="KSO_WM_UNIT_DIAGRAM_ISREFERUNIT" val="0"/>
  <p:tag name="KSO_WM_UNIT_TYPE" val="m_h_f"/>
  <p:tag name="KSO_WM_UNIT_INDEX" val="1_3_1"/>
  <p:tag name="KSO_WM_UNIT_ID" val="diagram726_3*m_h_f*1_3_1"/>
  <p:tag name="KSO_WM_TEMPLATE_CATEGORY" val="diagram"/>
  <p:tag name="KSO_WM_TEMPLATE_INDEX" val="726"/>
  <p:tag name="KSO_WM_UNIT_LAYERLEVEL" val="1_1_1"/>
  <p:tag name="KSO_WM_TAG_VERSION" val="1.0"/>
  <p:tag name="KSO_WM_BEAUTIFY_FLAG" val="#wm#"/>
  <p:tag name="KSO_WM_DIAGRAM_GROUP_CODE" val="m1-1"/>
  <p:tag name="KSO_WM_UNIT_TEXT_FILL_FORE_SCHEMECOLOR_INDEX_BRIGHTNESS" val="0"/>
  <p:tag name="KSO_WM_UNIT_TEXT_FILL_FORE_SCHEMECOLOR_INDEX" val="14"/>
  <p:tag name="KSO_WM_UNIT_TEXT_FILL_TYPE" val="1"/>
  <p:tag name="KSO_WM_UNIT_USESOURCEFORMAT_APPLY" val="1"/>
</p:tagLst>
</file>

<file path=ppt/tags/tag1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SUBTYPE" val="d"/>
  <p:tag name="KSO_WM_UNIT_TYPE" val="m_h_i"/>
  <p:tag name="KSO_WM_UNIT_INDEX" val="1_2_1"/>
  <p:tag name="KSO_WM_UNIT_ID" val="diagram726_3*m_h_i*1_2_1"/>
  <p:tag name="KSO_WM_TEMPLATE_CATEGORY" val="diagram"/>
  <p:tag name="KSO_WM_TEMPLATE_INDEX" val="726"/>
  <p:tag name="KSO_WM_UNIT_LAYERLEVEL" val="1_1_1"/>
  <p:tag name="KSO_WM_TAG_VERSION" val="1.0"/>
  <p:tag name="KSO_WM_BEAUTIFY_FLAG" val="#wm#"/>
  <p:tag name="KSO_WM_DIAGRAM_GROUP_CODE" val="m1-1"/>
  <p:tag name="KSO_WM_UNIT_FILL_FORE_SCHEMECOLOR_INDEX_BRIGHTNESS" val="0"/>
  <p:tag name="KSO_WM_UNIT_FILL_FORE_SCHEMECOLOR_INDEX" val="6"/>
  <p:tag name="KSO_WM_UNIT_FILL_TYPE" val="1"/>
  <p:tag name="KSO_WM_UNIT_TEXT_FILL_FORE_SCHEMECOLOR_INDEX_BRIGHTNESS" val="0"/>
  <p:tag name="KSO_WM_UNIT_TEXT_FILL_FORE_SCHEMECOLOR_INDEX" val="14"/>
  <p:tag name="KSO_WM_UNIT_TEXT_FILL_TYPE" val="1"/>
  <p:tag name="KSO_WM_UNIT_USESOURCEFORMAT_APPLY" val="1"/>
</p:tagLst>
</file>

<file path=ppt/tags/tag1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SUBTYPE" val="d"/>
  <p:tag name="KSO_WM_UNIT_TYPE" val="m_h_i"/>
  <p:tag name="KSO_WM_UNIT_INDEX" val="1_3_1"/>
  <p:tag name="KSO_WM_UNIT_ID" val="diagram726_3*m_h_i*1_3_1"/>
  <p:tag name="KSO_WM_TEMPLATE_CATEGORY" val="diagram"/>
  <p:tag name="KSO_WM_TEMPLATE_INDEX" val="726"/>
  <p:tag name="KSO_WM_UNIT_LAYERLEVEL" val="1_1_1"/>
  <p:tag name="KSO_WM_TAG_VERSION" val="1.0"/>
  <p:tag name="KSO_WM_BEAUTIFY_FLAG" val="#wm#"/>
  <p:tag name="KSO_WM_DIAGRAM_GROUP_CODE" val="m1-1"/>
  <p:tag name="KSO_WM_UNIT_FILL_FORE_SCHEMECOLOR_INDEX_BRIGHTNESS" val="0"/>
  <p:tag name="KSO_WM_UNIT_FILL_FORE_SCHEMECOLOR_INDEX" val="7"/>
  <p:tag name="KSO_WM_UNIT_FILL_TYPE" val="1"/>
  <p:tag name="KSO_WM_UNIT_TEXT_FILL_FORE_SCHEMECOLOR_INDEX_BRIGHTNESS" val="0"/>
  <p:tag name="KSO_WM_UNIT_TEXT_FILL_FORE_SCHEMECOLOR_INDEX" val="14"/>
  <p:tag name="KSO_WM_UNIT_TEXT_FILL_TYPE" val="1"/>
  <p:tag name="KSO_WM_UNIT_USESOURCEFORMAT_APPLY" val="1"/>
</p:tagLst>
</file>

<file path=ppt/tags/tag15.xml><?xml version="1.0" encoding="utf-8"?>
<p:tagLst xmlns:p="http://schemas.openxmlformats.org/presentationml/2006/main">
  <p:tag name="KSO_WM_SLIDE_ITEM_CNT" val="3"/>
</p:tagLst>
</file>

<file path=ppt/tags/tag16.xml><?xml version="1.0" encoding="utf-8"?>
<p:tagLst xmlns:p="http://schemas.openxmlformats.org/presentationml/2006/main">
  <p:tag name="KSO_WM_UNIT_PLACING_PICTURE_USER_VIEWPORT" val="{&quot;height&quot;:10788,&quot;width&quot;:8232}"/>
</p:tagLst>
</file>

<file path=ppt/tags/tag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m_i"/>
  <p:tag name="KSO_WM_UNIT_INDEX" val="1_1"/>
  <p:tag name="KSO_WM_UNIT_ID" val="diagram726_3*m_i*1_1"/>
  <p:tag name="KSO_WM_TEMPLATE_CATEGORY" val="diagram"/>
  <p:tag name="KSO_WM_TEMPLATE_INDEX" val="726"/>
  <p:tag name="KSO_WM_UNIT_LAYERLEVEL" val="1_1"/>
  <p:tag name="KSO_WM_TAG_VERSION" val="1.0"/>
  <p:tag name="KSO_WM_BEAUTIFY_FLAG" val="#wm#"/>
  <p:tag name="KSO_WM_DIAGRAM_GROUP_CODE" val="m1-1"/>
  <p:tag name="KSO_WM_UNIT_LINE_FORE_SCHEMECOLOR_INDEX_BRIGHTNESS" val="0"/>
  <p:tag name="KSO_WM_UNIT_LINE_FORE_SCHEMECOLOR_INDEX" val="6"/>
  <p:tag name="KSO_WM_UNIT_LINE_FILL_TYPE" val="2"/>
  <p:tag name="KSO_WM_UNIT_USESOURCEFORMAT_APPLY" val="1"/>
</p:tagLst>
</file>

<file path=ppt/tags/tag3.xml><?xml version="1.0" encoding="utf-8"?>
<p:tagLst xmlns:p="http://schemas.openxmlformats.org/presentationml/2006/main"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TYPE" val="m_h_i"/>
  <p:tag name="KSO_WM_UNIT_INDEX" val="1_1_3"/>
  <p:tag name="KSO_WM_UNIT_ID" val="diagram726_3*m_h_i*1_1_3"/>
  <p:tag name="KSO_WM_TEMPLATE_CATEGORY" val="diagram"/>
  <p:tag name="KSO_WM_TEMPLATE_INDEX" val="726"/>
  <p:tag name="KSO_WM_UNIT_LAYERLEVEL" val="1_1_1"/>
  <p:tag name="KSO_WM_TAG_VERSION" val="1.0"/>
  <p:tag name="KSO_WM_BEAUTIFY_FLAG" val="#wm#"/>
  <p:tag name="KSO_WM_DIAGRAM_GROUP_CODE" val="m1-1"/>
  <p:tag name="KSO_WM_UNIT_FILL_FORE_SCHEMECOLOR_INDEX_BRIGHTNESS" val="0"/>
  <p:tag name="KSO_WM_UNIT_FILL_FORE_SCHEMECOLOR_INDEX" val="5"/>
  <p:tag name="KSO_WM_UNIT_FILL_TYPE" val="1"/>
  <p:tag name="KSO_WM_UNIT_TEXT_FILL_FORE_SCHEMECOLOR_INDEX_BRIGHTNESS" val="0"/>
  <p:tag name="KSO_WM_UNIT_TEXT_FILL_FORE_SCHEMECOLOR_INDEX" val="2"/>
  <p:tag name="KSO_WM_UNIT_TEXT_FILL_TYPE" val="1"/>
  <p:tag name="KSO_WM_UNIT_USESOURCEFORMAT_APPLY" val="1"/>
</p:tagLst>
</file>

<file path=ppt/tags/tag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m_h_i"/>
  <p:tag name="KSO_WM_UNIT_INDEX" val="1_1_2"/>
  <p:tag name="KSO_WM_UNIT_ID" val="diagram726_3*m_h_i*1_1_2"/>
  <p:tag name="KSO_WM_TEMPLATE_CATEGORY" val="diagram"/>
  <p:tag name="KSO_WM_TEMPLATE_INDEX" val="726"/>
  <p:tag name="KSO_WM_UNIT_LAYERLEVEL" val="1_1_1"/>
  <p:tag name="KSO_WM_TAG_VERSION" val="1.0"/>
  <p:tag name="KSO_WM_BEAUTIFY_FLAG" val="#wm#"/>
  <p:tag name="KSO_WM_DIAGRAM_GROUP_CODE" val="m1-1"/>
  <p:tag name="KSO_WM_UNIT_FILL_FORE_SCHEMECOLOR_INDEX_BRIGHTNESS" val="0.4"/>
  <p:tag name="KSO_WM_UNIT_FILL_FORE_SCHEMECOLOR_INDEX" val="5"/>
  <p:tag name="KSO_WM_UNIT_FILL_TYPE" val="1"/>
  <p:tag name="KSO_WM_UNIT_TEXT_FILL_FORE_SCHEMECOLOR_INDEX_BRIGHTNESS" val="0"/>
  <p:tag name="KSO_WM_UNIT_TEXT_FILL_FORE_SCHEMECOLOR_INDEX" val="2"/>
  <p:tag name="KSO_WM_UNIT_TEXT_FILL_TYPE" val="1"/>
  <p:tag name="KSO_WM_UNIT_USESOURCEFORMAT_APPLY" val="1"/>
</p:tagLst>
</file>

<file path=ppt/tags/tag5.xml><?xml version="1.0" encoding="utf-8"?>
<p:tagLst xmlns:p="http://schemas.openxmlformats.org/presentationml/2006/main">
  <p:tag name="KSO_WM_UNIT_SUBTYPE" val="a"/>
  <p:tag name="KSO_WM_UNIT_PRESET_TEXT" val="单击此处添加文本具体内容"/>
  <p:tag name="KSO_WM_UNIT_NOCLEAR" val="0"/>
  <p:tag name="KSO_WM_UNIT_VALUE" val="60"/>
  <p:tag name="KSO_WM_UNIT_HIGHLIGHT" val="0"/>
  <p:tag name="KSO_WM_UNIT_COMPATIBLE" val="0"/>
  <p:tag name="KSO_WM_UNIT_DIAGRAM_ISNUMVISUAL" val="0"/>
  <p:tag name="KSO_WM_UNIT_DIAGRAM_ISREFERUNIT" val="0"/>
  <p:tag name="KSO_WM_UNIT_TYPE" val="m_h_f"/>
  <p:tag name="KSO_WM_UNIT_INDEX" val="1_1_1"/>
  <p:tag name="KSO_WM_UNIT_ID" val="diagram726_3*m_h_f*1_1_1"/>
  <p:tag name="KSO_WM_TEMPLATE_CATEGORY" val="diagram"/>
  <p:tag name="KSO_WM_TEMPLATE_INDEX" val="726"/>
  <p:tag name="KSO_WM_UNIT_LAYERLEVEL" val="1_1_1"/>
  <p:tag name="KSO_WM_TAG_VERSION" val="1.0"/>
  <p:tag name="KSO_WM_BEAUTIFY_FLAG" val="#wm#"/>
  <p:tag name="KSO_WM_DIAGRAM_GROUP_CODE" val="m1-1"/>
  <p:tag name="KSO_WM_UNIT_TEXT_FILL_FORE_SCHEMECOLOR_INDEX_BRIGHTNESS" val="0"/>
  <p:tag name="KSO_WM_UNIT_TEXT_FILL_FORE_SCHEMECOLOR_INDEX" val="14"/>
  <p:tag name="KSO_WM_UNIT_TEXT_FILL_TYPE" val="1"/>
  <p:tag name="KSO_WM_UNIT_USESOURCEFORMAT_APPLY" val="1"/>
</p:tagLst>
</file>

<file path=ppt/tags/tag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SUBTYPE" val="d"/>
  <p:tag name="KSO_WM_UNIT_TYPE" val="m_h_i"/>
  <p:tag name="KSO_WM_UNIT_INDEX" val="1_1_1"/>
  <p:tag name="KSO_WM_UNIT_ID" val="diagram726_3*m_h_i*1_1_1"/>
  <p:tag name="KSO_WM_TEMPLATE_CATEGORY" val="diagram"/>
  <p:tag name="KSO_WM_TEMPLATE_INDEX" val="726"/>
  <p:tag name="KSO_WM_UNIT_LAYERLEVEL" val="1_1_1"/>
  <p:tag name="KSO_WM_TAG_VERSION" val="1.0"/>
  <p:tag name="KSO_WM_BEAUTIFY_FLAG" val="#wm#"/>
  <p:tag name="KSO_WM_DIAGRAM_GROUP_CODE" val="m1-1"/>
  <p:tag name="KSO_WM_UNIT_FILL_FORE_SCHEMECOLOR_INDEX_BRIGHTNESS" val="0"/>
  <p:tag name="KSO_WM_UNIT_FILL_FORE_SCHEMECOLOR_INDEX" val="5"/>
  <p:tag name="KSO_WM_UNIT_FILL_TYPE" val="1"/>
  <p:tag name="KSO_WM_UNIT_TEXT_FILL_FORE_SCHEMECOLOR_INDEX_BRIGHTNESS" val="0"/>
  <p:tag name="KSO_WM_UNIT_TEXT_FILL_FORE_SCHEMECOLOR_INDEX" val="14"/>
  <p:tag name="KSO_WM_UNIT_TEXT_FILL_TYPE" val="1"/>
  <p:tag name="KSO_WM_UNIT_USESOURCEFORMAT_APPLY" val="1"/>
</p:tagLst>
</file>

<file path=ppt/tags/tag7.xml><?xml version="1.0" encoding="utf-8"?>
<p:tagLst xmlns:p="http://schemas.openxmlformats.org/presentationml/2006/main"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TYPE" val="m_h_i"/>
  <p:tag name="KSO_WM_UNIT_INDEX" val="1_2_3"/>
  <p:tag name="KSO_WM_UNIT_ID" val="diagram726_3*m_h_i*1_2_3"/>
  <p:tag name="KSO_WM_TEMPLATE_CATEGORY" val="diagram"/>
  <p:tag name="KSO_WM_TEMPLATE_INDEX" val="726"/>
  <p:tag name="KSO_WM_UNIT_LAYERLEVEL" val="1_1_1"/>
  <p:tag name="KSO_WM_TAG_VERSION" val="1.0"/>
  <p:tag name="KSO_WM_BEAUTIFY_FLAG" val="#wm#"/>
  <p:tag name="KSO_WM_DIAGRAM_GROUP_CODE" val="m1-1"/>
  <p:tag name="KSO_WM_UNIT_FILL_FORE_SCHEMECOLOR_INDEX_BRIGHTNESS" val="0"/>
  <p:tag name="KSO_WM_UNIT_FILL_FORE_SCHEMECOLOR_INDEX" val="6"/>
  <p:tag name="KSO_WM_UNIT_FILL_TYPE" val="1"/>
  <p:tag name="KSO_WM_UNIT_TEXT_FILL_FORE_SCHEMECOLOR_INDEX_BRIGHTNESS" val="0"/>
  <p:tag name="KSO_WM_UNIT_TEXT_FILL_FORE_SCHEMECOLOR_INDEX" val="2"/>
  <p:tag name="KSO_WM_UNIT_TEXT_FILL_TYPE" val="1"/>
  <p:tag name="KSO_WM_UNIT_USESOURCEFORMAT_APPLY" val="1"/>
</p:tagLst>
</file>

<file path=ppt/tags/tag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m_h_i"/>
  <p:tag name="KSO_WM_UNIT_INDEX" val="1_2_2"/>
  <p:tag name="KSO_WM_UNIT_ID" val="diagram726_3*m_h_i*1_2_2"/>
  <p:tag name="KSO_WM_TEMPLATE_CATEGORY" val="diagram"/>
  <p:tag name="KSO_WM_TEMPLATE_INDEX" val="726"/>
  <p:tag name="KSO_WM_UNIT_LAYERLEVEL" val="1_1_1"/>
  <p:tag name="KSO_WM_TAG_VERSION" val="1.0"/>
  <p:tag name="KSO_WM_BEAUTIFY_FLAG" val="#wm#"/>
  <p:tag name="KSO_WM_DIAGRAM_GROUP_CODE" val="m1-1"/>
  <p:tag name="KSO_WM_UNIT_FILL_FORE_SCHEMECOLOR_INDEX_BRIGHTNESS" val="0.4"/>
  <p:tag name="KSO_WM_UNIT_FILL_FORE_SCHEMECOLOR_INDEX" val="6"/>
  <p:tag name="KSO_WM_UNIT_FILL_TYPE" val="1"/>
  <p:tag name="KSO_WM_UNIT_TEXT_FILL_FORE_SCHEMECOLOR_INDEX_BRIGHTNESS" val="0"/>
  <p:tag name="KSO_WM_UNIT_TEXT_FILL_FORE_SCHEMECOLOR_INDEX" val="2"/>
  <p:tag name="KSO_WM_UNIT_TEXT_FILL_TYPE" val="1"/>
  <p:tag name="KSO_WM_UNIT_USESOURCEFORMAT_APPLY" val="1"/>
</p:tagLst>
</file>

<file path=ppt/tags/tag9.xml><?xml version="1.0" encoding="utf-8"?>
<p:tagLst xmlns:p="http://schemas.openxmlformats.org/presentationml/2006/main">
  <p:tag name="KSO_WM_UNIT_SUBTYPE" val="a"/>
  <p:tag name="KSO_WM_UNIT_PRESET_TEXT" val="单击此处添加文本具体内容"/>
  <p:tag name="KSO_WM_UNIT_NOCLEAR" val="0"/>
  <p:tag name="KSO_WM_UNIT_VALUE" val="60"/>
  <p:tag name="KSO_WM_UNIT_HIGHLIGHT" val="0"/>
  <p:tag name="KSO_WM_UNIT_COMPATIBLE" val="0"/>
  <p:tag name="KSO_WM_UNIT_DIAGRAM_ISNUMVISUAL" val="0"/>
  <p:tag name="KSO_WM_UNIT_DIAGRAM_ISREFERUNIT" val="0"/>
  <p:tag name="KSO_WM_UNIT_TYPE" val="m_h_f"/>
  <p:tag name="KSO_WM_UNIT_INDEX" val="1_2_1"/>
  <p:tag name="KSO_WM_UNIT_ID" val="diagram726_3*m_h_f*1_2_1"/>
  <p:tag name="KSO_WM_TEMPLATE_CATEGORY" val="diagram"/>
  <p:tag name="KSO_WM_TEMPLATE_INDEX" val="726"/>
  <p:tag name="KSO_WM_UNIT_LAYERLEVEL" val="1_1_1"/>
  <p:tag name="KSO_WM_TAG_VERSION" val="1.0"/>
  <p:tag name="KSO_WM_BEAUTIFY_FLAG" val="#wm#"/>
  <p:tag name="KSO_WM_DIAGRAM_GROUP_CODE" val="m1-1"/>
  <p:tag name="KSO_WM_UNIT_TEXT_FILL_FORE_SCHEMECOLOR_INDEX_BRIGHTNESS" val="0"/>
  <p:tag name="KSO_WM_UNIT_TEXT_FILL_FORE_SCHEMECOLOR_INDEX" val="14"/>
  <p:tag name="KSO_WM_UNIT_TEXT_FILL_TYPE" val="1"/>
  <p:tag name="KSO_WM_UNIT_USESOURCEFORMAT_APPLY" val="1"/>
</p:tagLst>
</file>

<file path=ppt/theme/theme1.xml><?xml version="1.0" encoding="utf-8"?>
<a:theme xmlns:a="http://schemas.openxmlformats.org/drawingml/2006/main" name="Office 主题​​">
  <a:themeElements>
    <a:clrScheme name="蓝色暖调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solidFill>
            <a:schemeClr val="tx1">
              <a:lumMod val="50000"/>
              <a:lumOff val="50000"/>
            </a:schemeClr>
          </a:solidFill>
          <a:prstDash val="lgDash"/>
        </a:ln>
      </a:spPr>
      <a:bodyPr wrap="square" rtlCol="0" anchor="ctr">
        <a:spAutoFit/>
      </a:bodyPr>
      <a:lstStyle>
        <a:defPPr marL="457200" indent="-457200" algn="l">
          <a:lnSpc>
            <a:spcPct val="150000"/>
          </a:lnSpc>
          <a:buFont typeface="Wingdings" panose="05000000000000000000" pitchFamily="2" charset="2"/>
          <a:buChar char="v"/>
          <a:defRPr sz="3200" smtClean="0">
            <a:solidFill>
              <a:srgbClr val="595959"/>
            </a:solidFill>
            <a:latin typeface="黑体" panose="02010609060101010101" pitchFamily="49" charset="-122"/>
            <a:ea typeface="黑体" panose="02010609060101010101" pitchFamily="49" charset="-122"/>
          </a:defRPr>
        </a:defPPr>
      </a:lstStyle>
    </a:spDef>
    <a:lnDef>
      <a:spPr>
        <a:ln w="57150">
          <a:solidFill>
            <a:schemeClr val="tx1">
              <a:lumMod val="50000"/>
              <a:lumOff val="50000"/>
            </a:schemeClr>
          </a:solidFill>
          <a:prstDash val="solid"/>
          <a:tailEnd type="triangl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/>
      <a:bodyPr vert="horz" wrap="none" lIns="91440" tIns="45720" rIns="91440" bIns="45720" rtlCol="0">
        <a:normAutofit/>
      </a:bodyPr>
      <a:lstStyle>
        <a:defPPr algn="ctr">
          <a:lnSpc>
            <a:spcPct val="150000"/>
          </a:lnSpc>
          <a:defRPr sz="3200" smtClean="0">
            <a:solidFill>
              <a:srgbClr val="595959"/>
            </a:solidFill>
            <a:latin typeface="黑体" panose="02010609060101010101" pitchFamily="49" charset="-122"/>
            <a:ea typeface="黑体" panose="02010609060101010101" pitchFamily="49" charset="-122"/>
            <a:cs typeface="Source Han Sans CN Normal" charset="-122"/>
          </a:defRPr>
        </a:defPPr>
      </a:lstStyle>
    </a:txDef>
  </a:objectDefaul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3192</Words>
  <Application>WPS 演示</Application>
  <PresentationFormat>自定义</PresentationFormat>
  <Paragraphs>174</Paragraphs>
  <Slides>25</Slides>
  <Notes>18</Notes>
  <HiddenSlides>0</HiddenSlides>
  <MMClips>0</MMClips>
  <ScaleCrop>false</ScaleCrop>
  <HeadingPairs>
    <vt:vector size="6" baseType="variant">
      <vt:variant>
        <vt:lpstr>已用的字体</vt:lpstr>
      </vt:variant>
      <vt:variant>
        <vt:i4>13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25</vt:i4>
      </vt:variant>
    </vt:vector>
  </HeadingPairs>
  <TitlesOfParts>
    <vt:vector size="39" baseType="lpstr">
      <vt:lpstr>Arial</vt:lpstr>
      <vt:lpstr>宋体</vt:lpstr>
      <vt:lpstr>Wingdings</vt:lpstr>
      <vt:lpstr>黑体</vt:lpstr>
      <vt:lpstr>Source Han Sans CN Normal</vt:lpstr>
      <vt:lpstr>思源黑体 CN Bold</vt:lpstr>
      <vt:lpstr>微软雅黑</vt:lpstr>
      <vt:lpstr>Times New Roman</vt:lpstr>
      <vt:lpstr>Noto Sans CJK SC Medium</vt:lpstr>
      <vt:lpstr>Wingdings</vt:lpstr>
      <vt:lpstr>楷体</vt:lpstr>
      <vt:lpstr>Arial Unicode MS</vt:lpstr>
      <vt:lpstr>Calibri</vt:lpstr>
      <vt:lpstr>Office 主题​​</vt:lpstr>
      <vt:lpstr>PowerPoint 演示文稿</vt:lpstr>
      <vt:lpstr>前言</vt:lpstr>
      <vt:lpstr>课程介绍</vt:lpstr>
      <vt:lpstr>Android Gradle 01</vt:lpstr>
      <vt:lpstr>讲师简介</vt:lpstr>
      <vt:lpstr>Gradle及自动化构建</vt:lpstr>
      <vt:lpstr>Gradle介绍</vt:lpstr>
      <vt:lpstr>为什么要学习Gradle</vt:lpstr>
      <vt:lpstr>关于项目构建</vt:lpstr>
      <vt:lpstr>Android build</vt:lpstr>
      <vt:lpstr>自动化构建工具的发展</vt:lpstr>
      <vt:lpstr>Gradle提供了什么</vt:lpstr>
      <vt:lpstr>Groovy介绍</vt:lpstr>
      <vt:lpstr>Groovy简介</vt:lpstr>
      <vt:lpstr>Groovy &amp; Java &amp; Kotlin</vt:lpstr>
      <vt:lpstr>Groovy特性</vt:lpstr>
      <vt:lpstr>从Java到Grooy</vt:lpstr>
      <vt:lpstr>Hello, Groovy!</vt:lpstr>
      <vt:lpstr>数据类型</vt:lpstr>
      <vt:lpstr>字符串</vt:lpstr>
      <vt:lpstr>定义变量-动态类型</vt:lpstr>
      <vt:lpstr>数组和列表</vt:lpstr>
      <vt:lpstr>范围</vt:lpstr>
      <vt:lpstr>映射</vt:lpstr>
      <vt:lpstr>运算符及控制语句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css布局</dc:title>
  <dc:creator>刘碎春</dc:creator>
  <cp:lastModifiedBy>sheji</cp:lastModifiedBy>
  <cp:revision>3100</cp:revision>
  <dcterms:created xsi:type="dcterms:W3CDTF">2014-06-24T08:28:00Z</dcterms:created>
  <dcterms:modified xsi:type="dcterms:W3CDTF">2021-05-24T14:56:50Z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2052-11.1.0.10495</vt:lpwstr>
  </property>
  <property fmtid="{D5CDD505-2E9C-101B-9397-08002B2CF9AE}" pid="3" name="ICV">
    <vt:lpwstr>0712A75B51E04CF8A429D6417E1EC472</vt:lpwstr>
  </property>
</Properties>
</file>