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321" r:id="rId2"/>
    <p:sldId id="669" r:id="rId3"/>
    <p:sldId id="725" r:id="rId4"/>
    <p:sldId id="671" r:id="rId5"/>
    <p:sldId id="736" r:id="rId6"/>
    <p:sldId id="753" r:id="rId7"/>
    <p:sldId id="710" r:id="rId8"/>
    <p:sldId id="737" r:id="rId9"/>
    <p:sldId id="739" r:id="rId10"/>
    <p:sldId id="740" r:id="rId11"/>
    <p:sldId id="754" r:id="rId12"/>
    <p:sldId id="755" r:id="rId13"/>
    <p:sldId id="756" r:id="rId14"/>
    <p:sldId id="742" r:id="rId15"/>
    <p:sldId id="743" r:id="rId16"/>
    <p:sldId id="744" r:id="rId17"/>
    <p:sldId id="746" r:id="rId18"/>
    <p:sldId id="747" r:id="rId19"/>
    <p:sldId id="775" r:id="rId20"/>
    <p:sldId id="778" r:id="rId21"/>
    <p:sldId id="779" r:id="rId22"/>
    <p:sldId id="780" r:id="rId23"/>
    <p:sldId id="748" r:id="rId24"/>
    <p:sldId id="749" r:id="rId25"/>
    <p:sldId id="750" r:id="rId26"/>
    <p:sldId id="751" r:id="rId27"/>
    <p:sldId id="752" r:id="rId28"/>
    <p:sldId id="758" r:id="rId29"/>
    <p:sldId id="773" r:id="rId30"/>
    <p:sldId id="774" r:id="rId31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669"/>
            <p14:sldId id="725"/>
            <p14:sldId id="671"/>
            <p14:sldId id="736"/>
            <p14:sldId id="753"/>
            <p14:sldId id="710"/>
            <p14:sldId id="737"/>
            <p14:sldId id="739"/>
            <p14:sldId id="740"/>
            <p14:sldId id="754"/>
            <p14:sldId id="755"/>
            <p14:sldId id="756"/>
            <p14:sldId id="742"/>
            <p14:sldId id="743"/>
            <p14:sldId id="744"/>
            <p14:sldId id="746"/>
            <p14:sldId id="747"/>
            <p14:sldId id="775"/>
            <p14:sldId id="778"/>
            <p14:sldId id="779"/>
            <p14:sldId id="780"/>
            <p14:sldId id="748"/>
            <p14:sldId id="749"/>
            <p14:sldId id="750"/>
            <p14:sldId id="751"/>
            <p14:sldId id="752"/>
            <p14:sldId id="758"/>
            <p14:sldId id="773"/>
            <p14:sldId id="7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896"/>
    <a:srgbClr val="4D4D4D"/>
    <a:srgbClr val="297FD5"/>
    <a:srgbClr val="7F8FA9"/>
    <a:srgbClr val="000000"/>
    <a:srgbClr val="1577BA"/>
    <a:srgbClr val="2B5259"/>
    <a:srgbClr val="090A3C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5896" autoAdjust="0"/>
  </p:normalViewPr>
  <p:slideViewPr>
    <p:cSldViewPr>
      <p:cViewPr>
        <p:scale>
          <a:sx n="75" d="100"/>
          <a:sy n="75" d="100"/>
        </p:scale>
        <p:origin x="-54" y="-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86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6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36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9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4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6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 课程目标</a:t>
            </a:r>
          </a:p>
        </p:txBody>
      </p:sp>
    </p:spTree>
    <p:extLst>
      <p:ext uri="{BB962C8B-B14F-4D97-AF65-F5344CB8AC3E}">
        <p14:creationId xmlns:p14="http://schemas.microsoft.com/office/powerpoint/2010/main" val="243525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48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05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5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="" xmlns:a16="http://schemas.microsoft.com/office/drawing/2014/main" id="{EA6C54D6-C8C8-4305-995F-2B10D81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="" xmlns:a16="http://schemas.microsoft.com/office/drawing/2014/main" id="{EA6C54D6-C8C8-4305-995F-2B10D81B9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>
            <a:extLst>
              <a:ext uri="{FF2B5EF4-FFF2-40B4-BE49-F238E27FC236}">
                <a16:creationId xmlns="" xmlns:a16="http://schemas.microsoft.com/office/drawing/2014/main" id="{BC0E6AFA-BE06-4A56-B047-70A6D6CA60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5662" y="2232004"/>
            <a:ext cx="19648063" cy="9828172"/>
          </a:xfrm>
          <a:prstGeom prst="rect">
            <a:avLst/>
          </a:prstGeom>
        </p:spPr>
        <p:txBody>
          <a:bodyPr/>
          <a:lstStyle>
            <a:lvl1pPr marL="863578" indent="-863578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6400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4800"/>
            </a:lvl2pPr>
          </a:lstStyle>
          <a:p>
            <a:pPr marL="863578" lvl="0" indent="-863578" algn="l" defTabSz="2303722" rtl="0" eaLnBrk="1" latinLnBrk="0" hangingPunct="1">
              <a:lnSpc>
                <a:spcPct val="150000"/>
              </a:lnSpc>
              <a:spcBef>
                <a:spcPts val="247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10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4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82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4037037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575305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32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116401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203171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569382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829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533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753959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56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175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79694" y="9135175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810248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75041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868035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931310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045340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028643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984688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924690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526949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287978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579428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13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4" r:id="rId17"/>
    <p:sldLayoutId id="2147483675" r:id="rId18"/>
    <p:sldLayoutId id="2147483676" r:id="rId19"/>
    <p:sldLayoutId id="2147483677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701" r:id="rId39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hyperlink" Target="https://github.com/Tencent/MMKV/blob/master/readme_cn.m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hyperlink" Target="https://tech.meituan.com/2018/02/11/logan.html" TargetMode="External"/><Relationship Id="rId4" Type="http://schemas.openxmlformats.org/officeDocument/2006/relationships/hyperlink" Target="https://mp.weixin.qq.com/s/kDPTt9Rtd-PERXXW-UyUl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="" xmlns:a16="http://schemas.microsoft.com/office/drawing/2014/main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="" xmlns:a16="http://schemas.microsoft.com/office/drawing/2014/main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正式课</a:t>
              </a:r>
            </a:p>
          </p:txBody>
        </p:sp>
        <p:sp>
          <p:nvSpPr>
            <p:cNvPr id="17" name="TextBox 53">
              <a:extLst>
                <a:ext uri="{FF2B5EF4-FFF2-40B4-BE49-F238E27FC236}">
                  <a16:creationId xmlns="" xmlns:a16="http://schemas.microsoft.com/office/drawing/2014/main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="" xmlns:a16="http://schemas.microsoft.com/office/drawing/2014/main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331887" y="2459947"/>
            <a:ext cx="15333109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401" dirty="0">
                <a:hlinkClick r:id="rId4"/>
              </a:rPr>
              <a:t>https://github.com/Tencent/MMKV/blob/master/readme_cn.md</a:t>
            </a:r>
            <a:endParaRPr kumimoji="1" lang="en-US" altLang="zh-CN" sz="3401" dirty="0"/>
          </a:p>
          <a:p>
            <a:endParaRPr kumimoji="1" lang="zh-CN" altLang="en-US" sz="3401" dirty="0"/>
          </a:p>
        </p:txBody>
      </p:sp>
      <p:grpSp>
        <p:nvGrpSpPr>
          <p:cNvPr id="5" name="PA_组合 47"/>
          <p:cNvGrpSpPr/>
          <p:nvPr>
            <p:custDataLst>
              <p:tags r:id="rId1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6" name="矩形 5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48559" y="3364792"/>
            <a:ext cx="20634976" cy="1662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1" dirty="0"/>
              <a:t>	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MMKV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是基于 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mmap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内存映射的 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key-value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组件，底层序列化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/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反序列化使用 </a:t>
            </a:r>
            <a:r>
              <a:rPr lang="en-US" altLang="zh-CN" sz="3401" dirty="0" err="1">
                <a:solidFill>
                  <a:srgbClr val="24292E"/>
                </a:solidFill>
                <a:latin typeface="-apple-system" charset="0"/>
              </a:rPr>
              <a:t>protobuf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实现，性能高，稳定性强。从 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2015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年中至今在微信上使用，其性能和稳定性经过了时间的验证。近期也已移植到 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Android / macOS / Windows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平台，一并开源。</a:t>
            </a:r>
            <a:endParaRPr lang="zh-CN" altLang="en-US" sz="340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217" y="5425642"/>
            <a:ext cx="19470741" cy="5957826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899694" y="465117"/>
            <a:ext cx="21599654" cy="1100967"/>
          </a:xfrm>
        </p:spPr>
        <p:txBody>
          <a:bodyPr/>
          <a:lstStyle/>
          <a:p>
            <a:r>
              <a:rPr lang="en-US" altLang="zh-CN" dirty="0"/>
              <a:t>MMKV</a:t>
            </a:r>
          </a:p>
        </p:txBody>
      </p:sp>
    </p:spTree>
    <p:extLst>
      <p:ext uri="{BB962C8B-B14F-4D97-AF65-F5344CB8AC3E}">
        <p14:creationId xmlns:p14="http://schemas.microsoft.com/office/powerpoint/2010/main" val="16456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262" y="482677"/>
            <a:ext cx="21597311" cy="1100847"/>
          </a:xfrm>
        </p:spPr>
        <p:txBody>
          <a:bodyPr/>
          <a:lstStyle/>
          <a:p>
            <a:r>
              <a:rPr lang="zh-CN" altLang="en-US" dirty="0" smtClean="0"/>
              <a:t>传统</a:t>
            </a:r>
            <a:r>
              <a:rPr lang="en-US" altLang="zh-CN" dirty="0" smtClean="0"/>
              <a:t>I/O</a:t>
            </a:r>
            <a:r>
              <a:rPr lang="zh-CN" altLang="en-US" dirty="0" smtClean="0"/>
              <a:t>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399" y="3383724"/>
            <a:ext cx="16249355" cy="72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26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262" y="482677"/>
            <a:ext cx="21597311" cy="1100847"/>
          </a:xfrm>
        </p:spPr>
        <p:txBody>
          <a:bodyPr/>
          <a:lstStyle/>
          <a:p>
            <a:r>
              <a:rPr lang="zh-CN" altLang="en-US" dirty="0" smtClean="0"/>
              <a:t>传统</a:t>
            </a:r>
            <a:r>
              <a:rPr lang="en-US" altLang="zh-CN" dirty="0" smtClean="0"/>
              <a:t>I/O</a:t>
            </a:r>
            <a:r>
              <a:rPr lang="zh-CN" altLang="en-US" dirty="0" smtClean="0"/>
              <a:t>成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30342" y="2239089"/>
            <a:ext cx="17675573" cy="3725012"/>
          </a:xfrm>
          <a:prstGeom prst="rect">
            <a:avLst/>
          </a:prstGeom>
        </p:spPr>
        <p:txBody>
          <a:bodyPr vert="horz" lIns="163836" tIns="81918" rIns="163836" bIns="819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sz="3583" dirty="0">
                <a:solidFill>
                  <a:schemeClr val="tx1"/>
                </a:solidFill>
              </a:rPr>
              <a:t>Android</a:t>
            </a:r>
            <a:r>
              <a:rPr lang="zh-CN" altLang="en-US" sz="3583" dirty="0">
                <a:solidFill>
                  <a:schemeClr val="tx1"/>
                </a:solidFill>
              </a:rPr>
              <a:t>访问文件的传统方法是用</a:t>
            </a:r>
            <a:r>
              <a:rPr lang="en-US" altLang="zh-CN" sz="3583" dirty="0">
                <a:solidFill>
                  <a:schemeClr val="tx1"/>
                </a:solidFill>
              </a:rPr>
              <a:t>open</a:t>
            </a:r>
            <a:r>
              <a:rPr lang="zh-CN" altLang="en-US" sz="3583" dirty="0">
                <a:solidFill>
                  <a:schemeClr val="tx1"/>
                </a:solidFill>
              </a:rPr>
              <a:t>打开它们</a:t>
            </a:r>
            <a:r>
              <a:rPr lang="en-US" altLang="zh-CN" sz="3583" dirty="0">
                <a:solidFill>
                  <a:schemeClr val="tx1"/>
                </a:solidFill>
              </a:rPr>
              <a:t>, </a:t>
            </a:r>
            <a:r>
              <a:rPr lang="zh-CN" altLang="en-US" sz="3583" dirty="0">
                <a:solidFill>
                  <a:schemeClr val="tx1"/>
                </a:solidFill>
              </a:rPr>
              <a:t>如果有多个进程访问同一个文件</a:t>
            </a:r>
            <a:r>
              <a:rPr lang="en-US" altLang="zh-CN" sz="3583" dirty="0">
                <a:solidFill>
                  <a:schemeClr val="tx1"/>
                </a:solidFill>
              </a:rPr>
              <a:t>,</a:t>
            </a:r>
          </a:p>
          <a:p>
            <a:endParaRPr lang="en-US" altLang="zh-CN" sz="3583" dirty="0">
              <a:solidFill>
                <a:schemeClr val="tx1"/>
              </a:solidFill>
            </a:endParaRPr>
          </a:p>
          <a:p>
            <a:r>
              <a:rPr lang="zh-CN" altLang="en-US" sz="3583" dirty="0">
                <a:solidFill>
                  <a:schemeClr val="tx1"/>
                </a:solidFill>
              </a:rPr>
              <a:t>在</a:t>
            </a:r>
            <a:r>
              <a:rPr lang="en-US" altLang="zh-CN" sz="3583" dirty="0" err="1">
                <a:solidFill>
                  <a:schemeClr val="tx1"/>
                </a:solidFill>
              </a:rPr>
              <a:t>linux</a:t>
            </a:r>
            <a:r>
              <a:rPr lang="zh-CN" altLang="en-US" sz="3583" dirty="0">
                <a:solidFill>
                  <a:schemeClr val="tx1"/>
                </a:solidFill>
              </a:rPr>
              <a:t>层为每一个进程都分配了一个该文件的副本</a:t>
            </a:r>
            <a:r>
              <a:rPr lang="en-US" altLang="zh-CN" sz="3583" dirty="0">
                <a:solidFill>
                  <a:schemeClr val="tx1"/>
                </a:solidFill>
              </a:rPr>
              <a:t>,</a:t>
            </a:r>
            <a:r>
              <a:rPr lang="zh-CN" altLang="en-US" sz="3583" dirty="0">
                <a:solidFill>
                  <a:schemeClr val="tx1"/>
                </a:solidFill>
              </a:rPr>
              <a:t>这不必要地浪费了存储空间和时间</a:t>
            </a:r>
            <a:endParaRPr lang="en-US" altLang="zh-CN" sz="3583" dirty="0">
              <a:solidFill>
                <a:schemeClr val="tx1"/>
              </a:solidFill>
            </a:endParaRPr>
          </a:p>
          <a:p>
            <a:endParaRPr lang="en-US" altLang="zh-CN" sz="3583" dirty="0">
              <a:solidFill>
                <a:schemeClr val="tx1"/>
              </a:solidFill>
            </a:endParaRPr>
          </a:p>
          <a:p>
            <a:r>
              <a:rPr lang="zh-CN" altLang="en-US" sz="3583" dirty="0">
                <a:solidFill>
                  <a:schemeClr val="tx1"/>
                </a:solidFill>
              </a:rPr>
              <a:t>进程</a:t>
            </a:r>
            <a:r>
              <a:rPr lang="en-US" altLang="zh-CN" sz="3583" dirty="0">
                <a:solidFill>
                  <a:schemeClr val="tx1"/>
                </a:solidFill>
              </a:rPr>
              <a:t>A </a:t>
            </a:r>
            <a:r>
              <a:rPr lang="zh-CN" altLang="en-US" sz="3583" dirty="0">
                <a:solidFill>
                  <a:schemeClr val="tx1"/>
                </a:solidFill>
              </a:rPr>
              <a:t>与进程</a:t>
            </a:r>
            <a:r>
              <a:rPr lang="en-US" altLang="zh-CN" sz="3583" dirty="0">
                <a:solidFill>
                  <a:schemeClr val="tx1"/>
                </a:solidFill>
              </a:rPr>
              <a:t>B </a:t>
            </a:r>
            <a:r>
              <a:rPr lang="zh-CN" altLang="en-US" sz="3583" dirty="0">
                <a:solidFill>
                  <a:schemeClr val="tx1"/>
                </a:solidFill>
              </a:rPr>
              <a:t>在通信时 会发生两次拷贝。</a:t>
            </a:r>
            <a:endParaRPr lang="en-US" altLang="zh-CN" sz="3583" dirty="0">
              <a:solidFill>
                <a:schemeClr val="tx1"/>
              </a:solidFill>
            </a:endParaRPr>
          </a:p>
          <a:p>
            <a:r>
              <a:rPr lang="en-US" altLang="zh-CN" sz="3583" dirty="0">
                <a:solidFill>
                  <a:schemeClr val="tx1"/>
                </a:solidFill>
              </a:rPr>
              <a:t> </a:t>
            </a:r>
          </a:p>
          <a:p>
            <a:endParaRPr lang="zh-CN" altLang="en-US" sz="3583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img-blog.csdn.net/201410131620593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62" y="5964100"/>
            <a:ext cx="13158050" cy="58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67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21262" y="482677"/>
            <a:ext cx="21597311" cy="1100847"/>
          </a:xfrm>
        </p:spPr>
        <p:txBody>
          <a:bodyPr/>
          <a:lstStyle/>
          <a:p>
            <a:r>
              <a:rPr lang="en-US" altLang="zh-CN" dirty="0" err="1" smtClean="0"/>
              <a:t>SharedPreferencesImpl</a:t>
            </a:r>
            <a:r>
              <a:rPr lang="zh-CN" altLang="en-US" dirty="0" smtClean="0"/>
              <a:t>源码分析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6487962" y="1835499"/>
            <a:ext cx="129019" cy="10708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939318" y="6351156"/>
            <a:ext cx="3483507" cy="141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25" dirty="0" err="1"/>
              <a:t>mMap</a:t>
            </a:r>
            <a:endParaRPr lang="zh-CN" altLang="en-US" sz="3225" dirty="0"/>
          </a:p>
        </p:txBody>
      </p:sp>
      <p:sp>
        <p:nvSpPr>
          <p:cNvPr id="12" name="圆角矩形 11"/>
          <p:cNvSpPr/>
          <p:nvPr/>
        </p:nvSpPr>
        <p:spPr>
          <a:xfrm>
            <a:off x="1065577" y="6491950"/>
            <a:ext cx="3096451" cy="1161169"/>
          </a:xfrm>
          <a:prstGeom prst="roundRect">
            <a:avLst>
              <a:gd name="adj" fmla="val 6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25" dirty="0"/>
              <a:t>david.xml</a:t>
            </a:r>
            <a:endParaRPr lang="zh-CN" altLang="en-US" sz="3225" dirty="0"/>
          </a:p>
        </p:txBody>
      </p:sp>
      <p:sp>
        <p:nvSpPr>
          <p:cNvPr id="13" name="矩形 12"/>
          <p:cNvSpPr/>
          <p:nvPr/>
        </p:nvSpPr>
        <p:spPr>
          <a:xfrm>
            <a:off x="15648295" y="2093536"/>
            <a:ext cx="129019" cy="10708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8228670" y="6491950"/>
            <a:ext cx="3483507" cy="141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25" dirty="0"/>
              <a:t>应用层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1662835" y="2718598"/>
            <a:ext cx="3741545" cy="774113"/>
            <a:chOff x="9093671" y="1168053"/>
            <a:chExt cx="2088232" cy="432048"/>
          </a:xfrm>
        </p:grpSpPr>
        <p:cxnSp>
          <p:nvCxnSpPr>
            <p:cNvPr id="21" name="直接箭头连接符 20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9356876" y="1168053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25" dirty="0"/>
                <a:t>修改了</a:t>
              </a:r>
              <a:r>
                <a:rPr lang="en-US" altLang="zh-CN" sz="3225" dirty="0"/>
                <a:t>Map</a:t>
              </a:r>
              <a:endParaRPr lang="zh-CN" altLang="en-US" sz="3225" dirty="0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083285" y="3601830"/>
            <a:ext cx="3225469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25" dirty="0"/>
              <a:t>加锁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6065712" y="2830966"/>
            <a:ext cx="3741545" cy="639387"/>
            <a:chOff x="9093671" y="1243246"/>
            <a:chExt cx="2088232" cy="356855"/>
          </a:xfrm>
        </p:grpSpPr>
        <p:cxnSp>
          <p:nvCxnSpPr>
            <p:cNvPr id="25" name="直接箭头连接符 24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9303927" y="1243246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25" dirty="0" err="1"/>
                <a:t>putString</a:t>
              </a:r>
              <a:endParaRPr lang="zh-CN" altLang="en-US" sz="3225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39527" y="2718598"/>
            <a:ext cx="3741545" cy="774113"/>
            <a:chOff x="9093671" y="1168053"/>
            <a:chExt cx="2088232" cy="432048"/>
          </a:xfrm>
        </p:grpSpPr>
        <p:cxnSp>
          <p:nvCxnSpPr>
            <p:cNvPr id="29" name="直接箭头连接符 28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9356876" y="1168053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25" dirty="0"/>
                <a:t>commit()</a:t>
              </a:r>
              <a:endParaRPr lang="zh-CN" altLang="en-US" sz="3225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08503" y="2606227"/>
            <a:ext cx="4165661" cy="830298"/>
            <a:chOff x="9054985" y="1136695"/>
            <a:chExt cx="2324940" cy="463406"/>
          </a:xfrm>
        </p:grpSpPr>
        <p:cxnSp>
          <p:nvCxnSpPr>
            <p:cNvPr id="40" name="直接箭头连接符 39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9054985" y="1136695"/>
              <a:ext cx="232494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25" dirty="0"/>
                <a:t>开线程全量写入</a:t>
              </a:r>
              <a:r>
                <a:rPr lang="en-US" altLang="zh-CN" sz="3225" dirty="0"/>
                <a:t>xml</a:t>
              </a:r>
              <a:endParaRPr lang="zh-CN" altLang="en-US" sz="3225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77819" y="9343296"/>
            <a:ext cx="4081125" cy="749401"/>
            <a:chOff x="1271296" y="5214293"/>
            <a:chExt cx="2277759" cy="418256"/>
          </a:xfrm>
        </p:grpSpPr>
        <p:cxnSp>
          <p:nvCxnSpPr>
            <p:cNvPr id="38" name="直接箭头连接符 37"/>
            <p:cNvCxnSpPr/>
            <p:nvPr/>
          </p:nvCxnSpPr>
          <p:spPr>
            <a:xfrm>
              <a:off x="1271296" y="5632549"/>
              <a:ext cx="22777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1277085" y="5214293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25" dirty="0"/>
                <a:t>解析全量</a:t>
              </a:r>
              <a:r>
                <a:rPr lang="en-US" altLang="zh-CN" sz="3225" dirty="0"/>
                <a:t>XML</a:t>
              </a:r>
              <a:r>
                <a:rPr lang="zh-CN" altLang="en-US" sz="3225" dirty="0"/>
                <a:t>树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394720" y="9343301"/>
            <a:ext cx="4145635" cy="770861"/>
            <a:chOff x="1271296" y="5202316"/>
            <a:chExt cx="2313763" cy="430233"/>
          </a:xfrm>
        </p:grpSpPr>
        <p:cxnSp>
          <p:nvCxnSpPr>
            <p:cNvPr id="46" name="直接箭头连接符 45"/>
            <p:cNvCxnSpPr/>
            <p:nvPr/>
          </p:nvCxnSpPr>
          <p:spPr>
            <a:xfrm>
              <a:off x="1271296" y="5632549"/>
              <a:ext cx="22777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784859" y="5202316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25" dirty="0"/>
                <a:t>返回应用层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89432" y="9288742"/>
            <a:ext cx="4145635" cy="770861"/>
            <a:chOff x="1271296" y="5202316"/>
            <a:chExt cx="2313763" cy="430233"/>
          </a:xfrm>
        </p:grpSpPr>
        <p:cxnSp>
          <p:nvCxnSpPr>
            <p:cNvPr id="51" name="直接箭头连接符 50"/>
            <p:cNvCxnSpPr/>
            <p:nvPr/>
          </p:nvCxnSpPr>
          <p:spPr>
            <a:xfrm>
              <a:off x="1271296" y="5632549"/>
              <a:ext cx="22777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1784859" y="5202316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25" dirty="0"/>
                <a:t>更新</a:t>
              </a:r>
              <a:r>
                <a:rPr lang="en-US" altLang="zh-CN" sz="3225" dirty="0"/>
                <a:t>Map</a:t>
              </a:r>
              <a:endParaRPr lang="zh-CN" altLang="en-US" sz="3225" dirty="0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563961" y="3492710"/>
            <a:ext cx="3225469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25" dirty="0"/>
              <a:t>加锁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953437" y="10311579"/>
            <a:ext cx="3225469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25" dirty="0"/>
              <a:t>加锁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680131" y="10311688"/>
            <a:ext cx="3225469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25" dirty="0"/>
              <a:t>加锁</a:t>
            </a:r>
          </a:p>
        </p:txBody>
      </p:sp>
    </p:spTree>
    <p:extLst>
      <p:ext uri="{BB962C8B-B14F-4D97-AF65-F5344CB8AC3E}">
        <p14:creationId xmlns:p14="http://schemas.microsoft.com/office/powerpoint/2010/main" val="222891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9"/>
            <a:ext cx="9304218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866"/>
            <a:r>
              <a:rPr lang="zh-CN" altLang="en-US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直接</a:t>
            </a:r>
            <a:r>
              <a:rPr lang="en-US" altLang="zh-CN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I/O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pic>
        <p:nvPicPr>
          <p:cNvPr id="16" name="Picture 2" descr="https://upload-images.jianshu.io/upload_images/12605489-b98181f4a2bf3a18.png?imageMogr2/auto-orient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7" y="3793169"/>
            <a:ext cx="12123620" cy="72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2761628" y="6321037"/>
            <a:ext cx="9959975" cy="241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024" dirty="0"/>
              <a:t>写文件流程</a:t>
            </a:r>
            <a:r>
              <a:rPr kumimoji="1" lang="en-US" altLang="zh-CN" sz="3024" dirty="0"/>
              <a:t>:</a:t>
            </a:r>
          </a:p>
          <a:p>
            <a:endParaRPr kumimoji="1" lang="en-US" altLang="zh-CN" sz="3024" dirty="0"/>
          </a:p>
          <a:p>
            <a:r>
              <a:rPr kumimoji="1" lang="en-US" altLang="zh-CN" sz="3024" dirty="0"/>
              <a:t>1</a:t>
            </a:r>
            <a:r>
              <a:rPr kumimoji="1" lang="zh-CN" altLang="en-US" sz="3024" dirty="0"/>
              <a:t>、</a:t>
            </a:r>
            <a:r>
              <a:rPr lang="zh-CN" altLang="en-US" sz="3024" dirty="0"/>
              <a:t>调用</a:t>
            </a:r>
            <a:r>
              <a:rPr lang="en-US" altLang="zh-CN" sz="3024" dirty="0"/>
              <a:t>write</a:t>
            </a:r>
            <a:r>
              <a:rPr lang="zh-CN" altLang="en-US" sz="3024" dirty="0"/>
              <a:t>，告诉内核需要写入数据的开始地址与长度</a:t>
            </a:r>
            <a:endParaRPr lang="en-US" altLang="zh-CN" sz="3024" dirty="0"/>
          </a:p>
          <a:p>
            <a:r>
              <a:rPr kumimoji="1" lang="en-US" altLang="zh-CN" sz="3024" dirty="0"/>
              <a:t>2</a:t>
            </a:r>
            <a:r>
              <a:rPr kumimoji="1" lang="zh-CN" altLang="en-US" sz="3024" dirty="0"/>
              <a:t>、</a:t>
            </a:r>
            <a:r>
              <a:rPr lang="zh-CN" altLang="en-US" sz="3024" dirty="0"/>
              <a:t>内核将数据拷贝到内核缓存</a:t>
            </a:r>
            <a:endParaRPr lang="en-US" altLang="zh-CN" sz="3024" dirty="0"/>
          </a:p>
          <a:p>
            <a:r>
              <a:rPr kumimoji="1" lang="en-US" altLang="zh-CN" sz="3024" dirty="0"/>
              <a:t>3</a:t>
            </a:r>
            <a:r>
              <a:rPr kumimoji="1" lang="zh-CN" altLang="en-US" sz="3024" dirty="0"/>
              <a:t>、</a:t>
            </a:r>
            <a:r>
              <a:rPr lang="zh-CN" altLang="en-US" sz="3024" dirty="0"/>
              <a:t>由操作系统调用，将数据拷贝到磁盘，完成写入</a:t>
            </a:r>
            <a:endParaRPr kumimoji="1" lang="zh-CN" altLang="en-US" sz="3024" dirty="0"/>
          </a:p>
        </p:txBody>
      </p:sp>
      <p:sp>
        <p:nvSpPr>
          <p:cNvPr id="15" name="矩形 14"/>
          <p:cNvSpPr/>
          <p:nvPr/>
        </p:nvSpPr>
        <p:spPr>
          <a:xfrm>
            <a:off x="1446517" y="2155914"/>
            <a:ext cx="20696541" cy="113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1" dirty="0">
                <a:solidFill>
                  <a:srgbClr val="333333"/>
                </a:solidFill>
                <a:latin typeface="pingfang SC" charset="-122"/>
              </a:rPr>
              <a:t>虚拟内存被操作系统划分成两块：用户空间和内核空间，用户空间是用户程序代码运行的地方，内核空间是内核代码运行的地方。</a:t>
            </a:r>
            <a:r>
              <a:rPr lang="zh-CN" altLang="en-US" sz="3401" dirty="0"/>
              <a:t>为了安全，它们是隔离的，即使用户的程序崩溃了，内核也不受影响。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5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8" y="701509"/>
            <a:ext cx="2429246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866"/>
            <a:r>
              <a:rPr lang="en-US" altLang="zh-CN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MMAP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1887" y="2306937"/>
            <a:ext cx="20477250" cy="113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1" dirty="0">
                <a:solidFill>
                  <a:srgbClr val="2F2F2F"/>
                </a:solidFill>
                <a:latin typeface="-apple-system" charset="0"/>
              </a:rPr>
              <a:t>Linux</a:t>
            </a:r>
            <a:r>
              <a:rPr lang="zh-CN" altLang="en-US" sz="3401" dirty="0">
                <a:solidFill>
                  <a:srgbClr val="2F2F2F"/>
                </a:solidFill>
                <a:latin typeface="-apple-system" charset="0"/>
              </a:rPr>
              <a:t>通过将一个虚拟内存区域与一个磁盘上的对象关联起来，以初始化这个虚拟内存区域的内容，这个过程称为内存映射</a:t>
            </a:r>
            <a:r>
              <a:rPr lang="en-US" altLang="zh-CN" sz="3401" dirty="0">
                <a:solidFill>
                  <a:srgbClr val="2F2F2F"/>
                </a:solidFill>
                <a:latin typeface="-apple-system" charset="0"/>
              </a:rPr>
              <a:t>(memory mapping)</a:t>
            </a:r>
            <a:r>
              <a:rPr lang="zh-CN" altLang="en-US" sz="3401" dirty="0">
                <a:solidFill>
                  <a:srgbClr val="2F2F2F"/>
                </a:solidFill>
                <a:latin typeface="-apple-system" charset="0"/>
              </a:rPr>
              <a:t>。</a:t>
            </a:r>
            <a:endParaRPr lang="zh-CN" altLang="en-US" sz="340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84" y="3528319"/>
            <a:ext cx="9638611" cy="81536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070709" y="6374291"/>
            <a:ext cx="11519694" cy="11390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401" dirty="0">
                <a:solidFill>
                  <a:srgbClr val="2F2F2F"/>
                </a:solidFill>
                <a:latin typeface="-apple-system" charset="0"/>
              </a:rPr>
              <a:t>对文件进行</a:t>
            </a:r>
            <a:r>
              <a:rPr lang="en-US" altLang="zh-CN" sz="3401" dirty="0">
                <a:solidFill>
                  <a:srgbClr val="2F2F2F"/>
                </a:solidFill>
                <a:latin typeface="-apple-system" charset="0"/>
              </a:rPr>
              <a:t>mmap</a:t>
            </a:r>
            <a:r>
              <a:rPr lang="zh-CN" altLang="en-US" sz="3401" dirty="0">
                <a:solidFill>
                  <a:srgbClr val="2F2F2F"/>
                </a:solidFill>
                <a:latin typeface="-apple-system" charset="0"/>
              </a:rPr>
              <a:t>，会在进程的虚拟内存分配地址空间，创建映射关系。</a:t>
            </a:r>
            <a:endParaRPr lang="zh-CN" altLang="en-US" sz="3401" dirty="0"/>
          </a:p>
        </p:txBody>
      </p:sp>
      <p:sp>
        <p:nvSpPr>
          <p:cNvPr id="5" name="矩形 4"/>
          <p:cNvSpPr/>
          <p:nvPr/>
        </p:nvSpPr>
        <p:spPr>
          <a:xfrm>
            <a:off x="11519694" y="7797382"/>
            <a:ext cx="11519694" cy="11390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401" dirty="0">
                <a:solidFill>
                  <a:srgbClr val="000000"/>
                </a:solidFill>
                <a:latin typeface="Courier New" charset="0"/>
              </a:rPr>
              <a:t>实现这样的映射关系后，就可以采用指针的方式读写操作这一段内存，而系统会自动回写到对应的文件磁盘上</a:t>
            </a:r>
            <a:endParaRPr lang="zh-CN" altLang="en-US" sz="340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61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9"/>
            <a:ext cx="4339328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866"/>
            <a:r>
              <a:rPr lang="en-US" altLang="zh-CN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MMAP</a:t>
            </a:r>
            <a:r>
              <a:rPr lang="zh-CN" altLang="en-US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优势</a:t>
            </a:r>
            <a:endParaRPr lang="en-US" altLang="zh-CN" sz="5040" dirty="0">
              <a:solidFill>
                <a:srgbClr val="1D69A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87AA0F6A-98DB-45EC-9768-9DCA4A8A4C33}"/>
              </a:ext>
            </a:extLst>
          </p:cNvPr>
          <p:cNvSpPr/>
          <p:nvPr/>
        </p:nvSpPr>
        <p:spPr>
          <a:xfrm>
            <a:off x="1144011" y="2534823"/>
            <a:ext cx="20751366" cy="480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3401" dirty="0">
                <a:solidFill>
                  <a:srgbClr val="333333"/>
                </a:solidFill>
                <a:latin typeface="PingFang SC"/>
              </a:rPr>
              <a:t> MMAP</a:t>
            </a:r>
            <a:r>
              <a:rPr lang="zh-CN" altLang="en-US" sz="3401" dirty="0">
                <a:solidFill>
                  <a:srgbClr val="333333"/>
                </a:solidFill>
                <a:latin typeface="PingFang SC"/>
              </a:rPr>
              <a:t>对文件的读写操作只需要从磁盘到用户主存的一次数据拷贝过程，减少了数据的拷贝次数，提高了文件读写效率。</a:t>
            </a:r>
            <a:endParaRPr lang="en-US" altLang="zh-CN" sz="3401" dirty="0">
              <a:solidFill>
                <a:srgbClr val="333333"/>
              </a:solidFill>
              <a:latin typeface="PingFang SC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3401" dirty="0">
              <a:solidFill>
                <a:srgbClr val="333333"/>
              </a:solidFill>
              <a:latin typeface="PingFang S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401">
                <a:solidFill>
                  <a:srgbClr val="333333"/>
                </a:solidFill>
                <a:latin typeface="PingFang SC"/>
              </a:rPr>
              <a:t>MMAP</a:t>
            </a:r>
            <a:r>
              <a:rPr lang="zh-CN" altLang="en-US" sz="3401" dirty="0">
                <a:solidFill>
                  <a:srgbClr val="333333"/>
                </a:solidFill>
                <a:latin typeface="PingFang SC"/>
              </a:rPr>
              <a:t>使用逻辑内存对磁盘文件进行映射，操作内存就相当于操作文件，操作</a:t>
            </a:r>
            <a:r>
              <a:rPr lang="en-US" altLang="zh-CN" sz="3401" dirty="0">
                <a:solidFill>
                  <a:srgbClr val="333333"/>
                </a:solidFill>
                <a:latin typeface="PingFang SC"/>
              </a:rPr>
              <a:t>MMAP</a:t>
            </a:r>
            <a:r>
              <a:rPr lang="zh-CN" altLang="en-US" sz="3401" dirty="0">
                <a:solidFill>
                  <a:srgbClr val="333333"/>
                </a:solidFill>
                <a:latin typeface="PingFang SC"/>
              </a:rPr>
              <a:t>的速度和操作内存的速度一样快；</a:t>
            </a:r>
          </a:p>
          <a:p>
            <a:endParaRPr lang="zh-CN" altLang="en-US" sz="3401" dirty="0">
              <a:solidFill>
                <a:srgbClr val="333333"/>
              </a:solidFill>
              <a:latin typeface="PingFang S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401" dirty="0">
                <a:solidFill>
                  <a:srgbClr val="333333"/>
                </a:solidFill>
                <a:latin typeface="PingFang SC"/>
              </a:rPr>
              <a:t> MMAP</a:t>
            </a:r>
            <a:r>
              <a:rPr lang="zh-CN" altLang="en-US" sz="3401" dirty="0">
                <a:solidFill>
                  <a:srgbClr val="333333"/>
                </a:solidFill>
                <a:latin typeface="PingFang SC"/>
              </a:rPr>
              <a:t>回写时机交给操作系统控制。如内存不足、进程退出等时候操作系统会自动回写文件，有效解决数据</a:t>
            </a:r>
            <a:r>
              <a:rPr lang="zh-CN" altLang="en-US" sz="3401" dirty="0"/>
              <a:t>丢失问题</a:t>
            </a:r>
            <a:r>
              <a:rPr lang="zh-CN" altLang="en-US" sz="3401" dirty="0">
                <a:solidFill>
                  <a:srgbClr val="333333"/>
                </a:solidFill>
                <a:latin typeface="PingFang SC"/>
              </a:rPr>
              <a:t>；</a:t>
            </a:r>
            <a:endParaRPr lang="en-US" altLang="zh-CN" sz="3401" dirty="0">
              <a:solidFill>
                <a:srgbClr val="333333"/>
              </a:solidFill>
              <a:latin typeface="PingFang SC"/>
            </a:endParaRPr>
          </a:p>
          <a:p>
            <a:endParaRPr lang="zh-CN" altLang="en-US" sz="3401" dirty="0">
              <a:solidFill>
                <a:srgbClr val="333333"/>
              </a:solidFill>
              <a:latin typeface="PingFang SC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9D9FCB2-A265-499C-A1D3-97D6B4F8A801}"/>
              </a:ext>
            </a:extLst>
          </p:cNvPr>
          <p:cNvSpPr txBox="1"/>
          <p:nvPr/>
        </p:nvSpPr>
        <p:spPr>
          <a:xfrm>
            <a:off x="11369938" y="7770202"/>
            <a:ext cx="11110745" cy="323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1" dirty="0"/>
              <a:t>微信 </a:t>
            </a:r>
            <a:r>
              <a:rPr lang="en-US" altLang="zh-CN" sz="3401" dirty="0"/>
              <a:t>Mars </a:t>
            </a:r>
            <a:r>
              <a:rPr lang="zh-CN" altLang="en-US" sz="3401" dirty="0"/>
              <a:t>： </a:t>
            </a:r>
            <a:r>
              <a:rPr lang="en-US" altLang="zh-CN" sz="3401" dirty="0">
                <a:hlinkClick r:id="rId4"/>
              </a:rPr>
              <a:t>https://mp.weixin.qq.com/s/kDPTt9Rtd-PERXXW-UyUlQ</a:t>
            </a:r>
            <a:r>
              <a:rPr lang="en-US" altLang="zh-CN" sz="3401" dirty="0"/>
              <a:t>  </a:t>
            </a:r>
          </a:p>
          <a:p>
            <a:r>
              <a:rPr lang="zh-CN" altLang="en-US" sz="3401" dirty="0"/>
              <a:t>美团 </a:t>
            </a:r>
            <a:r>
              <a:rPr lang="en-US" altLang="zh-CN" sz="3401" dirty="0"/>
              <a:t>Logan </a:t>
            </a:r>
            <a:r>
              <a:rPr lang="zh-CN" altLang="en-US" sz="3401" dirty="0"/>
              <a:t>： </a:t>
            </a:r>
            <a:r>
              <a:rPr lang="en-US" altLang="zh-CN" sz="3401" dirty="0">
                <a:hlinkClick r:id="rId5"/>
              </a:rPr>
              <a:t>https://tech.meituan.com/2018/02/11/logan.html</a:t>
            </a:r>
            <a:r>
              <a:rPr lang="en-US" altLang="zh-CN" sz="3401" dirty="0"/>
              <a:t> </a:t>
            </a:r>
          </a:p>
          <a:p>
            <a:endParaRPr lang="en-US" altLang="zh-CN" sz="3401" dirty="0"/>
          </a:p>
          <a:p>
            <a:r>
              <a:rPr lang="zh-CN" altLang="en-US" sz="3401" dirty="0">
                <a:solidFill>
                  <a:srgbClr val="FF0000"/>
                </a:solidFill>
              </a:rPr>
              <a:t>防止数据丢失并提升了读写性能。</a:t>
            </a:r>
            <a:endParaRPr lang="en-US" altLang="zh-CN" sz="340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DE367D6-7C08-4A6E-BE39-0D017E128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16" y="7820583"/>
            <a:ext cx="10047539" cy="29595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19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335" y="3248747"/>
            <a:ext cx="11595677" cy="447885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C281F38-394B-4114-B0B5-3155AE882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08" y="3026723"/>
            <a:ext cx="10632126" cy="690690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09694" y="538823"/>
            <a:ext cx="21599654" cy="1100967"/>
          </a:xfrm>
        </p:spPr>
        <p:txBody>
          <a:bodyPr/>
          <a:lstStyle/>
          <a:p>
            <a:r>
              <a:rPr lang="en-US" altLang="zh-CN" dirty="0" smtClean="0"/>
              <a:t>MMKV</a:t>
            </a:r>
            <a:r>
              <a:rPr lang="zh-CN" altLang="en-US" dirty="0" smtClean="0"/>
              <a:t>数据结构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10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9"/>
            <a:ext cx="9304218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866"/>
            <a:r>
              <a:rPr lang="zh-CN" altLang="en-US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整型编码</a:t>
            </a:r>
            <a:endParaRPr lang="en-US" altLang="zh-CN" sz="5040" dirty="0">
              <a:solidFill>
                <a:srgbClr val="1D69A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5216" y="2274406"/>
            <a:ext cx="15744118" cy="1662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/>
              <a:t>1</a:t>
            </a:r>
            <a:r>
              <a:rPr kumimoji="1" lang="zh-CN" altLang="en-US" sz="3401" dirty="0"/>
              <a:t>个字节保存</a:t>
            </a:r>
            <a:r>
              <a:rPr kumimoji="1" lang="en-US" altLang="zh-CN" sz="3401" dirty="0"/>
              <a:t>7</a:t>
            </a:r>
            <a:r>
              <a:rPr kumimoji="1" lang="zh-CN" altLang="en-US" sz="3401" dirty="0"/>
              <a:t>位数据</a:t>
            </a:r>
            <a:endParaRPr kumimoji="1" lang="en-US" altLang="zh-CN" sz="3401" dirty="0"/>
          </a:p>
          <a:p>
            <a:r>
              <a:rPr lang="zh-CN" altLang="en-US" sz="3401" dirty="0"/>
              <a:t>如果写入的数据 </a:t>
            </a:r>
            <a:r>
              <a:rPr lang="en-US" altLang="zh-CN" sz="3401" dirty="0"/>
              <a:t>&lt;= 0x7f</a:t>
            </a:r>
            <a:r>
              <a:rPr lang="zh-CN" altLang="en-US" sz="3401" dirty="0"/>
              <a:t> 那么使用</a:t>
            </a:r>
            <a:r>
              <a:rPr lang="en-US" altLang="zh-CN" sz="3401" dirty="0"/>
              <a:t>7</a:t>
            </a:r>
            <a:r>
              <a:rPr lang="zh-CN" altLang="en-US" sz="3401" dirty="0"/>
              <a:t>位即</a:t>
            </a:r>
            <a:r>
              <a:rPr lang="en-US" altLang="zh-CN" sz="3401" dirty="0"/>
              <a:t>1</a:t>
            </a:r>
            <a:r>
              <a:rPr lang="zh-CN" altLang="en-US" sz="3401" dirty="0"/>
              <a:t>个字节表示。</a:t>
            </a:r>
            <a:endParaRPr lang="en-US" altLang="zh-CN" sz="3401" dirty="0"/>
          </a:p>
          <a:p>
            <a:r>
              <a:rPr kumimoji="1" lang="zh-CN" altLang="en-US" sz="3401" dirty="0"/>
              <a:t>如果写入的数据 </a:t>
            </a:r>
            <a:r>
              <a:rPr kumimoji="1" lang="en-US" altLang="zh-CN" sz="3401" dirty="0"/>
              <a:t>&gt; 0x7f </a:t>
            </a:r>
            <a:r>
              <a:rPr kumimoji="1" lang="zh-CN" altLang="en-US" sz="3401" dirty="0"/>
              <a:t>那么先记录低</a:t>
            </a:r>
            <a:r>
              <a:rPr kumimoji="1" lang="en-US" altLang="zh-CN" sz="3401" dirty="0"/>
              <a:t>7</a:t>
            </a:r>
            <a:r>
              <a:rPr kumimoji="1" lang="zh-CN" altLang="en-US" sz="3401" dirty="0"/>
              <a:t>位数据，并将前一位设为</a:t>
            </a:r>
            <a:r>
              <a:rPr kumimoji="1" lang="en-US" altLang="zh-CN" sz="3401" dirty="0"/>
              <a:t>1</a:t>
            </a:r>
            <a:r>
              <a:rPr kumimoji="1" lang="zh-CN" altLang="en-US" sz="3401" dirty="0"/>
              <a:t>，继续执行判断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858" y="4043973"/>
            <a:ext cx="15095599" cy="734380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32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844694" y="2430176"/>
            <a:ext cx="16920000" cy="2835000"/>
          </a:xfrm>
          <a:prstGeom prst="roundRect">
            <a:avLst>
              <a:gd name="adj" fmla="val 265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318242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0100                  </a:t>
            </a:r>
            <a:r>
              <a:rPr lang="en-US" altLang="zh-CN" dirty="0">
                <a:solidFill>
                  <a:schemeClr val="tx1"/>
                </a:solidFill>
              </a:rPr>
              <a:t>1101                     1</a:t>
            </a:r>
            <a:r>
              <a:rPr lang="en-US" altLang="zh-CN" dirty="0" smtClean="0">
                <a:solidFill>
                  <a:schemeClr val="tx1"/>
                </a:solidFill>
              </a:rPr>
              <a:t>011      0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694" y="405175"/>
            <a:ext cx="19871472" cy="1305000"/>
          </a:xfrm>
        </p:spPr>
        <p:txBody>
          <a:bodyPr>
            <a:normAutofit/>
          </a:bodyPr>
          <a:lstStyle/>
          <a:p>
            <a:r>
              <a:rPr lang="en-US" altLang="zh-CN" sz="7200" dirty="0" smtClean="0"/>
              <a:t>MMKV</a:t>
            </a:r>
            <a:r>
              <a:rPr lang="zh-CN" altLang="en-US" sz="7200" dirty="0" smtClean="0"/>
              <a:t>存储数据</a:t>
            </a:r>
            <a:r>
              <a:rPr lang="en-US" altLang="zh-CN" sz="7200" dirty="0" smtClean="0"/>
              <a:t>01</a:t>
            </a:r>
            <a:endParaRPr lang="zh-CN" altLang="en-US" sz="7200" dirty="0"/>
          </a:p>
        </p:txBody>
      </p:sp>
      <p:sp>
        <p:nvSpPr>
          <p:cNvPr id="8" name="左大括号 7"/>
          <p:cNvSpPr/>
          <p:nvPr/>
        </p:nvSpPr>
        <p:spPr>
          <a:xfrm rot="5400000">
            <a:off x="9539694" y="90175"/>
            <a:ext cx="270000" cy="64800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802635" y="5445175"/>
            <a:ext cx="13340511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 smtClean="0"/>
              <a:t>MMKV</a:t>
            </a:r>
            <a:r>
              <a:rPr kumimoji="1" lang="zh-CN" altLang="en-US" sz="3401" dirty="0" smtClean="0"/>
              <a:t>每次只存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位有效数据，大于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位则分次存数据，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位对应</a:t>
            </a:r>
            <a:r>
              <a:rPr kumimoji="1" lang="en-US" altLang="zh-CN" sz="3401" dirty="0" smtClean="0"/>
              <a:t>0x7F</a:t>
            </a:r>
          </a:p>
        </p:txBody>
      </p:sp>
      <p:sp>
        <p:nvSpPr>
          <p:cNvPr id="4" name="矩形 3"/>
          <p:cNvSpPr/>
          <p:nvPr/>
        </p:nvSpPr>
        <p:spPr>
          <a:xfrm>
            <a:off x="10394694" y="3510175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010                    0010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075376" y="6750175"/>
            <a:ext cx="3193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146" y="6240855"/>
            <a:ext cx="2411469" cy="34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816E-7 -1.84713E-6 L 2.81816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071E-6 0.25 L 0.39971 0.253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2" y="18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128E-6 -1.84713E-6 L 0.38979 -0.0003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86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5218661" y="3960176"/>
            <a:ext cx="1669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8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4967202" y="5881392"/>
            <a:ext cx="4286286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94" y="3150175"/>
            <a:ext cx="3525506" cy="3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802635" y="2430176"/>
            <a:ext cx="16920000" cy="2835000"/>
          </a:xfrm>
          <a:prstGeom prst="roundRect">
            <a:avLst>
              <a:gd name="adj" fmla="val 265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318242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694" y="405175"/>
            <a:ext cx="19871472" cy="1305000"/>
          </a:xfrm>
        </p:spPr>
        <p:txBody>
          <a:bodyPr>
            <a:normAutofit/>
          </a:bodyPr>
          <a:lstStyle/>
          <a:p>
            <a:r>
              <a:rPr lang="en-US" altLang="zh-CN" sz="7200" dirty="0" smtClean="0"/>
              <a:t>MMKV</a:t>
            </a:r>
            <a:r>
              <a:rPr lang="zh-CN" altLang="en-US" sz="7200" dirty="0" smtClean="0"/>
              <a:t>存储数据</a:t>
            </a:r>
            <a:r>
              <a:rPr lang="en-US" altLang="zh-CN" sz="7200" dirty="0" smtClean="0"/>
              <a:t>02</a:t>
            </a:r>
            <a:endParaRPr lang="zh-CN" altLang="en-US" sz="7200" dirty="0"/>
          </a:p>
        </p:txBody>
      </p:sp>
      <p:sp>
        <p:nvSpPr>
          <p:cNvPr id="8" name="左大括号 7"/>
          <p:cNvSpPr/>
          <p:nvPr/>
        </p:nvSpPr>
        <p:spPr>
          <a:xfrm rot="5400000">
            <a:off x="9539694" y="90175"/>
            <a:ext cx="270000" cy="64800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802635" y="5445175"/>
            <a:ext cx="13340511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 smtClean="0"/>
              <a:t>MMKV</a:t>
            </a:r>
            <a:r>
              <a:rPr kumimoji="1" lang="zh-CN" altLang="en-US" sz="3401" dirty="0" smtClean="0"/>
              <a:t>每次只存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位有效数据，大于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位则分次存数据，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位对应</a:t>
            </a:r>
            <a:r>
              <a:rPr kumimoji="1" lang="en-US" altLang="zh-CN" sz="3401" dirty="0" smtClean="0"/>
              <a:t>0x7F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686" y="6060856"/>
            <a:ext cx="2411469" cy="34183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304694" y="702017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1010    0010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674787" y="3841205"/>
            <a:ext cx="399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0100                  1101                     1011      0</a:t>
            </a:r>
          </a:p>
        </p:txBody>
      </p:sp>
      <p:sp>
        <p:nvSpPr>
          <p:cNvPr id="11" name="矩形 10"/>
          <p:cNvSpPr/>
          <p:nvPr/>
        </p:nvSpPr>
        <p:spPr>
          <a:xfrm>
            <a:off x="7299315" y="3807829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000        0000     0100                  </a:t>
            </a:r>
            <a:r>
              <a:rPr lang="en-US" altLang="zh-CN" dirty="0"/>
              <a:t>1101                     1011      0</a:t>
            </a:r>
          </a:p>
        </p:txBody>
      </p:sp>
      <p:sp>
        <p:nvSpPr>
          <p:cNvPr id="13" name="矩形 12"/>
          <p:cNvSpPr/>
          <p:nvPr/>
        </p:nvSpPr>
        <p:spPr>
          <a:xfrm>
            <a:off x="8196090" y="3793427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0000    </a:t>
            </a:r>
            <a:r>
              <a:rPr lang="en-US" altLang="zh-CN" dirty="0"/>
              <a:t>0000 </a:t>
            </a:r>
            <a:r>
              <a:rPr lang="en-US" altLang="zh-CN" dirty="0" smtClean="0"/>
              <a:t>  1001     1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10448075" y="3793427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011    </a:t>
            </a:r>
            <a:r>
              <a:rPr lang="en-US" altLang="zh-CN" dirty="0"/>
              <a:t>0110 </a:t>
            </a:r>
          </a:p>
        </p:txBody>
      </p:sp>
      <p:sp>
        <p:nvSpPr>
          <p:cNvPr id="16" name="矩形 15"/>
          <p:cNvSpPr/>
          <p:nvPr/>
        </p:nvSpPr>
        <p:spPr>
          <a:xfrm>
            <a:off x="10262635" y="7582424"/>
            <a:ext cx="3193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77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35E-6 2.62616E-6 L 1.4835E-6 0.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277E-6 3.92945E-6 L 0.39138 -0.001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9" y="-9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1 0.29373 L 0.3922 0.29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1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13" grpId="0"/>
      <p:bldP spid="15" grpId="0"/>
      <p:bldP spid="15" grpId="1"/>
      <p:bldP spid="15" grpId="2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802635" y="2430176"/>
            <a:ext cx="16920000" cy="2835000"/>
          </a:xfrm>
          <a:prstGeom prst="roundRect">
            <a:avLst>
              <a:gd name="adj" fmla="val 265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318242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694" y="405175"/>
            <a:ext cx="19871472" cy="1305000"/>
          </a:xfrm>
        </p:spPr>
        <p:txBody>
          <a:bodyPr>
            <a:normAutofit/>
          </a:bodyPr>
          <a:lstStyle/>
          <a:p>
            <a:r>
              <a:rPr lang="en-US" altLang="zh-CN" sz="7200" dirty="0" smtClean="0"/>
              <a:t>MMKV</a:t>
            </a:r>
            <a:r>
              <a:rPr lang="zh-CN" altLang="en-US" sz="7200" dirty="0" smtClean="0"/>
              <a:t>存储数据</a:t>
            </a:r>
            <a:r>
              <a:rPr lang="en-US" altLang="zh-CN" sz="7200" dirty="0" smtClean="0"/>
              <a:t>03</a:t>
            </a:r>
            <a:endParaRPr lang="zh-CN" altLang="en-US" sz="7200" dirty="0"/>
          </a:p>
        </p:txBody>
      </p:sp>
      <p:sp>
        <p:nvSpPr>
          <p:cNvPr id="8" name="左大括号 7"/>
          <p:cNvSpPr/>
          <p:nvPr/>
        </p:nvSpPr>
        <p:spPr>
          <a:xfrm rot="5400000">
            <a:off x="9539694" y="90175"/>
            <a:ext cx="270000" cy="64800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802635" y="5445175"/>
            <a:ext cx="13340511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 smtClean="0"/>
              <a:t>MMKV</a:t>
            </a:r>
            <a:r>
              <a:rPr kumimoji="1" lang="zh-CN" altLang="en-US" sz="3401" dirty="0" smtClean="0"/>
              <a:t>每次只存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位有效数据，大于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位则分次存数据，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位对应</a:t>
            </a:r>
            <a:r>
              <a:rPr kumimoji="1" lang="en-US" altLang="zh-CN" sz="3401" dirty="0" smtClean="0"/>
              <a:t>0x7F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694" y="6067831"/>
            <a:ext cx="2411469" cy="34183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114694" y="5467666"/>
            <a:ext cx="13067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1010 </a:t>
            </a:r>
            <a:r>
              <a:rPr lang="en-US" altLang="zh-CN" dirty="0" smtClean="0"/>
              <a:t>0010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1011 0110</a:t>
            </a:r>
          </a:p>
        </p:txBody>
      </p:sp>
      <p:sp>
        <p:nvSpPr>
          <p:cNvPr id="13" name="矩形 12"/>
          <p:cNvSpPr/>
          <p:nvPr/>
        </p:nvSpPr>
        <p:spPr>
          <a:xfrm>
            <a:off x="7868819" y="3493684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0000 0000 0000 </a:t>
            </a:r>
            <a:r>
              <a:rPr lang="en-US" altLang="zh-CN" b="1" dirty="0" smtClean="0"/>
              <a:t>0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9999902" y="349368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001 0011</a:t>
            </a:r>
            <a:endParaRPr lang="en-US" altLang="zh-CN" dirty="0"/>
          </a:p>
        </p:txBody>
      </p:sp>
      <p:sp>
        <p:nvSpPr>
          <p:cNvPr id="16" name="矩形 15"/>
          <p:cNvSpPr/>
          <p:nvPr/>
        </p:nvSpPr>
        <p:spPr>
          <a:xfrm>
            <a:off x="9805376" y="6740843"/>
            <a:ext cx="3193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6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692E-6 3.04263E-6 L -3.43692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477E-6 0.00392 L 0.45814 -0.001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-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692E-6 0.25 L 0.45663 0.248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8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5" grpId="2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694" y="405175"/>
            <a:ext cx="19871472" cy="1305000"/>
          </a:xfrm>
        </p:spPr>
        <p:txBody>
          <a:bodyPr>
            <a:normAutofit/>
          </a:bodyPr>
          <a:lstStyle/>
          <a:p>
            <a:r>
              <a:rPr lang="en-US" altLang="zh-CN" sz="7200" dirty="0" smtClean="0"/>
              <a:t>MMKV</a:t>
            </a:r>
            <a:r>
              <a:rPr lang="zh-CN" altLang="en-US" sz="7200" dirty="0" smtClean="0"/>
              <a:t>读取数据</a:t>
            </a:r>
            <a:r>
              <a:rPr lang="en-US" altLang="zh-CN" sz="7200" dirty="0" smtClean="0"/>
              <a:t>01</a:t>
            </a:r>
            <a:endParaRPr lang="zh-CN" altLang="en-US" sz="7200" dirty="0"/>
          </a:p>
        </p:txBody>
      </p:sp>
      <p:sp>
        <p:nvSpPr>
          <p:cNvPr id="13" name="矩形 12"/>
          <p:cNvSpPr/>
          <p:nvPr/>
        </p:nvSpPr>
        <p:spPr>
          <a:xfrm>
            <a:off x="2609694" y="2449513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1010 </a:t>
            </a:r>
            <a:r>
              <a:rPr lang="en-US" altLang="zh-CN" dirty="0" smtClean="0"/>
              <a:t>  0010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4" y="2499932"/>
            <a:ext cx="1361872" cy="1930488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4156489" y="3274352"/>
            <a:ext cx="7425000" cy="315000"/>
          </a:xfrm>
          <a:prstGeom prst="rightArrow">
            <a:avLst>
              <a:gd name="adj1" fmla="val 50000"/>
              <a:gd name="adj2" fmla="val 94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104694" y="3171175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318242</a:t>
            </a:r>
            <a:endParaRPr lang="en-US" altLang="zh-CN" dirty="0"/>
          </a:p>
        </p:txBody>
      </p:sp>
      <p:sp>
        <p:nvSpPr>
          <p:cNvPr id="18" name="矩形 17"/>
          <p:cNvSpPr/>
          <p:nvPr/>
        </p:nvSpPr>
        <p:spPr>
          <a:xfrm>
            <a:off x="2609693" y="2933189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1011   0110</a:t>
            </a:r>
          </a:p>
        </p:txBody>
      </p:sp>
      <p:sp>
        <p:nvSpPr>
          <p:cNvPr id="19" name="矩形 18"/>
          <p:cNvSpPr/>
          <p:nvPr/>
        </p:nvSpPr>
        <p:spPr>
          <a:xfrm>
            <a:off x="2609693" y="3416865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1001 0011</a:t>
            </a:r>
          </a:p>
        </p:txBody>
      </p:sp>
      <p:sp>
        <p:nvSpPr>
          <p:cNvPr id="20" name="矩形 19"/>
          <p:cNvSpPr/>
          <p:nvPr/>
        </p:nvSpPr>
        <p:spPr>
          <a:xfrm>
            <a:off x="2609693" y="3979513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0000 0000</a:t>
            </a:r>
          </a:p>
        </p:txBody>
      </p:sp>
      <p:sp>
        <p:nvSpPr>
          <p:cNvPr id="22" name="矩形 21"/>
          <p:cNvSpPr/>
          <p:nvPr/>
        </p:nvSpPr>
        <p:spPr>
          <a:xfrm>
            <a:off x="4049694" y="7190843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001 </a:t>
            </a:r>
            <a:r>
              <a:rPr lang="en-US" altLang="zh-CN" dirty="0"/>
              <a:t>0011</a:t>
            </a:r>
            <a:endParaRPr lang="en-US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5568114" y="7190843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011   </a:t>
            </a:r>
            <a:r>
              <a:rPr lang="en-US" altLang="zh-CN" dirty="0"/>
              <a:t>0110</a:t>
            </a:r>
          </a:p>
        </p:txBody>
      </p:sp>
      <p:sp>
        <p:nvSpPr>
          <p:cNvPr id="4" name="矩形 3"/>
          <p:cNvSpPr/>
          <p:nvPr/>
        </p:nvSpPr>
        <p:spPr>
          <a:xfrm>
            <a:off x="7334694" y="719181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010   </a:t>
            </a:r>
            <a:r>
              <a:rPr lang="en-US" altLang="zh-CN" dirty="0"/>
              <a:t>0010</a:t>
            </a:r>
          </a:p>
        </p:txBody>
      </p:sp>
      <p:sp>
        <p:nvSpPr>
          <p:cNvPr id="5" name="矩形 4"/>
          <p:cNvSpPr/>
          <p:nvPr/>
        </p:nvSpPr>
        <p:spPr>
          <a:xfrm>
            <a:off x="2609693" y="9315175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open sans" panose="020B0606030504020204" pitchFamily="34" charset="0"/>
              </a:rPr>
              <a:t>0100 1101 1011 0010 0010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380613" y="9288491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318242</a:t>
            </a:r>
            <a:endParaRPr lang="en-US" altLang="zh-CN" dirty="0"/>
          </a:p>
        </p:txBody>
      </p:sp>
      <p:sp>
        <p:nvSpPr>
          <p:cNvPr id="25" name="右箭头 24"/>
          <p:cNvSpPr/>
          <p:nvPr/>
        </p:nvSpPr>
        <p:spPr>
          <a:xfrm>
            <a:off x="5753002" y="9315175"/>
            <a:ext cx="2431971" cy="295322"/>
          </a:xfrm>
          <a:prstGeom prst="rightArrow">
            <a:avLst>
              <a:gd name="adj1" fmla="val 50000"/>
              <a:gd name="adj2" fmla="val 94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6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 0.00539 L 0.04996 0.29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14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981E-6 1.65115E-6 L 0.11638 0.328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5" y="16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981E-6 7.88829E-7 L 0.18446 0.3662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7" grpId="0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2" grpId="0"/>
      <p:bldP spid="23" grpId="0"/>
      <p:bldP spid="23" grpId="1"/>
      <p:bldP spid="4" grpId="0"/>
      <p:bldP spid="5" grpId="0"/>
      <p:bldP spid="24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0864" y="681684"/>
            <a:ext cx="9304218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866"/>
            <a:r>
              <a:rPr lang="zh-CN" altLang="en-US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编码案例</a:t>
            </a:r>
            <a:endParaRPr lang="en-US" altLang="zh-CN" sz="5040" dirty="0">
              <a:solidFill>
                <a:srgbClr val="1D69A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12" y="3720451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675252" y="2394023"/>
          <a:ext cx="7429907" cy="6394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4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1623">
                <a:tc>
                  <a:txBody>
                    <a:bodyPr/>
                    <a:lstStyle/>
                    <a:p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6400" b="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0x7f</a:t>
                      </a:r>
                      <a:endParaRPr lang="zh-CN" altLang="en-US" sz="6400" b="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zh-CN" altLang="en-US" sz="640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6400" dirty="0">
                          <a:solidFill>
                            <a:schemeClr val="tx1"/>
                          </a:solidFill>
                        </a:rPr>
                        <a:t>0000 0000 0111 1111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右箭头 10"/>
          <p:cNvSpPr/>
          <p:nvPr/>
        </p:nvSpPr>
        <p:spPr>
          <a:xfrm>
            <a:off x="10212484" y="1782868"/>
            <a:ext cx="463797" cy="34659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83606" y="3166875"/>
            <a:ext cx="3679212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写入：</a:t>
            </a:r>
            <a:r>
              <a:rPr kumimoji="1" lang="en-US" altLang="zh-CN" sz="3401" dirty="0"/>
              <a:t>0111 1111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/>
          </p:nvPr>
        </p:nvGraphicFramePr>
        <p:xfrm>
          <a:off x="1615216" y="5211327"/>
          <a:ext cx="7429907" cy="6394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4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1623">
                <a:tc>
                  <a:txBody>
                    <a:bodyPr/>
                    <a:lstStyle/>
                    <a:p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6400" b="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0x80</a:t>
                      </a:r>
                      <a:endParaRPr lang="zh-CN" altLang="en-US" sz="6400" b="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zh-CN" altLang="en-US" sz="640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6400" dirty="0">
                          <a:solidFill>
                            <a:schemeClr val="tx1"/>
                          </a:solidFill>
                        </a:rPr>
                        <a:t>0000 0000 1000 0000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" name="右箭头 19"/>
          <p:cNvSpPr/>
          <p:nvPr/>
        </p:nvSpPr>
        <p:spPr>
          <a:xfrm>
            <a:off x="10152448" y="4515126"/>
            <a:ext cx="463797" cy="34659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862737" y="4970497"/>
            <a:ext cx="3679212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写入：</a:t>
            </a:r>
            <a:r>
              <a:rPr kumimoji="1" lang="en-US" altLang="zh-CN" sz="3401" dirty="0">
                <a:solidFill>
                  <a:srgbClr val="FF0000"/>
                </a:solidFill>
              </a:rPr>
              <a:t>1</a:t>
            </a:r>
            <a:r>
              <a:rPr kumimoji="1" lang="en-US" altLang="zh-CN" sz="3401" dirty="0"/>
              <a:t>000 0000</a:t>
            </a:r>
          </a:p>
        </p:txBody>
      </p:sp>
      <p:sp>
        <p:nvSpPr>
          <p:cNvPr id="23" name="矩形 22"/>
          <p:cNvSpPr/>
          <p:nvPr/>
        </p:nvSpPr>
        <p:spPr>
          <a:xfrm>
            <a:off x="11862737" y="7052290"/>
            <a:ext cx="3679212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写入：</a:t>
            </a:r>
            <a:r>
              <a:rPr kumimoji="1" lang="en-US" altLang="zh-CN" sz="3401" dirty="0"/>
              <a:t>0000 0001</a:t>
            </a:r>
          </a:p>
        </p:txBody>
      </p:sp>
      <p:cxnSp>
        <p:nvCxnSpPr>
          <p:cNvPr id="16" name="肘形连接符 15"/>
          <p:cNvCxnSpPr>
            <a:stCxn id="23" idx="1"/>
            <a:endCxn id="21" idx="1"/>
          </p:cNvCxnSpPr>
          <p:nvPr/>
        </p:nvCxnSpPr>
        <p:spPr>
          <a:xfrm rot="10800000">
            <a:off x="11862737" y="5278339"/>
            <a:ext cx="12700" cy="208179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表格 27"/>
          <p:cNvGraphicFramePr>
            <a:graphicFrameLocks noGrp="1"/>
          </p:cNvGraphicFramePr>
          <p:nvPr>
            <p:extLst/>
          </p:nvPr>
        </p:nvGraphicFramePr>
        <p:xfrm>
          <a:off x="1615216" y="8773881"/>
          <a:ext cx="7429907" cy="6394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4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1623">
                <a:tc>
                  <a:txBody>
                    <a:bodyPr/>
                    <a:lstStyle/>
                    <a:p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6400" b="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0x100</a:t>
                      </a:r>
                      <a:endParaRPr lang="zh-CN" altLang="en-US" sz="6400" b="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zh-CN" altLang="en-US" sz="640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6400" dirty="0">
                          <a:solidFill>
                            <a:schemeClr val="tx1"/>
                          </a:solidFill>
                        </a:rPr>
                        <a:t>0000 0001 0000 0000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9" name="右箭头 28"/>
          <p:cNvSpPr/>
          <p:nvPr/>
        </p:nvSpPr>
        <p:spPr>
          <a:xfrm>
            <a:off x="10152448" y="8077680"/>
            <a:ext cx="463797" cy="34659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838997" y="8557177"/>
            <a:ext cx="3679212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写入：</a:t>
            </a:r>
            <a:r>
              <a:rPr kumimoji="1" lang="en-US" altLang="zh-CN" sz="3401" dirty="0">
                <a:solidFill>
                  <a:srgbClr val="FF0000"/>
                </a:solidFill>
              </a:rPr>
              <a:t>1</a:t>
            </a:r>
            <a:r>
              <a:rPr kumimoji="1" lang="en-US" altLang="zh-CN" sz="3401" dirty="0"/>
              <a:t>000 0000</a:t>
            </a:r>
          </a:p>
        </p:txBody>
      </p:sp>
      <p:sp>
        <p:nvSpPr>
          <p:cNvPr id="31" name="矩形 30"/>
          <p:cNvSpPr/>
          <p:nvPr/>
        </p:nvSpPr>
        <p:spPr>
          <a:xfrm>
            <a:off x="11862741" y="10442673"/>
            <a:ext cx="3679212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写入：</a:t>
            </a:r>
            <a:r>
              <a:rPr kumimoji="1" lang="en-US" altLang="zh-CN" sz="3401" dirty="0"/>
              <a:t>0000 0010</a:t>
            </a:r>
          </a:p>
        </p:txBody>
      </p:sp>
      <p:cxnSp>
        <p:nvCxnSpPr>
          <p:cNvPr id="32" name="肘形连接符 31"/>
          <p:cNvCxnSpPr>
            <a:stCxn id="31" idx="1"/>
            <a:endCxn id="30" idx="1"/>
          </p:cNvCxnSpPr>
          <p:nvPr/>
        </p:nvCxnSpPr>
        <p:spPr>
          <a:xfrm rot="10800000">
            <a:off x="11838997" y="8865018"/>
            <a:ext cx="23744" cy="1885496"/>
          </a:xfrm>
          <a:prstGeom prst="bentConnector3">
            <a:avLst>
              <a:gd name="adj1" fmla="val 10627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1862736" y="5973750"/>
            <a:ext cx="4743606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右移</a:t>
            </a:r>
            <a:r>
              <a:rPr kumimoji="1" lang="en-US" altLang="zh-CN" sz="3401" dirty="0"/>
              <a:t>7</a:t>
            </a:r>
            <a:r>
              <a:rPr kumimoji="1" lang="zh-CN" altLang="en-US" sz="3401" dirty="0"/>
              <a:t>位：</a:t>
            </a:r>
            <a:r>
              <a:rPr kumimoji="1" lang="en-US" altLang="zh-CN" sz="3401" dirty="0"/>
              <a:t>0000</a:t>
            </a:r>
            <a:r>
              <a:rPr kumimoji="1" lang="zh-CN" altLang="en-US" sz="3401" dirty="0"/>
              <a:t> </a:t>
            </a:r>
            <a:r>
              <a:rPr kumimoji="1" lang="en-US" altLang="zh-CN" sz="3401" dirty="0"/>
              <a:t>0000</a:t>
            </a:r>
            <a:r>
              <a:rPr kumimoji="1" lang="zh-CN" altLang="en-US" sz="3401" dirty="0"/>
              <a:t> </a:t>
            </a:r>
            <a:r>
              <a:rPr kumimoji="1" lang="en-US" altLang="zh-CN" sz="3401" dirty="0"/>
              <a:t>1</a:t>
            </a:r>
          </a:p>
        </p:txBody>
      </p:sp>
      <p:sp>
        <p:nvSpPr>
          <p:cNvPr id="36" name="矩形 35"/>
          <p:cNvSpPr/>
          <p:nvPr/>
        </p:nvSpPr>
        <p:spPr>
          <a:xfrm>
            <a:off x="11838998" y="9635718"/>
            <a:ext cx="6151043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右移</a:t>
            </a:r>
            <a:r>
              <a:rPr kumimoji="1" lang="en-US" altLang="zh-CN" sz="3401" dirty="0"/>
              <a:t>7</a:t>
            </a:r>
            <a:r>
              <a:rPr kumimoji="1" lang="zh-CN" altLang="en-US" sz="3401" dirty="0"/>
              <a:t>位：</a:t>
            </a:r>
            <a:r>
              <a:rPr kumimoji="1" lang="en-US" altLang="zh-CN" sz="3401" dirty="0"/>
              <a:t>0000</a:t>
            </a:r>
            <a:r>
              <a:rPr kumimoji="1" lang="zh-CN" altLang="en-US" sz="3401" dirty="0"/>
              <a:t> </a:t>
            </a:r>
            <a:r>
              <a:rPr kumimoji="1" lang="en-US" altLang="zh-CN" sz="3401" dirty="0"/>
              <a:t>0000</a:t>
            </a:r>
            <a:r>
              <a:rPr kumimoji="1" lang="zh-CN" altLang="en-US" sz="3401" dirty="0"/>
              <a:t> </a:t>
            </a:r>
            <a:r>
              <a:rPr kumimoji="1" lang="en-US" altLang="zh-CN" sz="3401" dirty="0"/>
              <a:t>0000</a:t>
            </a:r>
            <a:r>
              <a:rPr kumimoji="1" lang="zh-CN" altLang="en-US" sz="3401" dirty="0"/>
              <a:t> </a:t>
            </a:r>
            <a:r>
              <a:rPr kumimoji="1" lang="en-US" altLang="zh-CN" sz="3401" dirty="0"/>
              <a:t>10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03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11922812" y="3720451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3085" y="2256037"/>
            <a:ext cx="11519694" cy="5849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r-IN" altLang="zh-CN" sz="3401" b="1" dirty="0">
                <a:solidFill>
                  <a:srgbClr val="CC7832"/>
                </a:solidFill>
              </a:rPr>
              <a:t>if </a:t>
            </a:r>
            <a:r>
              <a:rPr lang="mr-IN" altLang="zh-CN" sz="3401" dirty="0"/>
              <a:t>((value &amp; (</a:t>
            </a:r>
            <a:r>
              <a:rPr lang="mr-IN" altLang="zh-CN" sz="3401" dirty="0">
                <a:solidFill>
                  <a:srgbClr val="6897BB"/>
                </a:solidFill>
              </a:rPr>
              <a:t>0xffffffff </a:t>
            </a:r>
            <a:r>
              <a:rPr lang="mr-IN" altLang="zh-CN" sz="3401" dirty="0"/>
              <a:t>&lt;&lt; </a:t>
            </a:r>
            <a:r>
              <a:rPr lang="mr-IN" altLang="zh-CN" sz="3401" dirty="0">
                <a:solidFill>
                  <a:srgbClr val="6897BB"/>
                </a:solidFill>
              </a:rPr>
              <a:t>7</a:t>
            </a:r>
            <a:r>
              <a:rPr lang="mr-IN" altLang="zh-CN" sz="3401" dirty="0"/>
              <a:t>)) == </a:t>
            </a:r>
            <a:r>
              <a:rPr lang="mr-IN" altLang="zh-CN" sz="3401" dirty="0">
                <a:solidFill>
                  <a:srgbClr val="6897BB"/>
                </a:solidFill>
              </a:rPr>
              <a:t>0</a:t>
            </a:r>
            <a:r>
              <a:rPr lang="mr-IN" altLang="zh-CN" sz="3401" dirty="0"/>
              <a:t>) {</a:t>
            </a:r>
            <a:r>
              <a:rPr lang="en-US" altLang="zh-CN" sz="3401" dirty="0"/>
              <a:t> </a:t>
            </a:r>
            <a:r>
              <a:rPr lang="mr-IN" altLang="zh-CN" sz="3401" dirty="0"/>
              <a:t/>
            </a:r>
            <a:br>
              <a:rPr lang="mr-IN" altLang="zh-CN" sz="3401" dirty="0"/>
            </a:br>
            <a:r>
              <a:rPr lang="mr-IN" altLang="zh-CN" sz="3401" dirty="0"/>
              <a:t>   </a:t>
            </a:r>
            <a:r>
              <a:rPr lang="mr-IN" altLang="zh-CN" sz="3401" dirty="0">
                <a:solidFill>
                  <a:srgbClr val="808080"/>
                </a:solidFill>
              </a:rPr>
              <a:t>//</a:t>
            </a:r>
            <a:r>
              <a:rPr lang="zh-CN" altLang="mr-IN" sz="3401" dirty="0">
                <a:solidFill>
                  <a:srgbClr val="808080"/>
                </a:solidFill>
              </a:rPr>
              <a:t>需要</a:t>
            </a:r>
            <a:r>
              <a:rPr lang="en-US" altLang="zh-CN" sz="3401" dirty="0">
                <a:solidFill>
                  <a:srgbClr val="808080"/>
                </a:solidFill>
              </a:rPr>
              <a:t>1</a:t>
            </a:r>
            <a:r>
              <a:rPr lang="zh-CN" altLang="mr-IN" sz="3401" dirty="0">
                <a:solidFill>
                  <a:srgbClr val="808080"/>
                </a:solidFill>
              </a:rPr>
              <a:t>个字节</a:t>
            </a:r>
            <a:r>
              <a:rPr lang="en-US" altLang="zh-CN" sz="3401" dirty="0">
                <a:solidFill>
                  <a:srgbClr val="808080"/>
                </a:solidFill>
              </a:rPr>
              <a:t> </a:t>
            </a:r>
            <a:r>
              <a:rPr lang="mr-IN" altLang="zh-CN" sz="3401" dirty="0">
                <a:solidFill>
                  <a:srgbClr val="CC7832"/>
                </a:solidFill>
              </a:rPr>
              <a:t/>
            </a:r>
            <a:br>
              <a:rPr lang="mr-IN" altLang="zh-CN" sz="3401" dirty="0">
                <a:solidFill>
                  <a:srgbClr val="CC7832"/>
                </a:solidFill>
              </a:rPr>
            </a:br>
            <a:r>
              <a:rPr lang="mr-IN" altLang="zh-CN" sz="3401" dirty="0"/>
              <a:t>} </a:t>
            </a:r>
            <a:r>
              <a:rPr lang="mr-IN" altLang="zh-CN" sz="3401" b="1" dirty="0">
                <a:solidFill>
                  <a:srgbClr val="CC7832"/>
                </a:solidFill>
              </a:rPr>
              <a:t>else if </a:t>
            </a:r>
            <a:r>
              <a:rPr lang="mr-IN" altLang="zh-CN" sz="3401" dirty="0"/>
              <a:t>((value &amp; (</a:t>
            </a:r>
            <a:r>
              <a:rPr lang="mr-IN" altLang="zh-CN" sz="3401" dirty="0">
                <a:solidFill>
                  <a:srgbClr val="6897BB"/>
                </a:solidFill>
              </a:rPr>
              <a:t>0xffffffff </a:t>
            </a:r>
            <a:r>
              <a:rPr lang="mr-IN" altLang="zh-CN" sz="3401" dirty="0"/>
              <a:t>&lt;&lt; </a:t>
            </a:r>
            <a:r>
              <a:rPr lang="mr-IN" altLang="zh-CN" sz="3401" dirty="0">
                <a:solidFill>
                  <a:srgbClr val="6897BB"/>
                </a:solidFill>
              </a:rPr>
              <a:t>14</a:t>
            </a:r>
            <a:r>
              <a:rPr lang="mr-IN" altLang="zh-CN" sz="3401" dirty="0"/>
              <a:t>)) == </a:t>
            </a:r>
            <a:r>
              <a:rPr lang="mr-IN" altLang="zh-CN" sz="3401" dirty="0">
                <a:solidFill>
                  <a:srgbClr val="6897BB"/>
                </a:solidFill>
              </a:rPr>
              <a:t>0</a:t>
            </a:r>
            <a:r>
              <a:rPr lang="mr-IN" altLang="zh-CN" sz="3401" dirty="0"/>
              <a:t>) {</a:t>
            </a:r>
            <a:br>
              <a:rPr lang="mr-IN" altLang="zh-CN" sz="3401" dirty="0"/>
            </a:br>
            <a:r>
              <a:rPr lang="en-US" altLang="zh-CN" sz="3401" dirty="0"/>
              <a:t>      </a:t>
            </a:r>
            <a:r>
              <a:rPr lang="mr-IN" altLang="zh-CN" sz="3401" dirty="0">
                <a:solidFill>
                  <a:srgbClr val="808080"/>
                </a:solidFill>
              </a:rPr>
              <a:t>//</a:t>
            </a:r>
            <a:r>
              <a:rPr lang="en-US" altLang="zh-CN" sz="3401" dirty="0">
                <a:solidFill>
                  <a:srgbClr val="808080"/>
                </a:solidFill>
              </a:rPr>
              <a:t>2</a:t>
            </a:r>
            <a:r>
              <a:rPr lang="zh-CN" altLang="mr-IN" sz="3401" dirty="0">
                <a:solidFill>
                  <a:srgbClr val="808080"/>
                </a:solidFill>
              </a:rPr>
              <a:t>个字节</a:t>
            </a:r>
            <a:r>
              <a:rPr lang="mr-IN" altLang="zh-CN" sz="3401" dirty="0">
                <a:solidFill>
                  <a:srgbClr val="CC7832"/>
                </a:solidFill>
              </a:rPr>
              <a:t/>
            </a:r>
            <a:br>
              <a:rPr lang="mr-IN" altLang="zh-CN" sz="3401" dirty="0">
                <a:solidFill>
                  <a:srgbClr val="CC7832"/>
                </a:solidFill>
              </a:rPr>
            </a:br>
            <a:r>
              <a:rPr lang="mr-IN" altLang="zh-CN" sz="3401" dirty="0"/>
              <a:t>} </a:t>
            </a:r>
            <a:r>
              <a:rPr lang="mr-IN" altLang="zh-CN" sz="3401" b="1" dirty="0">
                <a:solidFill>
                  <a:srgbClr val="CC7832"/>
                </a:solidFill>
              </a:rPr>
              <a:t>else if </a:t>
            </a:r>
            <a:r>
              <a:rPr lang="mr-IN" altLang="zh-CN" sz="3401" dirty="0"/>
              <a:t>((value &amp; (</a:t>
            </a:r>
            <a:r>
              <a:rPr lang="mr-IN" altLang="zh-CN" sz="3401" dirty="0">
                <a:solidFill>
                  <a:srgbClr val="6897BB"/>
                </a:solidFill>
              </a:rPr>
              <a:t>0xffffffff </a:t>
            </a:r>
            <a:r>
              <a:rPr lang="mr-IN" altLang="zh-CN" sz="3401" dirty="0"/>
              <a:t>&lt;&lt; </a:t>
            </a:r>
            <a:r>
              <a:rPr lang="mr-IN" altLang="zh-CN" sz="3401" dirty="0">
                <a:solidFill>
                  <a:srgbClr val="6897BB"/>
                </a:solidFill>
              </a:rPr>
              <a:t>21</a:t>
            </a:r>
            <a:r>
              <a:rPr lang="mr-IN" altLang="zh-CN" sz="3401" dirty="0"/>
              <a:t>)) == </a:t>
            </a:r>
            <a:r>
              <a:rPr lang="mr-IN" altLang="zh-CN" sz="3401" dirty="0">
                <a:solidFill>
                  <a:srgbClr val="6897BB"/>
                </a:solidFill>
              </a:rPr>
              <a:t>0</a:t>
            </a:r>
            <a:r>
              <a:rPr lang="mr-IN" altLang="zh-CN" sz="3401" dirty="0"/>
              <a:t>) {</a:t>
            </a:r>
            <a:br>
              <a:rPr lang="mr-IN" altLang="zh-CN" sz="3401" dirty="0"/>
            </a:br>
            <a:r>
              <a:rPr lang="en-US" altLang="zh-CN" sz="3401" dirty="0"/>
              <a:t>      </a:t>
            </a:r>
            <a:r>
              <a:rPr lang="mr-IN" altLang="zh-CN" sz="3401" dirty="0">
                <a:solidFill>
                  <a:srgbClr val="808080"/>
                </a:solidFill>
              </a:rPr>
              <a:t>//</a:t>
            </a:r>
            <a:r>
              <a:rPr lang="en-US" altLang="zh-CN" sz="3401" dirty="0">
                <a:solidFill>
                  <a:srgbClr val="808080"/>
                </a:solidFill>
              </a:rPr>
              <a:t>3</a:t>
            </a:r>
            <a:r>
              <a:rPr lang="zh-CN" altLang="mr-IN" sz="3401" dirty="0">
                <a:solidFill>
                  <a:srgbClr val="808080"/>
                </a:solidFill>
              </a:rPr>
              <a:t>个字节</a:t>
            </a:r>
            <a:r>
              <a:rPr lang="en-US" altLang="zh-CN" sz="3401" dirty="0">
                <a:solidFill>
                  <a:srgbClr val="808080"/>
                </a:solidFill>
              </a:rPr>
              <a:t>	</a:t>
            </a:r>
            <a:r>
              <a:rPr lang="mr-IN" altLang="zh-CN" sz="3401" dirty="0">
                <a:solidFill>
                  <a:srgbClr val="CC7832"/>
                </a:solidFill>
              </a:rPr>
              <a:t/>
            </a:r>
            <a:br>
              <a:rPr lang="mr-IN" altLang="zh-CN" sz="3401" dirty="0">
                <a:solidFill>
                  <a:srgbClr val="CC7832"/>
                </a:solidFill>
              </a:rPr>
            </a:br>
            <a:r>
              <a:rPr lang="mr-IN" altLang="zh-CN" sz="3401" dirty="0"/>
              <a:t>} </a:t>
            </a:r>
            <a:r>
              <a:rPr lang="mr-IN" altLang="zh-CN" sz="3401" b="1" dirty="0">
                <a:solidFill>
                  <a:srgbClr val="CC7832"/>
                </a:solidFill>
              </a:rPr>
              <a:t>else if </a:t>
            </a:r>
            <a:r>
              <a:rPr lang="mr-IN" altLang="zh-CN" sz="3401" dirty="0"/>
              <a:t>((value &amp; (</a:t>
            </a:r>
            <a:r>
              <a:rPr lang="mr-IN" altLang="zh-CN" sz="3401" dirty="0">
                <a:solidFill>
                  <a:srgbClr val="6897BB"/>
                </a:solidFill>
              </a:rPr>
              <a:t>0xffffffff </a:t>
            </a:r>
            <a:r>
              <a:rPr lang="mr-IN" altLang="zh-CN" sz="3401" dirty="0"/>
              <a:t>&lt;&lt; </a:t>
            </a:r>
            <a:r>
              <a:rPr lang="mr-IN" altLang="zh-CN" sz="3401" dirty="0">
                <a:solidFill>
                  <a:srgbClr val="6897BB"/>
                </a:solidFill>
              </a:rPr>
              <a:t>28</a:t>
            </a:r>
            <a:r>
              <a:rPr lang="mr-IN" altLang="zh-CN" sz="3401" dirty="0"/>
              <a:t>)) == </a:t>
            </a:r>
            <a:r>
              <a:rPr lang="mr-IN" altLang="zh-CN" sz="3401" dirty="0">
                <a:solidFill>
                  <a:srgbClr val="6897BB"/>
                </a:solidFill>
              </a:rPr>
              <a:t>0</a:t>
            </a:r>
            <a:r>
              <a:rPr lang="mr-IN" altLang="zh-CN" sz="3401" dirty="0"/>
              <a:t>) {</a:t>
            </a:r>
            <a:br>
              <a:rPr lang="mr-IN" altLang="zh-CN" sz="3401" dirty="0"/>
            </a:br>
            <a:r>
              <a:rPr lang="en-US" altLang="zh-CN" sz="3401" dirty="0"/>
              <a:t>      </a:t>
            </a:r>
            <a:r>
              <a:rPr lang="mr-IN" altLang="zh-CN" sz="3401" dirty="0">
                <a:solidFill>
                  <a:srgbClr val="808080"/>
                </a:solidFill>
              </a:rPr>
              <a:t>//</a:t>
            </a:r>
            <a:r>
              <a:rPr lang="en-US" altLang="zh-CN" sz="3401" dirty="0">
                <a:solidFill>
                  <a:srgbClr val="808080"/>
                </a:solidFill>
              </a:rPr>
              <a:t>4</a:t>
            </a:r>
            <a:r>
              <a:rPr lang="zh-CN" altLang="mr-IN" sz="3401" dirty="0">
                <a:solidFill>
                  <a:srgbClr val="808080"/>
                </a:solidFill>
              </a:rPr>
              <a:t>个字节</a:t>
            </a:r>
            <a:r>
              <a:rPr lang="mr-IN" altLang="zh-CN" sz="3401" dirty="0">
                <a:solidFill>
                  <a:srgbClr val="CC7832"/>
                </a:solidFill>
              </a:rPr>
              <a:t/>
            </a:r>
            <a:br>
              <a:rPr lang="mr-IN" altLang="zh-CN" sz="3401" dirty="0">
                <a:solidFill>
                  <a:srgbClr val="CC7832"/>
                </a:solidFill>
              </a:rPr>
            </a:br>
            <a:r>
              <a:rPr lang="mr-IN" altLang="zh-CN" sz="3401" dirty="0"/>
              <a:t>}</a:t>
            </a:r>
            <a:r>
              <a:rPr lang="zh-CN" altLang="en-US" sz="3401" dirty="0"/>
              <a:t> </a:t>
            </a:r>
            <a:r>
              <a:rPr lang="mr-IN" altLang="zh-CN" sz="3401" b="1" dirty="0">
                <a:solidFill>
                  <a:srgbClr val="CC7832"/>
                </a:solidFill>
              </a:rPr>
              <a:t>else </a:t>
            </a:r>
            <a:r>
              <a:rPr lang="mr-IN" altLang="zh-CN" sz="3401" dirty="0"/>
              <a:t>{</a:t>
            </a:r>
            <a:endParaRPr lang="en-US" altLang="zh-CN" sz="3401" dirty="0"/>
          </a:p>
          <a:p>
            <a:r>
              <a:rPr lang="en-US" altLang="zh-CN" sz="3401" dirty="0"/>
              <a:t>      </a:t>
            </a:r>
            <a:r>
              <a:rPr lang="mr-IN" altLang="zh-CN" sz="3401" dirty="0">
                <a:solidFill>
                  <a:srgbClr val="808080"/>
                </a:solidFill>
              </a:rPr>
              <a:t>//</a:t>
            </a:r>
            <a:r>
              <a:rPr lang="en-US" altLang="zh-CN" sz="3401" dirty="0">
                <a:solidFill>
                  <a:srgbClr val="808080"/>
                </a:solidFill>
              </a:rPr>
              <a:t>5</a:t>
            </a:r>
            <a:r>
              <a:rPr lang="zh-CN" altLang="mr-IN" sz="3401" dirty="0">
                <a:solidFill>
                  <a:srgbClr val="808080"/>
                </a:solidFill>
              </a:rPr>
              <a:t>个字节</a:t>
            </a:r>
            <a:r>
              <a:rPr lang="mr-IN" altLang="zh-CN" sz="3401" dirty="0"/>
              <a:t/>
            </a:r>
            <a:br>
              <a:rPr lang="mr-IN" altLang="zh-CN" sz="3401" dirty="0"/>
            </a:br>
            <a:r>
              <a:rPr lang="mr-IN" altLang="zh-CN" sz="3401" dirty="0"/>
              <a:t>}</a:t>
            </a:r>
            <a:r>
              <a:rPr lang="zh-CN" altLang="en-US" sz="3401" dirty="0"/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525" y="2242146"/>
            <a:ext cx="6597328" cy="78736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3392" y="2263499"/>
            <a:ext cx="6542904" cy="78087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94" y="506621"/>
            <a:ext cx="21599654" cy="1100967"/>
          </a:xfrm>
        </p:spPr>
        <p:txBody>
          <a:bodyPr/>
          <a:lstStyle/>
          <a:p>
            <a:pPr defTabSz="2303866"/>
            <a:r>
              <a:rPr lang="zh-CN" altLang="en-US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计算需要字节</a:t>
            </a:r>
            <a:endParaRPr lang="en-US" altLang="zh-CN" dirty="0">
              <a:solidFill>
                <a:srgbClr val="1D69A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2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11922812" y="3720451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615216" y="4299608"/>
          <a:ext cx="3065636" cy="558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key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value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209"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a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1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209"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a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2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209">
                <a:tc gridSpan="2">
                  <a:txBody>
                    <a:bodyPr/>
                    <a:lstStyle/>
                    <a:p>
                      <a:pPr algn="ctr"/>
                      <a:r>
                        <a:rPr lang="mr-IN" altLang="zh-CN" sz="6400" dirty="0"/>
                        <a:t>……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331888" y="2269020"/>
            <a:ext cx="19421053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401" dirty="0"/>
              <a:t>增量写入：</a:t>
            </a:r>
            <a:endParaRPr kumimoji="1" lang="en-US" altLang="zh-CN" sz="3401" dirty="0"/>
          </a:p>
          <a:p>
            <a:r>
              <a:rPr kumimoji="1" lang="en-US" altLang="zh-CN" sz="3401" dirty="0"/>
              <a:t>	</a:t>
            </a:r>
            <a:r>
              <a:rPr kumimoji="1" lang="zh-CN" altLang="en-US" sz="3401" dirty="0"/>
              <a:t>不管</a:t>
            </a:r>
            <a:r>
              <a:rPr kumimoji="1" lang="en-US" altLang="zh-CN" sz="3401" dirty="0"/>
              <a:t>key</a:t>
            </a:r>
            <a:r>
              <a:rPr kumimoji="1" lang="zh-CN" altLang="en-US" sz="3401" dirty="0"/>
              <a:t>是否重复，直接将数据追加在前数据后。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27955" y="8540810"/>
            <a:ext cx="19643064" cy="218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401" dirty="0"/>
              <a:t>全量写入：</a:t>
            </a:r>
            <a:endParaRPr kumimoji="1" lang="en-US" altLang="zh-CN" sz="3401" dirty="0"/>
          </a:p>
          <a:p>
            <a:r>
              <a:rPr kumimoji="1" lang="en-US" altLang="zh-CN" sz="3401" dirty="0"/>
              <a:t>	</a:t>
            </a:r>
            <a:r>
              <a:rPr kumimoji="1" lang="zh-CN" altLang="en-US" sz="3401" dirty="0"/>
              <a:t>当文件大小不够，这时候需要全量写入。将数据去掉重复</a:t>
            </a:r>
            <a:r>
              <a:rPr kumimoji="1" lang="en-US" altLang="zh-CN" sz="3401" dirty="0"/>
              <a:t>key</a:t>
            </a:r>
            <a:r>
              <a:rPr kumimoji="1" lang="zh-CN" altLang="en-US" sz="3401" dirty="0"/>
              <a:t>后，如果文件大小满足写入的数据大小，则可以直接更新全量写入，否则需要扩容。（在扩容时根据平均每个</a:t>
            </a:r>
            <a:r>
              <a:rPr kumimoji="1" lang="en-US" altLang="zh-CN" sz="3401" dirty="0"/>
              <a:t>K-V</a:t>
            </a:r>
            <a:r>
              <a:rPr kumimoji="1" lang="zh-CN" altLang="en-US" sz="3401" dirty="0"/>
              <a:t>大小计算未来可能需要的文件大小进行扩容，防止经常性的全量写入）</a:t>
            </a:r>
            <a:endParaRPr kumimoji="1" lang="en-US" altLang="zh-CN" sz="3401" dirty="0"/>
          </a:p>
        </p:txBody>
      </p:sp>
      <p:sp>
        <p:nvSpPr>
          <p:cNvPr id="2" name="文本框 1"/>
          <p:cNvSpPr txBox="1"/>
          <p:nvPr/>
        </p:nvSpPr>
        <p:spPr>
          <a:xfrm>
            <a:off x="5341124" y="5052291"/>
            <a:ext cx="9995044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>
                <a:solidFill>
                  <a:srgbClr val="FF0000"/>
                </a:solidFill>
              </a:rPr>
              <a:t>如果</a:t>
            </a:r>
            <a:r>
              <a:rPr lang="zh-CN" altLang="en-US" sz="3401" dirty="0">
                <a:solidFill>
                  <a:srgbClr val="FF0000"/>
                </a:solidFill>
              </a:rPr>
              <a:t>不断 增量 追加内容，文件越来越大，怎么办？</a:t>
            </a:r>
            <a:endParaRPr kumimoji="1" lang="zh-CN" altLang="en-US" sz="3401" dirty="0">
              <a:solidFill>
                <a:srgbClr val="FF0000"/>
              </a:solidFill>
            </a:endParaRPr>
          </a:p>
        </p:txBody>
      </p:sp>
      <p:pic>
        <p:nvPicPr>
          <p:cNvPr id="15" name="Picture 2" descr="D:\学习资料\ppt\图片素材\锐普图片\创意图片\创意图片ww.rapidppt.com (1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295" y="4540292"/>
            <a:ext cx="2195184" cy="228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97344408-4B0F-4819-9A9D-3F58B7D7FE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89966" y="8460420"/>
          <a:ext cx="19643064" cy="276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3064">
                  <a:extLst>
                    <a:ext uri="{9D8B030D-6E8A-4147-A177-3AD203B41FA5}">
                      <a16:colId xmlns:a16="http://schemas.microsoft.com/office/drawing/2014/main" xmlns="" val="3803662269"/>
                    </a:ext>
                  </a:extLst>
                </a:gridCol>
              </a:tblGrid>
              <a:tr h="2764725">
                <a:tc>
                  <a:txBody>
                    <a:bodyPr/>
                    <a:lstStyle/>
                    <a:p>
                      <a:endParaRPr lang="zh-CN" altLang="en-US" sz="6400" dirty="0"/>
                    </a:p>
                  </a:txBody>
                  <a:tcPr marL="172795" marR="172795" marT="86398" marB="8639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696346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xmlns="" id="{38864D1C-500F-447B-8FAD-92593767A1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90221" y="4232730"/>
          <a:ext cx="12837506" cy="303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7506">
                  <a:extLst>
                    <a:ext uri="{9D8B030D-6E8A-4147-A177-3AD203B41FA5}">
                      <a16:colId xmlns:a16="http://schemas.microsoft.com/office/drawing/2014/main" xmlns="" val="3803662269"/>
                    </a:ext>
                  </a:extLst>
                </a:gridCol>
              </a:tblGrid>
              <a:tr h="3035713">
                <a:tc>
                  <a:txBody>
                    <a:bodyPr/>
                    <a:lstStyle/>
                    <a:p>
                      <a:endParaRPr lang="zh-CN" altLang="en-US" sz="6400" dirty="0"/>
                    </a:p>
                  </a:txBody>
                  <a:tcPr marL="172795" marR="172795" marT="86398" marB="8639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696346"/>
                  </a:ext>
                </a:extLst>
              </a:tr>
            </a:tbl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09147" y="500874"/>
            <a:ext cx="21599654" cy="1100967"/>
          </a:xfrm>
        </p:spPr>
        <p:txBody>
          <a:bodyPr/>
          <a:lstStyle/>
          <a:p>
            <a:r>
              <a:rPr lang="zh-CN" altLang="en-US" dirty="0" smtClean="0"/>
              <a:t>写入方式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04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1887" y="3600463"/>
            <a:ext cx="18192008" cy="375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1" dirty="0">
                <a:solidFill>
                  <a:srgbClr val="808080"/>
                </a:solidFill>
              </a:rPr>
              <a:t>//</a:t>
            </a:r>
            <a:r>
              <a:rPr lang="zh-CN" altLang="en-US" sz="3401" dirty="0">
                <a:solidFill>
                  <a:srgbClr val="808080"/>
                </a:solidFill>
              </a:rPr>
              <a:t>重新设定文件大小</a:t>
            </a:r>
            <a:br>
              <a:rPr lang="zh-CN" altLang="en-US" sz="3401" dirty="0">
                <a:solidFill>
                  <a:srgbClr val="808080"/>
                </a:solidFill>
              </a:rPr>
            </a:br>
            <a:r>
              <a:rPr lang="en-US" altLang="zh-CN" sz="3401" dirty="0"/>
              <a:t>ftruncate(</a:t>
            </a:r>
            <a:r>
              <a:rPr lang="en-US" altLang="zh-CN" sz="3401" dirty="0">
                <a:solidFill>
                  <a:srgbClr val="9373A5"/>
                </a:solidFill>
              </a:rPr>
              <a:t>m_fd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9373A5"/>
                </a:solidFill>
              </a:rPr>
              <a:t>m_size</a:t>
            </a:r>
            <a:r>
              <a:rPr lang="en-US" altLang="zh-CN" sz="3401" dirty="0"/>
              <a:t>)</a:t>
            </a:r>
            <a:r>
              <a:rPr lang="en-US" altLang="zh-CN" sz="3401" dirty="0">
                <a:solidFill>
                  <a:srgbClr val="CC7832"/>
                </a:solidFill>
              </a:rPr>
              <a:t>;</a:t>
            </a:r>
            <a:br>
              <a:rPr lang="en-US" altLang="zh-CN" sz="3401" dirty="0">
                <a:solidFill>
                  <a:srgbClr val="CC7832"/>
                </a:solidFill>
              </a:rPr>
            </a:br>
            <a:r>
              <a:rPr lang="en-US" altLang="zh-CN" sz="3401" dirty="0">
                <a:solidFill>
                  <a:srgbClr val="808080"/>
                </a:solidFill>
              </a:rPr>
              <a:t>//</a:t>
            </a:r>
            <a:r>
              <a:rPr lang="zh-CN" altLang="en-US" sz="3401" dirty="0">
                <a:solidFill>
                  <a:srgbClr val="808080"/>
                </a:solidFill>
              </a:rPr>
              <a:t>解除映射</a:t>
            </a:r>
            <a:br>
              <a:rPr lang="zh-CN" altLang="en-US" sz="3401" dirty="0">
                <a:solidFill>
                  <a:srgbClr val="808080"/>
                </a:solidFill>
              </a:rPr>
            </a:br>
            <a:r>
              <a:rPr lang="en-US" altLang="zh-CN" sz="3401" dirty="0"/>
              <a:t>munmap(</a:t>
            </a:r>
            <a:r>
              <a:rPr lang="en-US" altLang="zh-CN" sz="3401" dirty="0">
                <a:solidFill>
                  <a:srgbClr val="9373A5"/>
                </a:solidFill>
              </a:rPr>
              <a:t>m_ptr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/>
              <a:t>oldSize)</a:t>
            </a:r>
            <a:r>
              <a:rPr lang="en-US" altLang="zh-CN" sz="3401" dirty="0">
                <a:solidFill>
                  <a:srgbClr val="CC7832"/>
                </a:solidFill>
              </a:rPr>
              <a:t>;</a:t>
            </a:r>
            <a:br>
              <a:rPr lang="en-US" altLang="zh-CN" sz="3401" dirty="0">
                <a:solidFill>
                  <a:srgbClr val="CC7832"/>
                </a:solidFill>
              </a:rPr>
            </a:br>
            <a:r>
              <a:rPr lang="en-US" altLang="zh-CN" sz="3401" dirty="0">
                <a:solidFill>
                  <a:srgbClr val="808080"/>
                </a:solidFill>
              </a:rPr>
              <a:t>//</a:t>
            </a:r>
            <a:r>
              <a:rPr lang="zh-CN" altLang="en-US" sz="3401" dirty="0">
                <a:solidFill>
                  <a:srgbClr val="808080"/>
                </a:solidFill>
              </a:rPr>
              <a:t>重新映射</a:t>
            </a:r>
            <a:br>
              <a:rPr lang="zh-CN" altLang="en-US" sz="3401" dirty="0">
                <a:solidFill>
                  <a:srgbClr val="808080"/>
                </a:solidFill>
              </a:rPr>
            </a:br>
            <a:r>
              <a:rPr lang="en-US" altLang="zh-CN" sz="3401" dirty="0">
                <a:solidFill>
                  <a:srgbClr val="9373A5"/>
                </a:solidFill>
              </a:rPr>
              <a:t>m_ptr </a:t>
            </a:r>
            <a:r>
              <a:rPr lang="en-US" altLang="zh-CN" sz="3401" dirty="0"/>
              <a:t>= (</a:t>
            </a:r>
            <a:r>
              <a:rPr lang="en-US" altLang="zh-CN" sz="3401" dirty="0">
                <a:solidFill>
                  <a:srgbClr val="B9BCD1"/>
                </a:solidFill>
              </a:rPr>
              <a:t>int8_t </a:t>
            </a:r>
            <a:r>
              <a:rPr lang="en-US" altLang="zh-CN" sz="3401" dirty="0"/>
              <a:t>*) mmap(</a:t>
            </a:r>
            <a:r>
              <a:rPr lang="en-US" altLang="zh-CN" sz="3401" dirty="0">
                <a:solidFill>
                  <a:srgbClr val="9373A5"/>
                </a:solidFill>
              </a:rPr>
              <a:t>m_ptr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9373A5"/>
                </a:solidFill>
              </a:rPr>
              <a:t>m_size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908B25"/>
                </a:solidFill>
              </a:rPr>
              <a:t>PROT_READ </a:t>
            </a:r>
            <a:r>
              <a:rPr lang="en-US" altLang="zh-CN" sz="3401" dirty="0"/>
              <a:t>| </a:t>
            </a:r>
            <a:r>
              <a:rPr lang="en-US" altLang="zh-CN" sz="3401" dirty="0">
                <a:solidFill>
                  <a:srgbClr val="908B25"/>
                </a:solidFill>
              </a:rPr>
              <a:t>PROT_WRITE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908B25"/>
                </a:solidFill>
              </a:rPr>
              <a:t>MAP_SHARED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9373A5"/>
                </a:solidFill>
              </a:rPr>
              <a:t>m_fd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6897BB"/>
                </a:solidFill>
              </a:rPr>
              <a:t>0</a:t>
            </a:r>
            <a:r>
              <a:rPr lang="en-US" altLang="zh-CN" sz="3401" dirty="0"/>
              <a:t>)</a:t>
            </a:r>
            <a:r>
              <a:rPr lang="en-US" altLang="zh-CN" sz="3401" dirty="0">
                <a:solidFill>
                  <a:srgbClr val="CC7832"/>
                </a:solidFill>
              </a:rPr>
              <a:t>;</a:t>
            </a:r>
            <a:endParaRPr lang="zh-CN" altLang="en-US" sz="3401" dirty="0"/>
          </a:p>
        </p:txBody>
      </p:sp>
      <p:sp>
        <p:nvSpPr>
          <p:cNvPr id="3" name="文本框 2"/>
          <p:cNvSpPr txBox="1"/>
          <p:nvPr/>
        </p:nvSpPr>
        <p:spPr>
          <a:xfrm>
            <a:off x="1330651" y="2475572"/>
            <a:ext cx="13256193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扩容非常简单，只需要重新设定文件大小，然后重新</a:t>
            </a:r>
            <a:r>
              <a:rPr kumimoji="1" lang="en-US" altLang="zh-CN" sz="3401" dirty="0"/>
              <a:t>mmap</a:t>
            </a:r>
            <a:r>
              <a:rPr kumimoji="1" lang="zh-CN" altLang="en-US" sz="3401" dirty="0"/>
              <a:t>映射即可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54694" y="432325"/>
            <a:ext cx="21599654" cy="1100967"/>
          </a:xfrm>
        </p:spPr>
        <p:txBody>
          <a:bodyPr/>
          <a:lstStyle/>
          <a:p>
            <a:r>
              <a:rPr lang="zh-CN" altLang="en-US" dirty="0"/>
              <a:t>扩容</a:t>
            </a:r>
          </a:p>
        </p:txBody>
      </p:sp>
    </p:spTree>
    <p:extLst>
      <p:ext uri="{BB962C8B-B14F-4D97-AF65-F5344CB8AC3E}">
        <p14:creationId xmlns:p14="http://schemas.microsoft.com/office/powerpoint/2010/main" val="2534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1888" y="2383733"/>
            <a:ext cx="12652823" cy="1662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/>
              <a:t>1</a:t>
            </a:r>
            <a:r>
              <a:rPr kumimoji="1" lang="zh-CN" altLang="en-US" sz="3401" dirty="0"/>
              <a:t>、</a:t>
            </a:r>
            <a:r>
              <a:rPr kumimoji="1" lang="en-US" altLang="zh-CN" sz="3401" dirty="0"/>
              <a:t>mmap</a:t>
            </a:r>
            <a:r>
              <a:rPr kumimoji="1" lang="zh-CN" altLang="en-US" sz="3401" dirty="0"/>
              <a:t>防止数据丢失，提高读写效率</a:t>
            </a:r>
            <a:r>
              <a:rPr kumimoji="1" lang="en-US" altLang="zh-CN" sz="3401" dirty="0"/>
              <a:t>;</a:t>
            </a:r>
          </a:p>
          <a:p>
            <a:r>
              <a:rPr kumimoji="1" lang="en-US" altLang="zh-CN" sz="3401" dirty="0"/>
              <a:t>2</a:t>
            </a:r>
            <a:r>
              <a:rPr kumimoji="1" lang="zh-CN" altLang="en-US" sz="3401" dirty="0"/>
              <a:t>、精简数据，以最少的数据量表示最多的信息，减少数据大小</a:t>
            </a:r>
            <a:r>
              <a:rPr kumimoji="1" lang="en-US" altLang="zh-CN" sz="3401" dirty="0"/>
              <a:t>;</a:t>
            </a:r>
          </a:p>
          <a:p>
            <a:r>
              <a:rPr kumimoji="1" lang="en-US" altLang="zh-CN" sz="3401" dirty="0"/>
              <a:t>3</a:t>
            </a:r>
            <a:r>
              <a:rPr kumimoji="1" lang="zh-CN" altLang="en-US" sz="3401" dirty="0"/>
              <a:t>、增量更新，避免每次进行相对增量来说大数据量的全量写入。</a:t>
            </a:r>
          </a:p>
        </p:txBody>
      </p:sp>
      <p:sp>
        <p:nvSpPr>
          <p:cNvPr id="5" name="椭圆 4"/>
          <p:cNvSpPr/>
          <p:nvPr/>
        </p:nvSpPr>
        <p:spPr>
          <a:xfrm>
            <a:off x="1615217" y="4682405"/>
            <a:ext cx="3838622" cy="24534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5216" y="5560188"/>
            <a:ext cx="3672800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提升程序的稳定性</a:t>
            </a:r>
          </a:p>
        </p:txBody>
      </p:sp>
      <p:sp>
        <p:nvSpPr>
          <p:cNvPr id="14" name="椭圆 13"/>
          <p:cNvSpPr/>
          <p:nvPr/>
        </p:nvSpPr>
        <p:spPr>
          <a:xfrm>
            <a:off x="1615217" y="7004814"/>
            <a:ext cx="3838622" cy="24534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81874" y="7882596"/>
            <a:ext cx="2800767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合理资源利用</a:t>
            </a:r>
          </a:p>
        </p:txBody>
      </p:sp>
      <p:sp>
        <p:nvSpPr>
          <p:cNvPr id="16" name="椭圆 15"/>
          <p:cNvSpPr/>
          <p:nvPr/>
        </p:nvSpPr>
        <p:spPr>
          <a:xfrm>
            <a:off x="1615217" y="9327223"/>
            <a:ext cx="3838622" cy="24534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18080" y="10205005"/>
            <a:ext cx="1928733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执行效率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79561" y="5298462"/>
            <a:ext cx="7160935" cy="1139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内存泄漏导致</a:t>
            </a:r>
            <a:r>
              <a:rPr kumimoji="1" lang="en-US" altLang="zh-CN" sz="3401" dirty="0"/>
              <a:t>oom</a:t>
            </a:r>
          </a:p>
          <a:p>
            <a:r>
              <a:rPr kumimoji="1" lang="zh-CN" altLang="en-US" sz="3401" dirty="0"/>
              <a:t>大量小对象导致内存碎片和内存抖动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16663" y="7998547"/>
            <a:ext cx="8198270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/>
              <a:t>SparseArray</a:t>
            </a:r>
            <a:r>
              <a:rPr kumimoji="1" lang="zh-CN" altLang="en-US" sz="3401" dirty="0"/>
              <a:t>和</a:t>
            </a:r>
            <a:r>
              <a:rPr kumimoji="1" lang="en-US" altLang="zh-CN" sz="3401" dirty="0"/>
              <a:t>ArrayMap</a:t>
            </a:r>
            <a:r>
              <a:rPr kumimoji="1" lang="zh-CN" altLang="en-US" sz="3401" dirty="0"/>
              <a:t>替代</a:t>
            </a:r>
            <a:r>
              <a:rPr kumimoji="1" lang="en-US" altLang="zh-CN" sz="3401" dirty="0"/>
              <a:t>HashMap</a:t>
            </a:r>
            <a:endParaRPr kumimoji="1" lang="zh-CN" altLang="en-US" sz="3401" dirty="0"/>
          </a:p>
        </p:txBody>
      </p:sp>
      <p:sp>
        <p:nvSpPr>
          <p:cNvPr id="12" name="文本框 11"/>
          <p:cNvSpPr txBox="1"/>
          <p:nvPr/>
        </p:nvSpPr>
        <p:spPr>
          <a:xfrm>
            <a:off x="6216663" y="10205005"/>
            <a:ext cx="6968574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算法选择：冒泡排序</a:t>
            </a:r>
            <a:r>
              <a:rPr kumimoji="1" lang="en-US" altLang="zh-CN" sz="3401" dirty="0"/>
              <a:t>/</a:t>
            </a:r>
            <a:r>
              <a:rPr kumimoji="1" lang="zh-CN" altLang="en-US" sz="3401" dirty="0"/>
              <a:t>快速排序</a:t>
            </a:r>
            <a:r>
              <a:rPr kumimoji="1" lang="en-US" altLang="zh-CN" sz="3401" dirty="0"/>
              <a:t>/</a:t>
            </a:r>
            <a:r>
              <a:rPr kumimoji="1" lang="mr-IN" altLang="zh-CN" sz="3401" dirty="0"/>
              <a:t>……</a:t>
            </a:r>
            <a:endParaRPr kumimoji="1" lang="zh-CN" altLang="en-US" sz="3401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8766187E-E40E-4C60-91B7-B8B7B55512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1889" y="4604797"/>
          <a:ext cx="13863420" cy="713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420">
                  <a:extLst>
                    <a:ext uri="{9D8B030D-6E8A-4147-A177-3AD203B41FA5}">
                      <a16:colId xmlns:a16="http://schemas.microsoft.com/office/drawing/2014/main" xmlns="" val="960056601"/>
                    </a:ext>
                  </a:extLst>
                </a:gridCol>
              </a:tblGrid>
              <a:tr h="7134950">
                <a:tc>
                  <a:txBody>
                    <a:bodyPr/>
                    <a:lstStyle/>
                    <a:p>
                      <a:endParaRPr lang="zh-CN" altLang="en-US" sz="6400" dirty="0"/>
                    </a:p>
                  </a:txBody>
                  <a:tcPr marL="172795" marR="172795" marT="86398" marB="8639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914129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41884" y="465753"/>
            <a:ext cx="21599654" cy="1100967"/>
          </a:xfrm>
        </p:spPr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35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046437" y="2532310"/>
            <a:ext cx="4949611" cy="4490657"/>
            <a:chOff x="4787200" y="1339866"/>
            <a:chExt cx="2619239" cy="237636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4969750" y="1339866"/>
              <a:ext cx="2255725" cy="226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535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87200" y="1742338"/>
              <a:ext cx="2619239" cy="1973897"/>
              <a:chOff x="4787200" y="1742338"/>
              <a:chExt cx="2619239" cy="197389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58635" y="2462172"/>
                <a:ext cx="2477963" cy="1254063"/>
              </a:xfrm>
              <a:custGeom>
                <a:avLst/>
                <a:gdLst>
                  <a:gd name="T0" fmla="*/ 3963 w 3963"/>
                  <a:gd name="T1" fmla="*/ 0 h 1997"/>
                  <a:gd name="T2" fmla="*/ 3963 w 3963"/>
                  <a:gd name="T3" fmla="*/ 16 h 1997"/>
                  <a:gd name="T4" fmla="*/ 1982 w 3963"/>
                  <a:gd name="T5" fmla="*/ 1997 h 1997"/>
                  <a:gd name="T6" fmla="*/ 0 w 3963"/>
                  <a:gd name="T7" fmla="*/ 1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8" cap="flat" cmpd="sng">
                <a:solidFill>
                  <a:srgbClr val="4E4B49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7266746" y="2379623"/>
                <a:ext cx="139693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4787200" y="2379623"/>
                <a:ext cx="138106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>
                <a:off x="5187759" y="1742338"/>
                <a:ext cx="1728113" cy="158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901" dirty="0">
                    <a:solidFill>
                      <a:srgbClr val="F8F8F8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04</a:t>
                </a:r>
                <a:endParaRPr lang="zh-CN" altLang="en-US" sz="18901" dirty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3" y="7769903"/>
            <a:ext cx="11156145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7011898" y="7891641"/>
            <a:ext cx="10444027" cy="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399" dirty="0">
                <a:ea typeface="思源黑体 CN Bold" panose="020B0800000000000000" pitchFamily="34" charset="-122"/>
              </a:rPr>
              <a:t>学习过程中 我们是否有以下几种经历</a:t>
            </a:r>
            <a:endParaRPr lang="zh-CN" altLang="en-US" sz="4399" dirty="0"/>
          </a:p>
        </p:txBody>
      </p:sp>
    </p:spTree>
    <p:extLst>
      <p:ext uri="{BB962C8B-B14F-4D97-AF65-F5344CB8AC3E}">
        <p14:creationId xmlns:p14="http://schemas.microsoft.com/office/powerpoint/2010/main" val="39837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19" y="695"/>
            <a:ext cx="4325806" cy="44430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8342" y="695"/>
            <a:ext cx="4325806" cy="44430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692" y="695"/>
            <a:ext cx="4274001" cy="44430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238" y="695"/>
            <a:ext cx="4325806" cy="44430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2965" y="695"/>
            <a:ext cx="4325806" cy="44430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954" y="5116498"/>
            <a:ext cx="102674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4157" y="7035306"/>
            <a:ext cx="877565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39" y="4069571"/>
            <a:ext cx="4415646" cy="44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62418" y="6216472"/>
            <a:ext cx="3086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200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</a:t>
            </a: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10333" y="6023751"/>
            <a:ext cx="3567420" cy="12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</a:t>
            </a:r>
            <a:r>
              <a:rPr lang="en-US" altLang="zh-CN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River</a:t>
            </a:r>
            <a:r>
              <a:rPr lang="zh-CN" altLang="en-US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</a:t>
            </a:r>
            <a:r>
              <a:rPr lang="en-US" altLang="zh-CN" sz="2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Android开发入门与实战第二版》</a:t>
            </a:r>
            <a:r>
              <a:rPr lang="en-US" altLang="zh-CN" sz="2000" dirty="0" err="1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作者之一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5809" y="6118917"/>
            <a:ext cx="320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同城项目负责人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10" y="2336787"/>
            <a:ext cx="3032852" cy="3057961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956014" y="8240294"/>
            <a:ext cx="18177344" cy="43261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170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17" y="2307536"/>
            <a:ext cx="2876669" cy="30192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333" y="2349001"/>
            <a:ext cx="3072761" cy="303353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638217" y="6184461"/>
            <a:ext cx="3279556" cy="135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2079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科技大学计算机相关专业硕士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，腾讯架构师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18" y="2367700"/>
            <a:ext cx="2804339" cy="2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709587" y="377033"/>
            <a:ext cx="10799787" cy="1100907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493580" y="6124299"/>
            <a:ext cx="3279556" cy="94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731" y="2367699"/>
            <a:ext cx="2951347" cy="29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4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229" y="5285834"/>
            <a:ext cx="23038235" cy="769442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18" y="81670"/>
            <a:ext cx="23038235" cy="7694420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" y="7860071"/>
            <a:ext cx="23037388" cy="1799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19" y="8160045"/>
            <a:ext cx="2303815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883" y="3958474"/>
            <a:ext cx="11250011" cy="2754165"/>
          </a:xfrm>
        </p:spPr>
        <p:txBody>
          <a:bodyPr>
            <a:noAutofit/>
          </a:bodyPr>
          <a:lstStyle/>
          <a:p>
            <a:pPr algn="ctr"/>
            <a:r>
              <a:rPr lang="zh-CN" altLang="en-US" sz="14001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16160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2024694" y="3207526"/>
            <a:ext cx="27375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/>
              <a:t>MMKV</a:t>
            </a:r>
            <a:r>
              <a:rPr lang="zh-CN" altLang="en-US" sz="6600" dirty="0"/>
              <a:t>原理解析之路，手把手带你突破</a:t>
            </a:r>
            <a:r>
              <a:rPr lang="en-US" altLang="zh-CN" sz="6600" dirty="0"/>
              <a:t>IO</a:t>
            </a:r>
            <a:r>
              <a:rPr lang="zh-CN" altLang="en-US" sz="6600" dirty="0"/>
              <a:t>瓶颈</a:t>
            </a:r>
            <a:endParaRPr lang="zh-CN" altLang="en-US"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29155" y="444747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71308" y="5006172"/>
            <a:ext cx="10996553" cy="437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1 </a:t>
            </a:r>
            <a:r>
              <a:rPr lang="zh-CN" altLang="en-US" sz="2800" dirty="0"/>
              <a:t>磁盘卡顿原理，脱离</a:t>
            </a:r>
            <a:r>
              <a:rPr lang="en-US" altLang="zh-CN" sz="2800" dirty="0" err="1"/>
              <a:t>linux</a:t>
            </a:r>
            <a:r>
              <a:rPr lang="zh-CN" altLang="en-US" sz="2800" dirty="0"/>
              <a:t>内核实现操作</a:t>
            </a:r>
            <a:r>
              <a:rPr lang="zh-CN" altLang="en-US" sz="2800" dirty="0" smtClean="0"/>
              <a:t>磁盘</a:t>
            </a:r>
            <a:endParaRPr lang="en-US" altLang="zh-CN" sz="2800" dirty="0" smtClean="0"/>
          </a:p>
          <a:p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en-US" altLang="zh-CN" sz="2800" dirty="0"/>
              <a:t>2 </a:t>
            </a:r>
            <a:r>
              <a:rPr lang="en-US" altLang="zh-CN" sz="2800" dirty="0" err="1"/>
              <a:t>SharePreference</a:t>
            </a:r>
            <a:r>
              <a:rPr lang="zh-CN" altLang="en-US" sz="2800" dirty="0"/>
              <a:t>源码分析，找出优化</a:t>
            </a:r>
            <a:r>
              <a:rPr lang="zh-CN" altLang="en-US" sz="2800" dirty="0" smtClean="0"/>
              <a:t>点</a:t>
            </a:r>
            <a:endParaRPr lang="en-US" altLang="zh-CN" sz="2800" dirty="0" smtClean="0"/>
          </a:p>
          <a:p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en-US" altLang="zh-CN" sz="2800" dirty="0"/>
              <a:t>3 </a:t>
            </a:r>
            <a:r>
              <a:rPr lang="en-US" altLang="zh-CN" sz="2800" dirty="0" err="1"/>
              <a:t>mmap</a:t>
            </a:r>
            <a:r>
              <a:rPr lang="zh-CN" altLang="en-US" sz="2800" dirty="0"/>
              <a:t>函数为什么能突破</a:t>
            </a:r>
            <a:r>
              <a:rPr lang="en-US" altLang="zh-CN" sz="2800" dirty="0"/>
              <a:t>IO</a:t>
            </a:r>
            <a:r>
              <a:rPr lang="zh-CN" altLang="en-US" sz="2800" dirty="0" smtClean="0"/>
              <a:t>瓶颈</a:t>
            </a:r>
            <a:endParaRPr lang="en-US" altLang="zh-CN" sz="2800" dirty="0" smtClean="0"/>
          </a:p>
          <a:p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en-US" altLang="zh-CN" sz="2800" dirty="0"/>
              <a:t>4 </a:t>
            </a:r>
            <a:r>
              <a:rPr lang="en-US" altLang="zh-CN" sz="2800" dirty="0" err="1"/>
              <a:t>ProtuBuffer</a:t>
            </a:r>
            <a:r>
              <a:rPr lang="zh-CN" altLang="en-US" sz="2800" dirty="0"/>
              <a:t>协议实现数据无限</a:t>
            </a:r>
            <a:r>
              <a:rPr lang="zh-CN" altLang="en-US" sz="2800" dirty="0" smtClean="0"/>
              <a:t>压缩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20 : 05</a:t>
            </a:r>
            <a:r>
              <a:rPr lang="zh-CN" altLang="en-US" sz="2800" dirty="0"/>
              <a:t/>
            </a:r>
            <a:br>
              <a:rPr lang="zh-CN" altLang="en-US" sz="2800" dirty="0"/>
            </a:br>
            <a:endParaRPr lang="zh-CN" altLang="en-US" sz="2646" b="1" dirty="0"/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8529" y="11766547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267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0"/>
      <p:bldP spid="64" grpId="0"/>
      <p:bldP spid="51" grpId="0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ŝlîḑé">
            <a:extLst>
              <a:ext uri="{FF2B5EF4-FFF2-40B4-BE49-F238E27FC236}">
                <a16:creationId xmlns="" xmlns:a16="http://schemas.microsoft.com/office/drawing/2014/main" id="{71FBCDB7-A784-49F6-982C-0E657C261630}"/>
              </a:ext>
            </a:extLst>
          </p:cNvPr>
          <p:cNvGrpSpPr/>
          <p:nvPr/>
        </p:nvGrpSpPr>
        <p:grpSpPr>
          <a:xfrm>
            <a:off x="1271967" y="1718902"/>
            <a:ext cx="20495454" cy="1221380"/>
            <a:chOff x="673100" y="1228912"/>
            <a:chExt cx="10845800" cy="646331"/>
          </a:xfrm>
        </p:grpSpPr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FF717F27-AEFA-42AD-A144-267B78F03F8B}"/>
                </a:ext>
              </a:extLst>
            </p:cNvPr>
            <p:cNvCxnSpPr/>
            <p:nvPr/>
          </p:nvCxnSpPr>
          <p:spPr>
            <a:xfrm>
              <a:off x="673100" y="1552077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Sľïḓè">
              <a:extLst>
                <a:ext uri="{FF2B5EF4-FFF2-40B4-BE49-F238E27FC236}">
                  <a16:creationId xmlns="" xmlns:a16="http://schemas.microsoft.com/office/drawing/2014/main" id="{904C03C2-7596-4128-A9EC-4E5AB8FB10D9}"/>
                </a:ext>
              </a:extLst>
            </p:cNvPr>
            <p:cNvSpPr txBox="1"/>
            <p:nvPr/>
          </p:nvSpPr>
          <p:spPr>
            <a:xfrm>
              <a:off x="4563035" y="1228912"/>
              <a:ext cx="30659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课程安排</a:t>
              </a:r>
              <a:endPara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B1845E35-C357-4BA9-84E6-45B55275665A}"/>
              </a:ext>
            </a:extLst>
          </p:cNvPr>
          <p:cNvGrpSpPr/>
          <p:nvPr/>
        </p:nvGrpSpPr>
        <p:grpSpPr>
          <a:xfrm>
            <a:off x="599006" y="3735175"/>
            <a:ext cx="21841373" cy="5449620"/>
            <a:chOff x="764694" y="5093240"/>
            <a:chExt cx="21841373" cy="5449620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EC7E5998-4C23-47CE-8FF8-01E931F4A869}"/>
                </a:ext>
              </a:extLst>
            </p:cNvPr>
            <p:cNvGrpSpPr/>
            <p:nvPr/>
          </p:nvGrpSpPr>
          <p:grpSpPr>
            <a:xfrm>
              <a:off x="764694" y="5093240"/>
              <a:ext cx="4890578" cy="5449620"/>
              <a:chOff x="1271967" y="5093240"/>
              <a:chExt cx="4890578" cy="5449620"/>
            </a:xfrm>
          </p:grpSpPr>
          <p:sp>
            <p:nvSpPr>
              <p:cNvPr id="36" name="ïṡļíḑê">
                <a:extLst>
                  <a:ext uri="{FF2B5EF4-FFF2-40B4-BE49-F238E27FC236}">
                    <a16:creationId xmlns="" xmlns:a16="http://schemas.microsoft.com/office/drawing/2014/main" id="{96644146-FD55-4412-807C-A9DA6D8F10E9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îṩľíḋe">
                <a:extLst>
                  <a:ext uri="{FF2B5EF4-FFF2-40B4-BE49-F238E27FC236}">
                    <a16:creationId xmlns="" xmlns:a16="http://schemas.microsoft.com/office/drawing/2014/main" id="{25F03D11-E6A2-46D7-9606-24C83CE9483D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í$ḷíďê">
                <a:extLst>
                  <a:ext uri="{FF2B5EF4-FFF2-40B4-BE49-F238E27FC236}">
                    <a16:creationId xmlns="" xmlns:a16="http://schemas.microsoft.com/office/drawing/2014/main" id="{EEB8D930-7F14-4A48-820F-ECBC99D506B6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="" xmlns:a16="http://schemas.microsoft.com/office/drawing/2014/main" id="{C531E749-6E6A-4588-A674-50C86EC61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ṡḻîdè">
                <a:extLst>
                  <a:ext uri="{FF2B5EF4-FFF2-40B4-BE49-F238E27FC236}">
                    <a16:creationId xmlns="" xmlns:a16="http://schemas.microsoft.com/office/drawing/2014/main" id="{C4D546B1-0C0A-4EB7-88D7-ECC1AB5D8115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</a:p>
            </p:txBody>
          </p:sp>
          <p:sp>
            <p:nvSpPr>
              <p:cNvPr id="41" name="ï$1îḓè">
                <a:extLst>
                  <a:ext uri="{FF2B5EF4-FFF2-40B4-BE49-F238E27FC236}">
                    <a16:creationId xmlns="" xmlns:a16="http://schemas.microsoft.com/office/drawing/2014/main" id="{4E98EC80-1BFE-42B9-80D8-EE0B9132EA8A}"/>
                  </a:ext>
                </a:extLst>
              </p:cNvPr>
              <p:cNvSpPr txBox="1"/>
              <p:nvPr/>
            </p:nvSpPr>
            <p:spPr>
              <a:xfrm>
                <a:off x="1479223" y="7323049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1219200"/>
                <a:r>
                  <a:rPr lang="en-US" altLang="zh-CN" sz="3200" b="1" dirty="0" err="1" smtClean="0">
                    <a:ln w="6350"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Mmkv</a:t>
                </a:r>
                <a:r>
                  <a:rPr lang="zh-CN" altLang="en-US" sz="3200" b="1" dirty="0" smtClean="0">
                    <a:ln w="6350"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介绍</a:t>
                </a:r>
                <a:endParaRPr lang="zh-CN" altLang="en-US" sz="3200" b="1" dirty="0">
                  <a:ln w="6350">
                    <a:noFill/>
                  </a:ln>
                  <a:solidFill>
                    <a:srgbClr val="FFFFFF">
                      <a:lumMod val="5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="" xmlns:a16="http://schemas.microsoft.com/office/drawing/2014/main" id="{794F2E0C-1545-45C7-BDDC-08B2B73C56A0}"/>
                </a:ext>
              </a:extLst>
            </p:cNvPr>
            <p:cNvGrpSpPr/>
            <p:nvPr/>
          </p:nvGrpSpPr>
          <p:grpSpPr>
            <a:xfrm>
              <a:off x="6087815" y="5093240"/>
              <a:ext cx="5217722" cy="5449620"/>
              <a:chOff x="6087815" y="5093240"/>
              <a:chExt cx="5217722" cy="5449620"/>
            </a:xfrm>
          </p:grpSpPr>
          <p:sp>
            <p:nvSpPr>
              <p:cNvPr id="29" name="ïSḷîḓé">
                <a:extLst>
                  <a:ext uri="{FF2B5EF4-FFF2-40B4-BE49-F238E27FC236}">
                    <a16:creationId xmlns="" xmlns:a16="http://schemas.microsoft.com/office/drawing/2014/main" id="{FE038554-2D6A-4822-9A3C-CF3D7EAA8570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î$ļiḍè">
                <a:extLst>
                  <a:ext uri="{FF2B5EF4-FFF2-40B4-BE49-F238E27FC236}">
                    <a16:creationId xmlns="" xmlns:a16="http://schemas.microsoft.com/office/drawing/2014/main" id="{289423F1-8C42-447F-AF09-493D038537C1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iṩļïḓê">
                <a:extLst>
                  <a:ext uri="{FF2B5EF4-FFF2-40B4-BE49-F238E27FC236}">
                    <a16:creationId xmlns="" xmlns:a16="http://schemas.microsoft.com/office/drawing/2014/main" id="{BF1AA53E-BD3E-4A76-A54D-CAF1C95F36DD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="" xmlns:a16="http://schemas.microsoft.com/office/drawing/2014/main" id="{6F029590-4136-4DBA-9A62-44833A639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šliḋè">
                <a:extLst>
                  <a:ext uri="{FF2B5EF4-FFF2-40B4-BE49-F238E27FC236}">
                    <a16:creationId xmlns="" xmlns:a16="http://schemas.microsoft.com/office/drawing/2014/main" id="{58217DFD-C0EF-4A30-BAAF-D624D0E34C04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</a:p>
            </p:txBody>
          </p:sp>
          <p:sp>
            <p:nvSpPr>
              <p:cNvPr id="35" name="isľíḑè">
                <a:extLst>
                  <a:ext uri="{FF2B5EF4-FFF2-40B4-BE49-F238E27FC236}">
                    <a16:creationId xmlns="" xmlns:a16="http://schemas.microsoft.com/office/drawing/2014/main" id="{D4AEDC30-1F36-4598-8C8B-8F5AC9E4CFFF}"/>
                  </a:ext>
                </a:extLst>
              </p:cNvPr>
              <p:cNvSpPr txBox="1"/>
              <p:nvPr/>
            </p:nvSpPr>
            <p:spPr>
              <a:xfrm>
                <a:off x="6087815" y="7323049"/>
                <a:ext cx="521772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32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Mmap</a:t>
                </a: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函数详解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61BDEFEF-8C9B-40C6-A17E-9EADE48F06C1}"/>
                </a:ext>
              </a:extLst>
            </p:cNvPr>
            <p:cNvGrpSpPr/>
            <p:nvPr/>
          </p:nvGrpSpPr>
          <p:grpSpPr>
            <a:xfrm>
              <a:off x="12065224" y="5093240"/>
              <a:ext cx="4890578" cy="5449620"/>
              <a:chOff x="1271967" y="5093240"/>
              <a:chExt cx="4890578" cy="5449620"/>
            </a:xfrm>
          </p:grpSpPr>
          <p:sp>
            <p:nvSpPr>
              <p:cNvPr id="57" name="ïṡļíḑê">
                <a:extLst>
                  <a:ext uri="{FF2B5EF4-FFF2-40B4-BE49-F238E27FC236}">
                    <a16:creationId xmlns="" xmlns:a16="http://schemas.microsoft.com/office/drawing/2014/main" id="{3FF54F34-98A6-4A52-894D-C87D1BC26353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îṩľíḋe">
                <a:extLst>
                  <a:ext uri="{FF2B5EF4-FFF2-40B4-BE49-F238E27FC236}">
                    <a16:creationId xmlns="" xmlns:a16="http://schemas.microsoft.com/office/drawing/2014/main" id="{8E419898-AA93-4AD9-B887-8488A59F22CE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í$ḷíďê">
                <a:extLst>
                  <a:ext uri="{FF2B5EF4-FFF2-40B4-BE49-F238E27FC236}">
                    <a16:creationId xmlns="" xmlns:a16="http://schemas.microsoft.com/office/drawing/2014/main" id="{B19C0BE7-B27F-41B4-8680-3F5B6F21C850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0" name="直接连接符 59">
                <a:extLst>
                  <a:ext uri="{FF2B5EF4-FFF2-40B4-BE49-F238E27FC236}">
                    <a16:creationId xmlns="" xmlns:a16="http://schemas.microsoft.com/office/drawing/2014/main" id="{E4FE3D50-62C9-43F3-98AB-2FCE8F673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iṡḻîdè">
                <a:extLst>
                  <a:ext uri="{FF2B5EF4-FFF2-40B4-BE49-F238E27FC236}">
                    <a16:creationId xmlns="" xmlns:a16="http://schemas.microsoft.com/office/drawing/2014/main" id="{79CC2581-102B-4E4C-A70D-D476C9CF9C0B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2" name="ï$1îḓè">
                <a:extLst>
                  <a:ext uri="{FF2B5EF4-FFF2-40B4-BE49-F238E27FC236}">
                    <a16:creationId xmlns="" xmlns:a16="http://schemas.microsoft.com/office/drawing/2014/main" id="{667E7836-260F-4EF5-A6E3-8A5A97769496}"/>
                  </a:ext>
                </a:extLst>
              </p:cNvPr>
              <p:cNvSpPr txBox="1"/>
              <p:nvPr/>
            </p:nvSpPr>
            <p:spPr>
              <a:xfrm>
                <a:off x="1432689" y="732944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手写</a:t>
                </a:r>
                <a:r>
                  <a:rPr lang="en-US" altLang="zh-CN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MMKV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="" xmlns:a16="http://schemas.microsoft.com/office/drawing/2014/main" id="{E5C1E59B-C89B-4CE3-89F5-025E540A1C7A}"/>
                </a:ext>
              </a:extLst>
            </p:cNvPr>
            <p:cNvGrpSpPr/>
            <p:nvPr/>
          </p:nvGrpSpPr>
          <p:grpSpPr>
            <a:xfrm>
              <a:off x="17715489" y="5093240"/>
              <a:ext cx="4890578" cy="5449620"/>
              <a:chOff x="6414959" y="5093240"/>
              <a:chExt cx="4890578" cy="5449620"/>
            </a:xfrm>
          </p:grpSpPr>
          <p:sp>
            <p:nvSpPr>
              <p:cNvPr id="67" name="ïSḷîḓé">
                <a:extLst>
                  <a:ext uri="{FF2B5EF4-FFF2-40B4-BE49-F238E27FC236}">
                    <a16:creationId xmlns="" xmlns:a16="http://schemas.microsoft.com/office/drawing/2014/main" id="{37B6E630-D3FF-44E3-84B7-3E67C5C35AE8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î$ļiḍè">
                <a:extLst>
                  <a:ext uri="{FF2B5EF4-FFF2-40B4-BE49-F238E27FC236}">
                    <a16:creationId xmlns="" xmlns:a16="http://schemas.microsoft.com/office/drawing/2014/main" id="{B3CE2CBD-7893-4A6F-98FD-DBDE6F045F1A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iṩļïḓê">
                <a:extLst>
                  <a:ext uri="{FF2B5EF4-FFF2-40B4-BE49-F238E27FC236}">
                    <a16:creationId xmlns="" xmlns:a16="http://schemas.microsoft.com/office/drawing/2014/main" id="{AA0F56B6-9808-4657-90CB-B314860D3238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="" xmlns:a16="http://schemas.microsoft.com/office/drawing/2014/main" id="{8EBF9698-666F-4D1B-B9D5-C299081929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išliḋè">
                <a:extLst>
                  <a:ext uri="{FF2B5EF4-FFF2-40B4-BE49-F238E27FC236}">
                    <a16:creationId xmlns="" xmlns:a16="http://schemas.microsoft.com/office/drawing/2014/main" id="{E26CFBD0-F0C7-478A-8E5A-6BCD6EC3B005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isľíḑè">
                <a:extLst>
                  <a:ext uri="{FF2B5EF4-FFF2-40B4-BE49-F238E27FC236}">
                    <a16:creationId xmlns="" xmlns:a16="http://schemas.microsoft.com/office/drawing/2014/main" id="{3E626D86-95AE-443C-9450-9640F1484F1D}"/>
                  </a:ext>
                </a:extLst>
              </p:cNvPr>
              <p:cNvSpPr txBox="1"/>
              <p:nvPr/>
            </p:nvSpPr>
            <p:spPr>
              <a:xfrm>
                <a:off x="6533544" y="737392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课程总结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2" name="PA_矩形 60"/>
          <p:cNvSpPr/>
          <p:nvPr>
            <p:custDataLst>
              <p:tags r:id="rId1"/>
            </p:custDataLst>
          </p:nvPr>
        </p:nvSpPr>
        <p:spPr>
          <a:xfrm>
            <a:off x="1401282" y="7628489"/>
            <a:ext cx="40951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000" dirty="0" err="1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Mmkv</a:t>
            </a:r>
            <a:r>
              <a:rPr lang="zh-CN" altLang="en-US" sz="20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介绍与</a:t>
            </a:r>
            <a:r>
              <a:rPr lang="en-US" altLang="zh-CN" sz="2000" dirty="0" err="1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SharePreence</a:t>
            </a:r>
            <a:r>
              <a:rPr lang="zh-CN" altLang="en-US" sz="20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缺点</a:t>
            </a:r>
            <a:endParaRPr lang="en-US" altLang="zh-CN" sz="20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isľíḑè">
            <a:extLst>
              <a:ext uri="{FF2B5EF4-FFF2-40B4-BE49-F238E27FC236}">
                <a16:creationId xmlns="" xmlns:a16="http://schemas.microsoft.com/office/drawing/2014/main" id="{D4AEDC30-1F36-4598-8C8B-8F5AC9E4CFFF}"/>
              </a:ext>
            </a:extLst>
          </p:cNvPr>
          <p:cNvSpPr txBox="1"/>
          <p:nvPr/>
        </p:nvSpPr>
        <p:spPr>
          <a:xfrm>
            <a:off x="7357988" y="7702162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303866">
              <a:lnSpc>
                <a:spcPct val="150000"/>
              </a:lnSpc>
            </a:pPr>
            <a:r>
              <a:rPr lang="en-US" altLang="zh-CN" sz="3200" dirty="0" err="1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Mmap</a:t>
            </a:r>
            <a:r>
              <a:rPr lang="zh-CN" altLang="en-US" sz="3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映射</a:t>
            </a: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44" name="isľíḑè">
            <a:extLst>
              <a:ext uri="{FF2B5EF4-FFF2-40B4-BE49-F238E27FC236}">
                <a16:creationId xmlns="" xmlns:a16="http://schemas.microsoft.com/office/drawing/2014/main" id="{D4AEDC30-1F36-4598-8C8B-8F5AC9E4CFFF}"/>
              </a:ext>
            </a:extLst>
          </p:cNvPr>
          <p:cNvSpPr txBox="1"/>
          <p:nvPr/>
        </p:nvSpPr>
        <p:spPr>
          <a:xfrm>
            <a:off x="12976318" y="8142883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303866">
              <a:lnSpc>
                <a:spcPct val="150000"/>
              </a:lnSpc>
            </a:pPr>
            <a:r>
              <a:rPr lang="zh-CN" altLang="en-US" sz="3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整型编码</a:t>
            </a: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  <a:p>
            <a:pPr defTabSz="2303866">
              <a:lnSpc>
                <a:spcPct val="150000"/>
              </a:lnSpc>
            </a:pPr>
            <a:r>
              <a:rPr lang="zh-CN" altLang="en-US" sz="3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计算长度</a:t>
            </a: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  <a:p>
            <a:pPr defTabSz="2303866">
              <a:lnSpc>
                <a:spcPct val="150000"/>
              </a:lnSpc>
            </a:pPr>
            <a:r>
              <a:rPr lang="zh-CN" altLang="en-US" sz="3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写入方式</a:t>
            </a: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  <a:p>
            <a:pPr defTabSz="2303866">
              <a:lnSpc>
                <a:spcPct val="150000"/>
              </a:lnSpc>
            </a:pP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45" name="isľíḑè">
            <a:extLst>
              <a:ext uri="{FF2B5EF4-FFF2-40B4-BE49-F238E27FC236}">
                <a16:creationId xmlns="" xmlns:a16="http://schemas.microsoft.com/office/drawing/2014/main" id="{D4AEDC30-1F36-4598-8C8B-8F5AC9E4CFFF}"/>
              </a:ext>
            </a:extLst>
          </p:cNvPr>
          <p:cNvSpPr txBox="1"/>
          <p:nvPr/>
        </p:nvSpPr>
        <p:spPr>
          <a:xfrm>
            <a:off x="18719694" y="7624022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303866">
              <a:lnSpc>
                <a:spcPct val="150000"/>
              </a:lnSpc>
            </a:pP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0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</a:t>
            </a:r>
            <a:r>
              <a:rPr lang="zh-CN" altLang="en-US" dirty="0"/>
              <a:t>学习</a:t>
            </a:r>
            <a:r>
              <a:rPr lang="en-US" altLang="zh-CN" dirty="0" smtClean="0"/>
              <a:t>MMKV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4" y="1890175"/>
            <a:ext cx="14221587" cy="89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</a:t>
            </a:r>
            <a:r>
              <a:rPr lang="en-US" altLang="zh-CN" dirty="0" smtClean="0"/>
              <a:t>MMKV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07807AF-B76F-46E4-B72F-1032A91DD7F2}"/>
              </a:ext>
            </a:extLst>
          </p:cNvPr>
          <p:cNvGrpSpPr/>
          <p:nvPr/>
        </p:nvGrpSpPr>
        <p:grpSpPr>
          <a:xfrm>
            <a:off x="2429695" y="2763116"/>
            <a:ext cx="18179999" cy="7434118"/>
            <a:chOff x="2339695" y="2713929"/>
            <a:chExt cx="18179999" cy="743411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7FD57A8-EBC2-4D34-9382-4700749070E5}"/>
                </a:ext>
              </a:extLst>
            </p:cNvPr>
            <p:cNvSpPr/>
            <p:nvPr/>
          </p:nvSpPr>
          <p:spPr>
            <a:xfrm>
              <a:off x="2339695" y="2713929"/>
              <a:ext cx="18179999" cy="743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762000" dist="50800" dir="5400000" sx="101000" sy="101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xmlns="" id="{B93D995B-8464-41E5-80F3-05607ECF1D1F}"/>
                </a:ext>
              </a:extLst>
            </p:cNvPr>
            <p:cNvSpPr txBox="1"/>
            <p:nvPr/>
          </p:nvSpPr>
          <p:spPr>
            <a:xfrm>
              <a:off x="2575944" y="3468414"/>
              <a:ext cx="17707501" cy="45243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解决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App</a:t>
              </a:r>
              <a:r>
                <a:rPr lang="zh-CN" altLang="en-US" sz="3200" dirty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卡顿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定义大多数卡顿是由于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解决进程通信效率不够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就业场景分布广。码牛学院有很多学院中就职于全国各大公司。从事音视频相关产品开发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优化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IO</a:t>
              </a:r>
              <a:r>
                <a:rPr lang="zh-CN" altLang="en-US" sz="3200" dirty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存储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就随着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5G 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落地，音视频在互联网 中的比重越来越高，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5G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宽带的提速，必然加速整个音视频领域的应用，未来音视频人才缺口达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30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万，音视频高端领域严重短缺</a:t>
              </a:r>
              <a:endParaRPr lang="en-US" altLang="zh-CN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8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D43F9C2-E078-402E-A3C8-1160812215CC}"/>
              </a:ext>
            </a:extLst>
          </p:cNvPr>
          <p:cNvSpPr txBox="1"/>
          <p:nvPr/>
        </p:nvSpPr>
        <p:spPr>
          <a:xfrm>
            <a:off x="1543336" y="3295931"/>
            <a:ext cx="12871857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9982" indent="-539982"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3401" dirty="0"/>
              <a:t>在</a:t>
            </a:r>
            <a:r>
              <a:rPr lang="en-US" altLang="zh-CN" sz="3401" dirty="0"/>
              <a:t>Android</a:t>
            </a:r>
            <a:r>
              <a:rPr lang="zh-CN" altLang="en-US" sz="3401" dirty="0"/>
              <a:t>当中进行配置信息的保存，你第一时间会想到什么？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09AA9A5-66A5-4E9A-B173-510D88C10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893" y="1762930"/>
            <a:ext cx="7286163" cy="106551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3402" y="655762"/>
            <a:ext cx="21599654" cy="1100967"/>
          </a:xfrm>
        </p:spPr>
        <p:txBody>
          <a:bodyPr/>
          <a:lstStyle/>
          <a:p>
            <a:r>
              <a:rPr lang="zh-CN" altLang="en-US" dirty="0" smtClean="0"/>
              <a:t>键值对存储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20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73" y="2189888"/>
            <a:ext cx="11172689" cy="92904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799" y="2597893"/>
            <a:ext cx="8012603" cy="41233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550799" y="8172211"/>
            <a:ext cx="4108817" cy="1662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读写方式：直接</a:t>
            </a:r>
            <a:r>
              <a:rPr kumimoji="1" lang="en-US" altLang="zh-CN" sz="3401" dirty="0"/>
              <a:t>I/O</a:t>
            </a:r>
          </a:p>
          <a:p>
            <a:r>
              <a:rPr kumimoji="1" lang="zh-CN" altLang="en-US" sz="3401" dirty="0"/>
              <a:t>数据格式：</a:t>
            </a:r>
            <a:r>
              <a:rPr kumimoji="1" lang="en-US" altLang="zh-CN" sz="3401" dirty="0"/>
              <a:t>xml</a:t>
            </a:r>
          </a:p>
          <a:p>
            <a:r>
              <a:rPr kumimoji="1" lang="zh-CN" altLang="en-US" sz="3401" dirty="0"/>
              <a:t>写入方式：全量更新</a:t>
            </a:r>
            <a:endParaRPr kumimoji="1" lang="en-US" altLang="zh-CN" sz="340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275" y="435440"/>
            <a:ext cx="21599654" cy="1100967"/>
          </a:xfrm>
        </p:spPr>
        <p:txBody>
          <a:bodyPr/>
          <a:lstStyle/>
          <a:p>
            <a:r>
              <a:rPr lang="en-US" altLang="zh-CN" dirty="0" err="1"/>
              <a:t>SharedPreference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268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8152</TotalTime>
  <Words>1187</Words>
  <Application>Microsoft Office PowerPoint</Application>
  <PresentationFormat>自定义</PresentationFormat>
  <Paragraphs>236</Paragraphs>
  <Slides>30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4" baseType="lpstr">
      <vt:lpstr>-apple-system</vt:lpstr>
      <vt:lpstr>Calibri</vt:lpstr>
      <vt:lpstr>Calibri Light</vt:lpstr>
      <vt:lpstr>Mangal</vt:lpstr>
      <vt:lpstr>Noto Sans CJK SC Medium</vt:lpstr>
      <vt:lpstr>pingfang SC</vt:lpstr>
      <vt:lpstr>pingfang SC</vt:lpstr>
      <vt:lpstr>Source Han Sans CN Normal</vt:lpstr>
      <vt:lpstr>等线</vt:lpstr>
      <vt:lpstr>等线 Light</vt:lpstr>
      <vt:lpstr>方正姚体</vt:lpstr>
      <vt:lpstr>黑体</vt:lpstr>
      <vt:lpstr>思源黑体 CN Bold</vt:lpstr>
      <vt:lpstr>思源黑体 CN Medium</vt:lpstr>
      <vt:lpstr>思源黑体 CN Normal</vt:lpstr>
      <vt:lpstr>宋体</vt:lpstr>
      <vt:lpstr>微软雅黑</vt:lpstr>
      <vt:lpstr>Arial</vt:lpstr>
      <vt:lpstr>Courier New</vt:lpstr>
      <vt:lpstr>Impact</vt:lpstr>
      <vt:lpstr>open sans</vt:lpstr>
      <vt:lpstr>Times New Roman</vt:lpstr>
      <vt:lpstr>Wingdings</vt:lpstr>
      <vt:lpstr>Office 主题​​</vt:lpstr>
      <vt:lpstr>PowerPoint 演示文稿</vt:lpstr>
      <vt:lpstr>PowerPoint 演示文稿</vt:lpstr>
      <vt:lpstr>讲师介绍</vt:lpstr>
      <vt:lpstr>PowerPoint 演示文稿</vt:lpstr>
      <vt:lpstr>PowerPoint 演示文稿</vt:lpstr>
      <vt:lpstr>为什么学习MMKV</vt:lpstr>
      <vt:lpstr>为什么MMKV</vt:lpstr>
      <vt:lpstr>键值对存储</vt:lpstr>
      <vt:lpstr>SharedPreference</vt:lpstr>
      <vt:lpstr>MMKV</vt:lpstr>
      <vt:lpstr>传统I/O成</vt:lpstr>
      <vt:lpstr>传统I/O成</vt:lpstr>
      <vt:lpstr>SharedPreferencesImpl源码分析</vt:lpstr>
      <vt:lpstr>PowerPoint 演示文稿</vt:lpstr>
      <vt:lpstr>  </vt:lpstr>
      <vt:lpstr>  </vt:lpstr>
      <vt:lpstr>MMKV数据结构</vt:lpstr>
      <vt:lpstr>  </vt:lpstr>
      <vt:lpstr>MMKV存储数据01</vt:lpstr>
      <vt:lpstr>MMKV存储数据02</vt:lpstr>
      <vt:lpstr>MMKV存储数据03</vt:lpstr>
      <vt:lpstr>MMKV读取数据01</vt:lpstr>
      <vt:lpstr>  </vt:lpstr>
      <vt:lpstr>计算需要字节</vt:lpstr>
      <vt:lpstr>写入方式</vt:lpstr>
      <vt:lpstr>扩容</vt:lpstr>
      <vt:lpstr>总结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Windows 用户</cp:lastModifiedBy>
  <cp:revision>1963</cp:revision>
  <dcterms:created xsi:type="dcterms:W3CDTF">2014-06-24T08:28:00Z</dcterms:created>
  <dcterms:modified xsi:type="dcterms:W3CDTF">2021-03-13T08:17:09Z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