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92" r:id="rId2"/>
    <p:sldId id="898" r:id="rId3"/>
    <p:sldId id="895" r:id="rId4"/>
    <p:sldId id="910" r:id="rId5"/>
    <p:sldId id="761" r:id="rId6"/>
    <p:sldId id="900" r:id="rId7"/>
    <p:sldId id="901" r:id="rId8"/>
    <p:sldId id="902" r:id="rId9"/>
    <p:sldId id="904" r:id="rId10"/>
    <p:sldId id="905" r:id="rId11"/>
    <p:sldId id="906" r:id="rId12"/>
    <p:sldId id="907" r:id="rId13"/>
    <p:sldId id="911" r:id="rId14"/>
    <p:sldId id="912" r:id="rId15"/>
    <p:sldId id="908" r:id="rId16"/>
    <p:sldId id="909" r:id="rId17"/>
    <p:sldId id="865" r:id="rId18"/>
    <p:sldId id="892" r:id="rId19"/>
    <p:sldId id="893" r:id="rId20"/>
    <p:sldId id="804" r:id="rId21"/>
    <p:sldId id="312" r:id="rId22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792"/>
            <p14:sldId id="898"/>
            <p14:sldId id="895"/>
            <p14:sldId id="910"/>
            <p14:sldId id="761"/>
            <p14:sldId id="900"/>
            <p14:sldId id="901"/>
            <p14:sldId id="902"/>
            <p14:sldId id="904"/>
            <p14:sldId id="905"/>
            <p14:sldId id="906"/>
            <p14:sldId id="907"/>
            <p14:sldId id="911"/>
            <p14:sldId id="912"/>
            <p14:sldId id="908"/>
            <p14:sldId id="909"/>
            <p14:sldId id="865"/>
            <p14:sldId id="892"/>
            <p14:sldId id="893"/>
            <p14:sldId id="804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7BA"/>
    <a:srgbClr val="000000"/>
    <a:srgbClr val="4D4D4D"/>
    <a:srgbClr val="297FD5"/>
    <a:srgbClr val="7F8FA9"/>
    <a:srgbClr val="87A896"/>
    <a:srgbClr val="2B5259"/>
    <a:srgbClr val="090A3C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>
      <p:cViewPr varScale="1">
        <p:scale>
          <a:sx n="62" d="100"/>
          <a:sy n="62" d="100"/>
        </p:scale>
        <p:origin x="31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735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454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58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jiahao.baidu.com/s?id=1609373471994487281&amp;wfr=spider&amp;for=p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40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2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6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33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16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02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91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6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hlinkClick r:id="rId3"/>
              </a:rPr>
              <a:t>https://baijiahao.baidu.com/s?id=1609373471994487281&amp;wfr=spider&amp;for=pc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4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2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3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2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86AFD-4707-4CD9-9835-ABA1131554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3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4235" indent="0" algn="ctr">
              <a:buNone/>
              <a:defRPr sz="3780"/>
            </a:lvl2pPr>
            <a:lvl3pPr marL="1727835" indent="0" algn="ctr">
              <a:buNone/>
              <a:defRPr sz="3400"/>
            </a:lvl3pPr>
            <a:lvl4pPr marL="2592070" indent="0" algn="ctr">
              <a:buNone/>
              <a:defRPr sz="3025"/>
            </a:lvl4pPr>
            <a:lvl5pPr marL="3455670" indent="0" algn="ctr">
              <a:buNone/>
              <a:defRPr sz="3025"/>
            </a:lvl5pPr>
            <a:lvl6pPr marL="4319905" indent="0" algn="ctr">
              <a:buNone/>
              <a:defRPr sz="3025"/>
            </a:lvl6pPr>
            <a:lvl7pPr marL="5184140" indent="0" algn="ctr">
              <a:buNone/>
              <a:defRPr sz="3025"/>
            </a:lvl7pPr>
            <a:lvl8pPr marL="6047740" indent="0" algn="ctr">
              <a:buNone/>
              <a:defRPr sz="3025"/>
            </a:lvl8pPr>
            <a:lvl9pPr marL="6911975" indent="0" algn="ctr">
              <a:buNone/>
              <a:defRPr sz="3025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正文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2" name="矩形 1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  <p:sp>
        <p:nvSpPr>
          <p:cNvPr id="11" name="标题占位符 1"/>
          <p:cNvSpPr>
            <a:spLocks noGrp="1"/>
          </p:cNvSpPr>
          <p:nvPr>
            <p:ph type="title" hasCustomPrompt="1"/>
          </p:nvPr>
        </p:nvSpPr>
        <p:spPr>
          <a:xfrm>
            <a:off x="719908" y="519000"/>
            <a:ext cx="21599654" cy="1100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单击此处编辑标题样式</a:t>
            </a:r>
          </a:p>
        </p:txBody>
      </p:sp>
      <p:sp>
        <p:nvSpPr>
          <p:cNvPr id="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95662" y="2232004"/>
            <a:ext cx="19648063" cy="9828172"/>
          </a:xfrm>
          <a:prstGeom prst="rect">
            <a:avLst/>
          </a:prstGeom>
        </p:spPr>
        <p:txBody>
          <a:bodyPr/>
          <a:lstStyle>
            <a:lvl1pPr marL="863600" indent="-863600">
              <a:buClr>
                <a:srgbClr val="1577BA"/>
              </a:buClr>
              <a:buFont typeface="Arial" panose="020B0604020202020204" pitchFamily="34" charset="0"/>
              <a:buChar char="•"/>
              <a:defRPr lang="zh-CN" altLang="en-US" sz="6400" b="0" kern="12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defRPr>
            </a:lvl1pPr>
            <a:lvl2pPr>
              <a:defRPr sz="4800"/>
            </a:lvl2pPr>
          </a:lstStyle>
          <a:p>
            <a:pPr marL="863600" lvl="0" indent="-86360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编辑文本样式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86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423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2pPr>
            <a:lvl3pPr marL="1727835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3pPr>
            <a:lvl4pPr marL="259207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4pPr>
            <a:lvl5pPr marL="345567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5pPr>
            <a:lvl6pPr marL="431990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6pPr>
            <a:lvl7pPr marL="518414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7pPr>
            <a:lvl8pPr marL="6047740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8pPr>
            <a:lvl9pPr marL="6911975" indent="0">
              <a:buNone/>
              <a:defRPr sz="3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5670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7740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4235" indent="0">
              <a:buNone/>
              <a:defRPr sz="3780" b="1"/>
            </a:lvl2pPr>
            <a:lvl3pPr marL="1727835" indent="0">
              <a:buNone/>
              <a:defRPr sz="3400" b="1"/>
            </a:lvl3pPr>
            <a:lvl4pPr marL="2592070" indent="0">
              <a:buNone/>
              <a:defRPr sz="3025" b="1"/>
            </a:lvl4pPr>
            <a:lvl5pPr marL="3455670" indent="0">
              <a:buNone/>
              <a:defRPr sz="3025" b="1"/>
            </a:lvl5pPr>
            <a:lvl6pPr marL="4319905" indent="0">
              <a:buNone/>
              <a:defRPr sz="3025" b="1"/>
            </a:lvl6pPr>
            <a:lvl7pPr marL="5184140" indent="0">
              <a:buNone/>
              <a:defRPr sz="3025" b="1"/>
            </a:lvl7pPr>
            <a:lvl8pPr marL="6047740" indent="0">
              <a:buNone/>
              <a:defRPr sz="3025" b="1"/>
            </a:lvl8pPr>
            <a:lvl9pPr marL="6911975" indent="0">
              <a:buNone/>
              <a:defRPr sz="302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5"/>
            </a:lvl1pPr>
            <a:lvl2pPr>
              <a:defRPr sz="5290"/>
            </a:lvl2pPr>
            <a:lvl3pPr>
              <a:defRPr sz="4535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5670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7740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5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5"/>
            </a:lvl1pPr>
            <a:lvl2pPr marL="864235" indent="0">
              <a:buNone/>
              <a:defRPr sz="5290"/>
            </a:lvl2pPr>
            <a:lvl3pPr marL="1727835" indent="0">
              <a:buNone/>
              <a:defRPr sz="4535"/>
            </a:lvl3pPr>
            <a:lvl4pPr marL="2592070" indent="0">
              <a:buNone/>
              <a:defRPr sz="3780"/>
            </a:lvl4pPr>
            <a:lvl5pPr marL="3455670" indent="0">
              <a:buNone/>
              <a:defRPr sz="3780"/>
            </a:lvl5pPr>
            <a:lvl6pPr marL="4319905" indent="0">
              <a:buNone/>
              <a:defRPr sz="3780"/>
            </a:lvl6pPr>
            <a:lvl7pPr marL="5184140" indent="0">
              <a:buNone/>
              <a:defRPr sz="3780"/>
            </a:lvl7pPr>
            <a:lvl8pPr marL="6047740" indent="0">
              <a:buNone/>
              <a:defRPr sz="3780"/>
            </a:lvl8pPr>
            <a:lvl9pPr marL="6911975" indent="0">
              <a:buNone/>
              <a:defRPr sz="378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5"/>
            </a:lvl1pPr>
            <a:lvl2pPr marL="864235" indent="0">
              <a:buNone/>
              <a:defRPr sz="2645"/>
            </a:lvl2pPr>
            <a:lvl3pPr marL="1727835" indent="0">
              <a:buNone/>
              <a:defRPr sz="2270"/>
            </a:lvl3pPr>
            <a:lvl4pPr marL="2592070" indent="0">
              <a:buNone/>
              <a:defRPr sz="1890"/>
            </a:lvl4pPr>
            <a:lvl5pPr marL="3455670" indent="0">
              <a:buNone/>
              <a:defRPr sz="1890"/>
            </a:lvl5pPr>
            <a:lvl6pPr marL="4319905" indent="0">
              <a:buNone/>
              <a:defRPr sz="1890"/>
            </a:lvl6pPr>
            <a:lvl7pPr marL="5184140" indent="0">
              <a:buNone/>
              <a:defRPr sz="1890"/>
            </a:lvl7pPr>
            <a:lvl8pPr marL="6047740" indent="0">
              <a:buNone/>
              <a:defRPr sz="1890"/>
            </a:lvl8pPr>
            <a:lvl9pPr marL="6911975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5" r:id="rId16"/>
    <p:sldLayoutId id="2147483680" r:id="rId17"/>
  </p:sldLayoutIdLst>
  <p:hf sldNum="0" hdr="0" dt="0"/>
  <p:txStyles>
    <p:titleStyle>
      <a:lvl1pPr algn="l" defTabSz="1727835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00" indent="-431800" algn="l" defTabSz="172783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0" kern="1200">
          <a:solidFill>
            <a:schemeClr val="tx1"/>
          </a:solidFill>
          <a:latin typeface="+mn-lt"/>
          <a:ea typeface="+mn-ea"/>
          <a:cs typeface="+mn-cs"/>
        </a:defRPr>
      </a:lvl1pPr>
      <a:lvl2pPr marL="129603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63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3pPr>
      <a:lvl4pPr marL="302387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88810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70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6159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479540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7343775" indent="-431800" algn="l" defTabSz="17278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2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83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67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90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41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7740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1975" algn="l" defTabSz="172783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6065839" y="4313034"/>
            <a:ext cx="14034827" cy="148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7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907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高级开发试听课</a:t>
            </a: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5291194" y="5881392"/>
            <a:ext cx="3962295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8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921" y="3301460"/>
            <a:ext cx="3525506" cy="3525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31974" y="2624678"/>
            <a:ext cx="8493031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着色器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(</a:t>
            </a:r>
            <a:r>
              <a:rPr lang="en-US" altLang="zh-CN" sz="3401" dirty="0" err="1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)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是运行在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GPU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上的小程序。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989" y="4572226"/>
            <a:ext cx="11951682" cy="11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03983"/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顶点着色器（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vertex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marL="503983" indent="503983"/>
            <a:r>
              <a:rPr lang="zh-CN" altLang="en-US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顶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点、法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线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等数据的小程序。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8772" y="6768167"/>
            <a:ext cx="7984588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片元着色器（</a:t>
            </a:r>
            <a:r>
              <a:rPr lang="en-US" altLang="zh-CN" sz="3401" dirty="0">
                <a:latin typeface="Helvetica Neue" charset="0"/>
                <a:ea typeface="Times New Roman" panose="02020603050405020304" pitchFamily="18" charset="0"/>
                <a:sym typeface="+mn-ea"/>
              </a:rPr>
              <a:t>fragment </a:t>
            </a:r>
            <a:r>
              <a:rPr lang="en-US" altLang="zh-CN" sz="3401" dirty="0" err="1">
                <a:latin typeface="Helvetica Neue" charset="0"/>
                <a:ea typeface="Times New Roman" panose="02020603050405020304" pitchFamily="18" charset="0"/>
                <a:sym typeface="+mn-ea"/>
              </a:rPr>
              <a:t>shader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）</a:t>
            </a:r>
            <a:endParaRPr lang="zh-CN" altLang="zh-CN" sz="3401" dirty="0">
              <a:latin typeface="Times New Roman" panose="02020603050405020304" pitchFamily="18" charset="0"/>
              <a:ea typeface="等线" panose="02010600030101010101" charset="-122"/>
            </a:endParaRPr>
          </a:p>
          <a:p>
            <a:pPr algn="l"/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        如何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处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理光、阴影、遮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挡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、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环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境等等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物体表面的影响，最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终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生成一副</a:t>
            </a:r>
            <a:r>
              <a:rPr lang="zh-CN" altLang="zh-CN" sz="3401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</a:t>
            </a:r>
            <a:r>
              <a:rPr lang="zh-CN" altLang="zh-CN" sz="3401" dirty="0">
                <a:latin typeface="Times New Roman" panose="02020603050405020304" pitchFamily="18" charset="0"/>
                <a:ea typeface="MS Mincho" charset="-128"/>
                <a:cs typeface="MS Mincho" charset="-128"/>
                <a:sym typeface="+mn-ea"/>
              </a:rPr>
              <a:t>像的小程序。</a:t>
            </a:r>
          </a:p>
        </p:txBody>
      </p:sp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1655290" y="1904447"/>
            <a:ext cx="8553373" cy="86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GLSL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048772" y="2624678"/>
            <a:ext cx="10075066" cy="6156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着色</a:t>
            </a:r>
            <a:r>
              <a:rPr lang="zh-CN" altLang="zh-CN" sz="3401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言（</a:t>
            </a:r>
            <a:r>
              <a:rPr lang="en-US" altLang="zh-CN" sz="3401" dirty="0">
                <a:latin typeface="Arial" panose="020B0604020202020204" pitchFamily="34" charset="0"/>
                <a:ea typeface="Times New Roman" panose="02020603050405020304" pitchFamily="18" charset="0"/>
                <a:sym typeface="+mn-ea"/>
              </a:rPr>
              <a:t>OpenGL Shading Language</a:t>
            </a:r>
            <a:r>
              <a:rPr lang="zh-CN" altLang="zh-CN" sz="3401" dirty="0">
                <a:ea typeface="MS Mincho" charset="-128"/>
                <a:cs typeface="MS Mincho" charset="-128"/>
                <a:sym typeface="+mn-ea"/>
              </a:rPr>
              <a:t>）</a:t>
            </a:r>
            <a:r>
              <a:rPr lang="zh-CN" altLang="zh-CN" sz="3401" dirty="0">
                <a:sym typeface="+mn-ea"/>
              </a:rPr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715" y="3320660"/>
            <a:ext cx="11886884" cy="7525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7179" y="4013042"/>
            <a:ext cx="9928536" cy="68958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attribute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属性变量，顶点着色器输入数据。如：顶点坐标、纹理坐标、颜色等。</a:t>
            </a:r>
            <a:endParaRPr lang="en-US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uniforms</a:t>
            </a:r>
            <a:r>
              <a:rPr lang="en-US" altLang="zh-CN" sz="3401" dirty="0"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一致变量。在着色器执行期间一致变量的值是不变的。类似常量，但不同的是，这个值在编译时期是未知的，由着色器外部初始化。</a:t>
            </a:r>
            <a:endParaRPr lang="en-US" altLang="zh-CN" sz="3401" dirty="0"/>
          </a:p>
          <a:p>
            <a:pPr algn="l"/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CN" sz="3401" i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varying</a:t>
            </a:r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 </a:t>
            </a:r>
          </a:p>
          <a:p>
            <a:pPr algn="l"/>
            <a:r>
              <a:rPr lang="en-US" altLang="zh-CN" sz="340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	</a:t>
            </a:r>
            <a:r>
              <a:rPr lang="zh-CN" altLang="zh-CN" sz="3401" dirty="0">
                <a:sym typeface="+mn-ea"/>
              </a:rPr>
              <a:t>易变变量，顶点着色器输出数据。是从顶点着色器传递到片元着色器的数据变量。</a:t>
            </a:r>
            <a:endParaRPr lang="zh-CN" altLang="zh-CN" sz="340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defTabSz="1103963" hangingPunct="0"/>
            <a:endParaRPr lang="zh-CN" altLang="en-US" sz="3401" dirty="0"/>
          </a:p>
        </p:txBody>
      </p:sp>
    </p:spTree>
    <p:extLst>
      <p:ext uri="{BB962C8B-B14F-4D97-AF65-F5344CB8AC3E}">
        <p14:creationId xmlns:p14="http://schemas.microsoft.com/office/powerpoint/2010/main" val="28209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着色器的使用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27" y="1183516"/>
            <a:ext cx="7568199" cy="105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60" y="11744035"/>
            <a:ext cx="2355936" cy="9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4399884" y="696330"/>
            <a:ext cx="13949653" cy="16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OpenGL ES</a:t>
            </a:r>
            <a:r>
              <a:rPr lang="zh-CN" altLang="en-US" sz="10078">
                <a:latin typeface="微软雅黑" panose="020B0503020204020204" pitchFamily="34" charset="-122"/>
                <a:ea typeface="微软雅黑" panose="020B0503020204020204" pitchFamily="34" charset="-122"/>
              </a:rPr>
              <a:t>加载</a:t>
            </a: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Shader</a:t>
            </a:r>
            <a:endParaRPr lang="zh-CN" altLang="en-US" sz="10078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1359964" y="3032267"/>
            <a:ext cx="20767480" cy="119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535"/>
              <a:t>1</a:t>
            </a:r>
            <a:r>
              <a:rPr lang="zh-CN" altLang="en-US" sz="4535"/>
              <a:t>、创建</a:t>
            </a:r>
            <a:r>
              <a:rPr lang="en-US" altLang="zh-CN" sz="4535"/>
              <a:t>shader</a:t>
            </a:r>
            <a:r>
              <a:rPr lang="zh-CN" altLang="en-US" sz="4535"/>
              <a:t>（着色器：顶点或片元）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int shader = GLES20.glCreateShader(shaderType);</a:t>
            </a:r>
          </a:p>
          <a:p>
            <a:r>
              <a:rPr lang="en-US" altLang="zh-CN" sz="4535"/>
              <a:t>2</a:t>
            </a:r>
            <a:r>
              <a:rPr lang="zh-CN" altLang="en-US" sz="4535"/>
              <a:t>、加载</a:t>
            </a:r>
            <a:r>
              <a:rPr lang="en-US" altLang="zh-CN" sz="4535"/>
              <a:t>shader</a:t>
            </a:r>
            <a:r>
              <a:rPr lang="zh-CN" altLang="en-US" sz="4535"/>
              <a:t>源码并编译</a:t>
            </a:r>
            <a:r>
              <a:rPr lang="en-US" altLang="zh-CN" sz="4535"/>
              <a:t>shader</a:t>
            </a:r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GLES20.glShaderSource(shader, source);</a:t>
            </a:r>
          </a:p>
          <a:p>
            <a:r>
              <a:rPr lang="en-US" altLang="zh-CN" sz="4535">
                <a:solidFill>
                  <a:srgbClr val="00B0F0"/>
                </a:solidFill>
              </a:rPr>
              <a:t>	GLES20.glCompileShader(shader);</a:t>
            </a:r>
          </a:p>
          <a:p>
            <a:r>
              <a:rPr lang="en-US" altLang="zh-CN" sz="4535"/>
              <a:t>3</a:t>
            </a:r>
            <a:r>
              <a:rPr lang="zh-CN" altLang="en-US" sz="4535"/>
              <a:t>、检查是否编译成功：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GLES20.glGetShaderiv(shader, GLES20.GL_COMPILE_STATUS, compiled, 0);</a:t>
            </a:r>
          </a:p>
          <a:p>
            <a:r>
              <a:rPr lang="en-US" altLang="zh-CN" sz="4535"/>
              <a:t>4</a:t>
            </a:r>
            <a:r>
              <a:rPr lang="zh-CN" altLang="en-US" sz="4535"/>
              <a:t>、创建一个渲染程序：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int program = GLES20.glCreateProgram();</a:t>
            </a:r>
          </a:p>
          <a:p>
            <a:r>
              <a:rPr lang="en-US" altLang="zh-CN" sz="4535"/>
              <a:t>5</a:t>
            </a:r>
            <a:r>
              <a:rPr lang="zh-CN" altLang="en-US" sz="4535"/>
              <a:t>、将着色器程序添加到渲染程序中：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GLES20.glAttachShader(program, vertexShader);</a:t>
            </a:r>
          </a:p>
          <a:p>
            <a:r>
              <a:rPr lang="en-US" altLang="zh-CN" sz="4535"/>
              <a:t>6</a:t>
            </a:r>
            <a:r>
              <a:rPr lang="zh-CN" altLang="en-US" sz="4535"/>
              <a:t>、链接源程序：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GLES20.glLinkProgram(program);</a:t>
            </a:r>
          </a:p>
          <a:p>
            <a:endParaRPr lang="en-US" altLang="zh-CN" sz="4535"/>
          </a:p>
          <a:p>
            <a:endParaRPr lang="en-US" altLang="zh-CN" sz="4535"/>
          </a:p>
          <a:p>
            <a:endParaRPr lang="en-US" altLang="zh-CN" sz="4535"/>
          </a:p>
          <a:p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23045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60" y="11744035"/>
            <a:ext cx="2355936" cy="9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4399884" y="696330"/>
            <a:ext cx="13949653" cy="164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OpenGL ES</a:t>
            </a:r>
            <a:r>
              <a:rPr lang="zh-CN" altLang="en-US" sz="10078">
                <a:latin typeface="微软雅黑" panose="020B0503020204020204" pitchFamily="34" charset="-122"/>
                <a:ea typeface="微软雅黑" panose="020B0503020204020204" pitchFamily="34" charset="-122"/>
              </a:rPr>
              <a:t>加载</a:t>
            </a:r>
            <a:r>
              <a:rPr lang="en-US" altLang="zh-CN" sz="10078">
                <a:latin typeface="微软雅黑" panose="020B0503020204020204" pitchFamily="34" charset="-122"/>
                <a:ea typeface="微软雅黑" panose="020B0503020204020204" pitchFamily="34" charset="-122"/>
              </a:rPr>
              <a:t>Shader</a:t>
            </a:r>
            <a:endParaRPr lang="zh-CN" altLang="en-US" sz="10078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" name="矩形 1"/>
          <p:cNvSpPr>
            <a:spLocks noChangeArrowheads="1"/>
          </p:cNvSpPr>
          <p:nvPr/>
        </p:nvSpPr>
        <p:spPr bwMode="auto">
          <a:xfrm>
            <a:off x="1359965" y="2668279"/>
            <a:ext cx="20526581" cy="105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535"/>
              <a:t>9</a:t>
            </a:r>
            <a:r>
              <a:rPr lang="zh-CN" altLang="en-US" sz="4535"/>
              <a:t>、检查链接源程序是否成功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GLES20.glGetProgramiv(program, GLES20.GL_LINK_STATUS, linkStatus, 0);</a:t>
            </a:r>
          </a:p>
          <a:p>
            <a:r>
              <a:rPr lang="en-US" altLang="zh-CN" sz="4535"/>
              <a:t>10</a:t>
            </a:r>
            <a:r>
              <a:rPr lang="zh-CN" altLang="en-US" sz="4535"/>
              <a:t>、得到着色器中的属性：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int aPositionHandl  = GLES20.glGetAttribLocation(programId, "av_Position");</a:t>
            </a:r>
          </a:p>
          <a:p>
            <a:r>
              <a:rPr lang="en-US" altLang="zh-CN" sz="4535"/>
              <a:t>11</a:t>
            </a:r>
            <a:r>
              <a:rPr lang="zh-CN" altLang="en-US" sz="4535"/>
              <a:t>、使用源程序：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GLES20.glUseProgram(programId);</a:t>
            </a:r>
          </a:p>
          <a:p>
            <a:r>
              <a:rPr lang="en-US" altLang="zh-CN" sz="4535"/>
              <a:t>12</a:t>
            </a:r>
            <a:r>
              <a:rPr lang="zh-CN" altLang="en-US" sz="4535"/>
              <a:t>、使顶点属性数组有效：</a:t>
            </a:r>
            <a:endParaRPr lang="en-US" altLang="zh-CN" sz="4535"/>
          </a:p>
          <a:p>
            <a:r>
              <a:rPr lang="en-US" altLang="zh-CN" sz="4535"/>
              <a:t>	</a:t>
            </a:r>
            <a:r>
              <a:rPr lang="en-US" altLang="zh-CN" sz="4535">
                <a:solidFill>
                  <a:srgbClr val="00B0F0"/>
                </a:solidFill>
              </a:rPr>
              <a:t>GLES20.glEnableVertexAttribArray(aPositionHandl);	</a:t>
            </a:r>
          </a:p>
          <a:p>
            <a:r>
              <a:rPr lang="en-US" altLang="zh-CN" sz="4535"/>
              <a:t>13</a:t>
            </a:r>
            <a:r>
              <a:rPr lang="zh-CN" altLang="en-US" sz="4535"/>
              <a:t>、为顶点属性赋值：</a:t>
            </a:r>
            <a:endParaRPr lang="en-US" altLang="zh-CN" sz="4535"/>
          </a:p>
          <a:p>
            <a:r>
              <a:rPr lang="en-US" altLang="zh-CN" sz="4535">
                <a:solidFill>
                  <a:srgbClr val="00B0F0"/>
                </a:solidFill>
              </a:rPr>
              <a:t>GLES20.glVertexAttribPointer(aPositionHandl, 2, GLES20.GL_FLOAT, false, 8,</a:t>
            </a:r>
          </a:p>
          <a:p>
            <a:r>
              <a:rPr lang="en-US" altLang="zh-CN" sz="4535">
                <a:solidFill>
                  <a:srgbClr val="00B0F0"/>
                </a:solidFill>
              </a:rPr>
              <a:t>	 </a:t>
            </a:r>
            <a:r>
              <a:rPr lang="en-US" altLang="zh-CN" sz="4535">
                <a:solidFill>
                  <a:srgbClr val="00B050"/>
                </a:solidFill>
              </a:rPr>
              <a:t>vertexBuffer</a:t>
            </a:r>
            <a:r>
              <a:rPr lang="en-US" altLang="zh-CN" sz="4535">
                <a:solidFill>
                  <a:srgbClr val="00B0F0"/>
                </a:solidFill>
              </a:rPr>
              <a:t>);</a:t>
            </a:r>
          </a:p>
          <a:p>
            <a:r>
              <a:rPr lang="en-US" altLang="zh-CN" sz="4535"/>
              <a:t>14</a:t>
            </a:r>
            <a:r>
              <a:rPr lang="zh-CN" altLang="en-US" sz="4535"/>
              <a:t>、绘制图形：</a:t>
            </a:r>
            <a:endParaRPr lang="en-US" altLang="zh-CN" sz="4535"/>
          </a:p>
          <a:p>
            <a:r>
              <a:rPr lang="fr-FR" altLang="zh-CN" sz="4535"/>
              <a:t>	</a:t>
            </a:r>
            <a:r>
              <a:rPr lang="fr-FR" altLang="zh-CN" sz="4535">
                <a:solidFill>
                  <a:srgbClr val="00B0F0"/>
                </a:solidFill>
              </a:rPr>
              <a:t>GLES20.glDrawArrays(GLES20.GL_TRIANGLES, 0, 3);</a:t>
            </a:r>
            <a:endParaRPr lang="en-US" altLang="zh-CN" sz="4535">
              <a:solidFill>
                <a:srgbClr val="00B0F0"/>
              </a:solidFill>
            </a:endParaRPr>
          </a:p>
          <a:p>
            <a:endParaRPr lang="en-US" altLang="zh-CN" sz="4535"/>
          </a:p>
          <a:p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15781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8783" y="701129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97" y="936323"/>
            <a:ext cx="16391564" cy="10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901" y="119968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结构流程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77" y="1763101"/>
            <a:ext cx="12491668" cy="99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dirty="0" smtClean="0"/>
              <a:t>实际上的</a:t>
            </a:r>
            <a:r>
              <a:rPr lang="en-US" altLang="zh-CN" sz="6600" dirty="0" smtClean="0"/>
              <a:t>Bitmap</a:t>
            </a:r>
            <a:endParaRPr sz="6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694" y="8146391"/>
            <a:ext cx="3846903" cy="378991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69694" y="2160175"/>
            <a:ext cx="2835000" cy="1215000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思源黑体 CN Bold"/>
              </a:rPr>
              <a:t>Bitmap</a:t>
            </a:r>
            <a:endParaRPr lang="zh-CN" altLang="en-US" sz="3600" dirty="0">
              <a:latin typeface="思源黑体 CN Bold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60388" y="4995175"/>
            <a:ext cx="2835000" cy="1215000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latin typeface="思源黑体 CN Bold"/>
              </a:rPr>
              <a:t>bitmap.cpp</a:t>
            </a:r>
            <a:endParaRPr lang="zh-CN" altLang="en-US" sz="3600" dirty="0">
              <a:latin typeface="思源黑体 CN Bold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319694" y="2341463"/>
            <a:ext cx="6120000" cy="966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/>
              <a:t>代理对象</a:t>
            </a:r>
            <a:endParaRPr lang="en-US" sz="5400" dirty="0" smtClean="0"/>
          </a:p>
        </p:txBody>
      </p:sp>
      <p:cxnSp>
        <p:nvCxnSpPr>
          <p:cNvPr id="10" name="直接箭头连接符 9"/>
          <p:cNvCxnSpPr>
            <a:stCxn id="5" idx="2"/>
          </p:cNvCxnSpPr>
          <p:nvPr/>
        </p:nvCxnSpPr>
        <p:spPr>
          <a:xfrm>
            <a:off x="2587194" y="3375175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1169694" y="8111512"/>
            <a:ext cx="5499306" cy="3824792"/>
          </a:xfrm>
          <a:prstGeom prst="roundRect">
            <a:avLst>
              <a:gd name="adj" fmla="val 32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latin typeface="思源黑体 CN Bold"/>
              </a:rPr>
              <a:t>Skia</a:t>
            </a:r>
            <a:r>
              <a:rPr lang="zh-CN" altLang="en-US" sz="3600" dirty="0" smtClean="0">
                <a:latin typeface="思源黑体 CN Bold"/>
              </a:rPr>
              <a:t>引擎</a:t>
            </a:r>
            <a:endParaRPr lang="zh-CN" altLang="en-US" sz="3600" dirty="0">
              <a:latin typeface="思源黑体 CN Bold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587194" y="6435175"/>
            <a:ext cx="0" cy="144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>
            <a:spLocks/>
          </p:cNvSpPr>
          <p:nvPr/>
        </p:nvSpPr>
        <p:spPr>
          <a:xfrm>
            <a:off x="4184694" y="5119621"/>
            <a:ext cx="6120000" cy="966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 smtClean="0"/>
              <a:t>代理对象</a:t>
            </a:r>
            <a:r>
              <a:rPr lang="en-US" altLang="zh-CN" sz="5400" dirty="0"/>
              <a:t>2</a:t>
            </a:r>
            <a:endParaRPr lang="en-US" sz="5400" dirty="0" smtClean="0"/>
          </a:p>
        </p:txBody>
      </p:sp>
      <p:sp>
        <p:nvSpPr>
          <p:cNvPr id="14" name="圆角矩形 13"/>
          <p:cNvSpPr/>
          <p:nvPr/>
        </p:nvSpPr>
        <p:spPr>
          <a:xfrm>
            <a:off x="1349694" y="8362726"/>
            <a:ext cx="2520000" cy="997449"/>
          </a:xfrm>
          <a:prstGeom prst="roundRect">
            <a:avLst>
              <a:gd name="adj" fmla="val 3228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latin typeface="思源黑体 CN Bold"/>
              </a:rPr>
              <a:t>SkBitmap</a:t>
            </a:r>
            <a:endParaRPr lang="zh-CN" altLang="en-US" sz="3600" dirty="0">
              <a:latin typeface="思源黑体 CN Bold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4941772" y="19852571"/>
            <a:ext cx="256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imgsa.baidu.com/timg?image&amp;quality=80&amp;size=b9999_10000&amp;sec=1590071172205&amp;di=c20e00a6196366742c765f9393e404ab&amp;imgtype=0&amp;src=http%3A%2F%2F08imgmini.eastday.com%2Fmobile%2F20180913%2F20180913143020_d41d8cd98f00b204e9800998ecf8427e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93" y="8164517"/>
            <a:ext cx="6705397" cy="37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箭头连接符 17"/>
          <p:cNvCxnSpPr>
            <a:stCxn id="11" idx="3"/>
          </p:cNvCxnSpPr>
          <p:nvPr/>
        </p:nvCxnSpPr>
        <p:spPr>
          <a:xfrm>
            <a:off x="6669000" y="10023908"/>
            <a:ext cx="2015694" cy="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5816982" y="10012641"/>
            <a:ext cx="2015694" cy="1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159" y="5001513"/>
            <a:ext cx="3812922" cy="1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619" y="695"/>
            <a:ext cx="4325806" cy="44430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8342" y="695"/>
            <a:ext cx="4325806" cy="44430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692" y="695"/>
            <a:ext cx="4274001" cy="44430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238" y="695"/>
            <a:ext cx="4325806" cy="44430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2965" y="695"/>
            <a:ext cx="4325806" cy="44430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954" y="5116498"/>
            <a:ext cx="10267485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4157" y="7035306"/>
            <a:ext cx="877565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39" y="4069571"/>
            <a:ext cx="4415646" cy="44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229" y="5285834"/>
            <a:ext cx="23038235" cy="769442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618" y="81670"/>
            <a:ext cx="23038235" cy="7694420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8" y="7860071"/>
            <a:ext cx="23037388" cy="1799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619" y="8160045"/>
            <a:ext cx="23038154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883" y="3958474"/>
            <a:ext cx="11250011" cy="2754165"/>
          </a:xfrm>
        </p:spPr>
        <p:txBody>
          <a:bodyPr>
            <a:noAutofit/>
          </a:bodyPr>
          <a:lstStyle/>
          <a:p>
            <a:pPr algn="ctr"/>
            <a:r>
              <a:rPr lang="zh-CN" altLang="en-US" sz="14001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20281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18712963" y="11766611"/>
            <a:ext cx="4325806" cy="1193044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236" y="11766611"/>
            <a:ext cx="4325806" cy="1193044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690" y="11766611"/>
            <a:ext cx="4274001" cy="1193044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8340" y="11766611"/>
            <a:ext cx="4325806" cy="1193044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617" y="11766611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64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18713117" y="11093806"/>
            <a:ext cx="3962083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79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2079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29771" y="445070"/>
            <a:ext cx="4839786" cy="1488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71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79694" y="4622400"/>
            <a:ext cx="19990115" cy="496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1 </a:t>
            </a:r>
            <a:r>
              <a:rPr lang="en-US" altLang="zh-CN" sz="3200" dirty="0" err="1"/>
              <a:t>cpu</a:t>
            </a:r>
            <a:r>
              <a:rPr lang="zh-CN" altLang="en-US" sz="3200" dirty="0"/>
              <a:t>与</a:t>
            </a:r>
            <a:r>
              <a:rPr lang="en-US" altLang="zh-CN" sz="3200" dirty="0" err="1"/>
              <a:t>dsp</a:t>
            </a:r>
            <a:r>
              <a:rPr lang="zh-CN" altLang="en-US" sz="3200" dirty="0"/>
              <a:t>和</a:t>
            </a:r>
            <a:r>
              <a:rPr lang="en-US" altLang="zh-CN" sz="3200" dirty="0" err="1"/>
              <a:t>gpu</a:t>
            </a:r>
            <a:r>
              <a:rPr lang="zh-CN" altLang="en-US" sz="3200" dirty="0"/>
              <a:t>数据交换机</a:t>
            </a:r>
            <a:r>
              <a:rPr lang="zh-CN" altLang="en-US" sz="3200" dirty="0" smtClean="0"/>
              <a:t>制</a:t>
            </a:r>
            <a:endParaRPr lang="en-US" altLang="zh-CN" sz="3200" dirty="0" smtClean="0"/>
          </a:p>
          <a:p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dirty="0"/>
              <a:t>2 </a:t>
            </a:r>
            <a:r>
              <a:rPr lang="en-US" altLang="zh-CN" sz="3200" dirty="0" err="1"/>
              <a:t>camerax</a:t>
            </a:r>
            <a:r>
              <a:rPr lang="zh-CN" altLang="en-US" sz="3200" dirty="0"/>
              <a:t>采样数据输出</a:t>
            </a:r>
            <a:r>
              <a:rPr lang="en-US" altLang="zh-CN" sz="3200" dirty="0" err="1" smtClean="0"/>
              <a:t>gpu</a:t>
            </a:r>
            <a:endParaRPr lang="en-US" altLang="zh-CN" sz="3200" dirty="0" smtClean="0"/>
          </a:p>
          <a:p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>3  </a:t>
            </a:r>
            <a:r>
              <a:rPr lang="en-US" altLang="zh-CN" sz="3200" dirty="0" err="1"/>
              <a:t>opengl</a:t>
            </a:r>
            <a:r>
              <a:rPr lang="zh-CN" altLang="en-US" sz="3200" dirty="0"/>
              <a:t>对摄像头数据的处理</a:t>
            </a:r>
            <a:r>
              <a:rPr lang="zh-CN" altLang="en-US" sz="3200" dirty="0" smtClean="0"/>
              <a:t>流程</a:t>
            </a:r>
            <a:endParaRPr lang="en-US" altLang="zh-CN" sz="3200" dirty="0" smtClean="0"/>
          </a:p>
          <a:p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dirty="0"/>
              <a:t>4  </a:t>
            </a:r>
            <a:r>
              <a:rPr lang="zh-CN" altLang="en-US" sz="3200" dirty="0"/>
              <a:t>手写灰色滤</a:t>
            </a:r>
            <a:r>
              <a:rPr lang="zh-CN" altLang="en-US" sz="3200" dirty="0" smtClean="0"/>
              <a:t>镜</a:t>
            </a:r>
            <a:endParaRPr lang="en-US" altLang="zh-CN" sz="3200" dirty="0" smtClean="0"/>
          </a:p>
          <a:p>
            <a:endParaRPr lang="en-US" altLang="zh-CN" sz="3200" b="1" dirty="0"/>
          </a:p>
          <a:p>
            <a:endParaRPr lang="en-US" altLang="zh-CN" sz="3024" b="1" dirty="0" smtClean="0"/>
          </a:p>
          <a:p>
            <a:r>
              <a:rPr lang="zh-CN" altLang="en-US" sz="3024" b="1" dirty="0" smtClean="0"/>
              <a:t>精彩</a:t>
            </a:r>
            <a:r>
              <a:rPr lang="zh-CN" altLang="en-US" sz="3024" b="1" dirty="0"/>
              <a:t>内容 </a:t>
            </a:r>
            <a:r>
              <a:rPr lang="en-US" altLang="zh-CN" sz="3024" b="1" dirty="0" smtClean="0"/>
              <a:t>20:00</a:t>
            </a:r>
            <a:r>
              <a:rPr lang="zh-CN" altLang="en-US" sz="3024" b="1" dirty="0" smtClean="0"/>
              <a:t>准时</a:t>
            </a:r>
            <a:r>
              <a:rPr lang="zh-CN" altLang="en-US" sz="3024" b="1" dirty="0"/>
              <a:t>直播分享干货</a:t>
            </a:r>
            <a:endParaRPr lang="zh-CN" altLang="en-US" sz="2646" b="1" dirty="0"/>
          </a:p>
        </p:txBody>
      </p:sp>
      <p:sp>
        <p:nvSpPr>
          <p:cNvPr id="22" name="FLYING IMPRESSION FID FEIZHAO    qq:1964271550"/>
          <p:cNvSpPr/>
          <p:nvPr/>
        </p:nvSpPr>
        <p:spPr bwMode="auto">
          <a:xfrm>
            <a:off x="19146" y="11766263"/>
            <a:ext cx="4325806" cy="119304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86" tIns="86394" rIns="172786" bIns="86394" numCol="1" anchor="t" anchorCtr="0" compatLnSpc="1"/>
          <a:lstStyle/>
          <a:p>
            <a:endParaRPr lang="zh-CN" altLang="en-US" sz="3401"/>
          </a:p>
        </p:txBody>
      </p:sp>
      <p:sp>
        <p:nvSpPr>
          <p:cNvPr id="12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1979694" y="2770776"/>
            <a:ext cx="1822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/>
              <a:t>Opengl</a:t>
            </a:r>
            <a:r>
              <a:rPr lang="zh-CN" altLang="en-US" sz="6000" dirty="0"/>
              <a:t>基础</a:t>
            </a:r>
            <a:r>
              <a:rPr lang="en-US" altLang="zh-CN" sz="6000" dirty="0"/>
              <a:t>02-(</a:t>
            </a:r>
            <a:r>
              <a:rPr lang="zh-CN" altLang="en-US" sz="6000" dirty="0"/>
              <a:t>用</a:t>
            </a:r>
            <a:r>
              <a:rPr lang="en-US" altLang="zh-CN" sz="6000" dirty="0" err="1"/>
              <a:t>Opengl</a:t>
            </a:r>
            <a:r>
              <a:rPr lang="zh-CN" altLang="en-US" sz="6000" dirty="0"/>
              <a:t>实现摄像头灰色滤镜</a:t>
            </a:r>
            <a:r>
              <a:rPr lang="en-US" altLang="zh-CN" sz="6000" dirty="0"/>
              <a:t>)</a:t>
            </a:r>
            <a:endParaRPr lang="zh-CN" altLang="en-US" sz="16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4" grpId="0"/>
      <p:bldP spid="51" grpId="0"/>
      <p:bldP spid="22" grpId="0" bldLvl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0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784" y="5116424"/>
            <a:ext cx="10268034" cy="18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4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4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4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4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3985" y="7035334"/>
            <a:ext cx="877612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5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107" y="4069439"/>
            <a:ext cx="4415883" cy="441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过程 8"/>
          <p:cNvSpPr/>
          <p:nvPr/>
        </p:nvSpPr>
        <p:spPr>
          <a:xfrm>
            <a:off x="-846" y="5285768"/>
            <a:ext cx="23039469" cy="7694833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流程图: 过程 4"/>
          <p:cNvSpPr/>
          <p:nvPr/>
        </p:nvSpPr>
        <p:spPr>
          <a:xfrm>
            <a:off x="1" y="81325"/>
            <a:ext cx="23039469" cy="7694833"/>
          </a:xfrm>
          <a:prstGeom prst="flowChartProcess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>
              <a:solidFill>
                <a:srgbClr val="4D4D4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7860143"/>
            <a:ext cx="23038623" cy="1799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0" y="8160136"/>
            <a:ext cx="230393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893581" y="3958338"/>
            <a:ext cx="11250613" cy="2754313"/>
          </a:xfrm>
        </p:spPr>
        <p:txBody>
          <a:bodyPr>
            <a:noAutofit/>
          </a:bodyPr>
          <a:lstStyle/>
          <a:p>
            <a:pPr algn="ctr"/>
            <a:r>
              <a:rPr lang="zh-CN" altLang="en-US" sz="140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谢谢观看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62418" y="6216472"/>
            <a:ext cx="3086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David 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 </a:t>
            </a:r>
            <a:r>
              <a:rPr lang="en-US" altLang="zh-CN" sz="2000" b="1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复旦大学工程硕士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</a:p>
          <a:p>
            <a:pPr algn="l">
              <a:lnSpc>
                <a:spcPct val="140000"/>
              </a:lnSpc>
            </a:pPr>
            <a:r>
              <a:rPr lang="zh-CN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原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Oppo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资深研发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工程师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华为高级工程师，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>
              <a:lnSpc>
                <a:spcPct val="140000"/>
              </a:lnSpc>
            </a:pP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网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易特邀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</a:t>
            </a: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讲师</a:t>
            </a: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0333" y="6023751"/>
            <a:ext cx="3567420" cy="1290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</a:t>
            </a:r>
            <a:r>
              <a:rPr lang="en-US" altLang="zh-CN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River</a:t>
            </a:r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《</a:t>
            </a:r>
            <a:r>
              <a:rPr lang="en-US" altLang="zh-CN" sz="2000" dirty="0" err="1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Android开发入门与实战第二版》</a:t>
            </a:r>
            <a:r>
              <a:rPr lang="en-US" altLang="zh-CN" sz="2000" dirty="0" err="1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作者之一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5809" y="6118917"/>
            <a:ext cx="320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 Zee</a:t>
            </a:r>
            <a:r>
              <a:rPr lang="zh-CN" altLang="en-US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en-US" altLang="zh-CN" sz="2000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中南大学计算机信息专业毕业，前新浪架构师，58</a:t>
            </a:r>
            <a:r>
              <a:rPr lang="en-US" altLang="zh-CN" sz="200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同城项目负责人 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10" y="2336787"/>
            <a:ext cx="3032852" cy="3057961"/>
          </a:xfrm>
          <a:prstGeom prst="rect">
            <a:avLst/>
          </a:prstGeom>
        </p:spPr>
      </p:pic>
      <p:sp>
        <p:nvSpPr>
          <p:cNvPr id="8" name="FLYING IMPRESSION FID FEIZHAO    qq:1964271550"/>
          <p:cNvSpPr txBox="1"/>
          <p:nvPr/>
        </p:nvSpPr>
        <p:spPr>
          <a:xfrm>
            <a:off x="1956014" y="9590893"/>
            <a:ext cx="18177344" cy="432619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David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70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1051917835</a:t>
            </a:r>
            <a:endParaRPr lang="zh-CN" altLang="en-US" sz="170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417" y="2307536"/>
            <a:ext cx="2876669" cy="30192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333" y="2349001"/>
            <a:ext cx="3072761" cy="3033534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38217" y="6184461"/>
            <a:ext cx="3279556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Andy </a:t>
            </a:r>
            <a:r>
              <a:rPr lang="zh-CN" altLang="en-US" sz="2079" b="1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华中</a:t>
            </a:r>
            <a:r>
              <a:rPr lang="zh-CN" altLang="en-US" sz="1890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科技大学计算机相关专业硕士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，腾讯架构师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6" name="Picture 2" descr="http://10.url.cn/eth/ajNVdqHZLLCGm1Yz7Pmpj9BuoiamYtw6sibLuxkibicst4q2rIxCnfgCpA6kpgrTLJKfghFmupDaa2g/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218" y="2367700"/>
            <a:ext cx="2804339" cy="2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709587" y="377033"/>
            <a:ext cx="10799787" cy="1100907"/>
          </a:xfrm>
        </p:spPr>
        <p:txBody>
          <a:bodyPr/>
          <a:lstStyle/>
          <a:p>
            <a:r>
              <a:rPr lang="zh-CN" altLang="en-US" dirty="0" smtClean="0"/>
              <a:t>讲师介绍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18493580" y="6124299"/>
            <a:ext cx="3279556" cy="94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Damon</a:t>
            </a:r>
            <a:r>
              <a:rPr lang="zh-CN" altLang="en-US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老师</a:t>
            </a:r>
            <a:r>
              <a:rPr lang="en-US" altLang="zh-CN" sz="2079" b="1" dirty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en-US" altLang="zh-CN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 </a:t>
            </a:r>
            <a:r>
              <a:rPr lang="zh-CN" altLang="en-US" sz="1890" dirty="0" smtClean="0">
                <a:latin typeface="思源黑体 CN Normal" panose="020B0400000000000000" charset="-122"/>
                <a:ea typeface="思源黑体 CN Normal" panose="020B0400000000000000" charset="-122"/>
                <a:sym typeface="方正姚体" panose="02010601030101010101" pitchFamily="2" charset="-122"/>
              </a:rPr>
              <a:t>前三星研发高级工程师</a:t>
            </a:r>
            <a:endParaRPr lang="en-US" altLang="zh-CN" sz="1890" dirty="0">
              <a:latin typeface="思源黑体 CN Normal" panose="020B0400000000000000" charset="-122"/>
              <a:ea typeface="思源黑体 CN Normal" panose="020B0400000000000000" charset="-122"/>
              <a:sym typeface="方正姚体" panose="02010601030101010101" pitchFamily="2" charset="-122"/>
            </a:endParaRPr>
          </a:p>
        </p:txBody>
      </p:sp>
      <p:pic>
        <p:nvPicPr>
          <p:cNvPr id="1028" name="Picture 4" descr="http://10.url.cn/eth/ajNVdqHZLLAz9BIMUCxNK5fIAWdZpGvS61dgwj1nwqCdta3F41Bvj5n4qvf8bSOohXg0icw9KKHs/1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731" y="2367699"/>
            <a:ext cx="2951347" cy="29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6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944694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en-US" altLang="zh-CN" dirty="0" smtClean="0"/>
              <a:t>BBC</a:t>
            </a:r>
            <a:r>
              <a:rPr lang="zh-CN" altLang="en-US" dirty="0" smtClean="0"/>
              <a:t>阴间滤镜</a:t>
            </a:r>
            <a:endParaRPr lang="en-US" altLang="zh-CN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640" y="2655175"/>
            <a:ext cx="6848212" cy="78920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641" y="2790176"/>
            <a:ext cx="6750000" cy="77710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5640" y="2810700"/>
            <a:ext cx="6291321" cy="77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/>
        </p:nvSpPr>
        <p:spPr>
          <a:xfrm>
            <a:off x="1578748" y="402534"/>
            <a:ext cx="21599655" cy="1100941"/>
          </a:xfrm>
          <a:prstGeom prst="rect">
            <a:avLst/>
          </a:prstGeom>
        </p:spPr>
        <p:txBody>
          <a:bodyPr vert="horz" lIns="121917" tIns="60959" rIns="121917" bIns="60959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5335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课程小结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8" y="519000"/>
            <a:ext cx="21599654" cy="1100967"/>
          </a:xfrm>
        </p:spPr>
        <p:txBody>
          <a:bodyPr/>
          <a:lstStyle/>
          <a:p>
            <a:r>
              <a:rPr lang="zh-CN" dirty="0" smtClean="0"/>
              <a:t>什么是</a:t>
            </a:r>
            <a:r>
              <a:rPr lang="en-US" altLang="zh-CN" dirty="0" smtClean="0"/>
              <a:t>Bitmap</a:t>
            </a:r>
          </a:p>
        </p:txBody>
      </p:sp>
      <p:pic>
        <p:nvPicPr>
          <p:cNvPr id="4" name="图片 3" descr="3D小人【三元素 为设计而生 3png.com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40" y="3636645"/>
            <a:ext cx="9447530" cy="595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MediaCodec</a:t>
            </a:r>
            <a:r>
              <a:rPr lang="zh-CN" altLang="en-US" dirty="0" smtClean="0"/>
              <a:t>硬解是用的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解码吗？</a:t>
            </a:r>
            <a:endParaRPr lang="zh-CN" altLang="en-US" dirty="0"/>
          </a:p>
        </p:txBody>
      </p:sp>
      <p:sp>
        <p:nvSpPr>
          <p:cNvPr id="5" name="矩形: 圆角 12">
            <a:extLst>
              <a:ext uri="{FF2B5EF4-FFF2-40B4-BE49-F238E27FC236}">
                <a16:creationId xmlns="" xmlns:a16="http://schemas.microsoft.com/office/drawing/2014/main" id="{BF9D7028-D0A1-4512-A862-597CDC3CC558}"/>
              </a:ext>
            </a:extLst>
          </p:cNvPr>
          <p:cNvSpPr/>
          <p:nvPr/>
        </p:nvSpPr>
        <p:spPr>
          <a:xfrm>
            <a:off x="584694" y="2520175"/>
            <a:ext cx="21960000" cy="5760000"/>
          </a:xfrm>
          <a:prstGeom prst="roundRect">
            <a:avLst>
              <a:gd name="adj" fmla="val 49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1D73E10A-8605-407B-900B-DFE4E639CD2A}"/>
              </a:ext>
            </a:extLst>
          </p:cNvPr>
          <p:cNvSpPr txBox="1">
            <a:spLocks/>
          </p:cNvSpPr>
          <p:nvPr/>
        </p:nvSpPr>
        <p:spPr>
          <a:xfrm>
            <a:off x="1396461" y="3195176"/>
            <a:ext cx="20265983" cy="3336906"/>
          </a:xfrm>
          <a:prstGeom prst="rect">
            <a:avLst/>
          </a:prstGeom>
        </p:spPr>
        <p:txBody>
          <a:bodyPr/>
          <a:lstStyle>
            <a:lvl1pPr marL="431985" indent="-431985" algn="l" defTabSz="1727942" rtl="0" eaLnBrk="1" latinLnBrk="0" hangingPunct="1">
              <a:lnSpc>
                <a:spcPct val="90000"/>
              </a:lnSpc>
              <a:spcBef>
                <a:spcPts val="1890"/>
              </a:spcBef>
              <a:buFont typeface="Arial" panose="020B0604020202020204" pitchFamily="34" charset="0"/>
              <a:buChar char="•"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95956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45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27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7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98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869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84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5810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9781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3752" indent="-431985" algn="l" defTabSz="1727942" rtl="0" eaLnBrk="1" latinLnBrk="0" hangingPunct="1">
              <a:lnSpc>
                <a:spcPct val="90000"/>
              </a:lnSpc>
              <a:spcBef>
                <a:spcPts val="945"/>
              </a:spcBef>
              <a:buFont typeface="Arial" panose="020B0604020202020204" pitchFamily="34" charset="0"/>
              <a:buChar char="•"/>
              <a:defRPr sz="3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2800" b="1" dirty="0" smtClean="0">
                <a:solidFill>
                  <a:schemeClr val="bg2">
                    <a:lumMod val="75000"/>
                  </a:schemeClr>
                </a:solidFill>
              </a:rPr>
              <a:t>解码芯片</a:t>
            </a: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移动</a:t>
            </a:r>
            <a:r>
              <a:rPr lang="zh-CN" altLang="en-US" sz="2800" dirty="0"/>
              <a:t>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的视频硬解码靠的是</a:t>
            </a:r>
            <a:r>
              <a:rPr lang="en-US" altLang="zh-CN" sz="2800" dirty="0" err="1"/>
              <a:t>SoC</a:t>
            </a:r>
            <a:r>
              <a:rPr lang="zh-CN" altLang="en-US" sz="2800" dirty="0"/>
              <a:t>里的</a:t>
            </a:r>
            <a:r>
              <a:rPr lang="en-US" altLang="zh-CN" sz="2800" dirty="0"/>
              <a:t>DSP</a:t>
            </a:r>
            <a:r>
              <a:rPr lang="zh-CN" altLang="en-US" sz="2800" dirty="0"/>
              <a:t>芯片</a:t>
            </a:r>
            <a:r>
              <a:rPr lang="zh-CN" altLang="en-US" sz="2800" dirty="0" smtClean="0"/>
              <a:t>，不是</a:t>
            </a:r>
            <a:r>
              <a:rPr lang="en-US" altLang="zh-CN" sz="2800" dirty="0" smtClean="0"/>
              <a:t>GPU</a:t>
            </a:r>
            <a:r>
              <a:rPr lang="zh-CN" altLang="en-US" sz="2800" dirty="0" smtClean="0"/>
              <a:t>也不是</a:t>
            </a:r>
            <a:r>
              <a:rPr lang="en-US" altLang="zh-CN" sz="2800" dirty="0" smtClean="0"/>
              <a:t>CPU </a:t>
            </a:r>
          </a:p>
          <a:p>
            <a:pPr marL="0" indent="0" algn="just">
              <a:buNone/>
            </a:pP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b="1" u="sng" dirty="0" smtClean="0">
                <a:solidFill>
                  <a:schemeClr val="bg2">
                    <a:lumMod val="75000"/>
                  </a:schemeClr>
                </a:solidFill>
              </a:rPr>
              <a:t>硬解码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zh-CN" altLang="en-US" sz="2800" dirty="0" smtClean="0"/>
              <a:t>指</a:t>
            </a:r>
            <a:r>
              <a:rPr lang="zh-CN" altLang="en-US" sz="2800" dirty="0"/>
              <a:t>的是系统将</a:t>
            </a:r>
            <a:r>
              <a:rPr lang="en-US" altLang="zh-CN" sz="2800" dirty="0" err="1"/>
              <a:t>flv</a:t>
            </a:r>
            <a:r>
              <a:rPr lang="en-US" altLang="zh-CN" sz="2800" dirty="0"/>
              <a:t>(</a:t>
            </a:r>
            <a:r>
              <a:rPr lang="zh-CN" altLang="en-US" sz="2800" dirty="0"/>
              <a:t>举个例子</a:t>
            </a:r>
            <a:r>
              <a:rPr lang="en-US" altLang="zh-CN" sz="2800" dirty="0"/>
              <a:t>)</a:t>
            </a:r>
            <a:r>
              <a:rPr lang="zh-CN" altLang="en-US" sz="2800" dirty="0"/>
              <a:t>文件分离成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视频数据流和</a:t>
            </a:r>
            <a:r>
              <a:rPr lang="en-US" altLang="zh-CN" sz="2800" dirty="0" err="1"/>
              <a:t>aac</a:t>
            </a:r>
            <a:r>
              <a:rPr lang="zh-CN" altLang="en-US" sz="2800" dirty="0"/>
              <a:t>音频数据流，然后再将</a:t>
            </a:r>
            <a:r>
              <a:rPr lang="en-US" altLang="zh-CN" sz="2800" dirty="0"/>
              <a:t>H.264</a:t>
            </a:r>
            <a:r>
              <a:rPr lang="zh-CN" altLang="en-US" sz="2800" dirty="0"/>
              <a:t>视频数据流</a:t>
            </a:r>
            <a:r>
              <a:rPr lang="zh-CN" altLang="en-US" sz="2800" dirty="0" smtClean="0"/>
              <a:t>转交</a:t>
            </a:r>
            <a:endParaRPr lang="en-US" altLang="zh-CN" sz="2800" dirty="0" smtClean="0"/>
          </a:p>
          <a:p>
            <a:pPr marL="0" indent="0" algn="just">
              <a:buNone/>
            </a:pPr>
            <a:r>
              <a:rPr lang="zh-CN" altLang="en-US" sz="2800" dirty="0" smtClean="0"/>
              <a:t>给</a:t>
            </a:r>
            <a:r>
              <a:rPr lang="en-US" altLang="zh-CN" sz="2800" dirty="0"/>
              <a:t>DSP</a:t>
            </a:r>
            <a:r>
              <a:rPr lang="zh-CN" altLang="en-US" sz="2800" dirty="0"/>
              <a:t>芯片进行处理，</a:t>
            </a:r>
            <a:r>
              <a:rPr lang="en-US" altLang="zh-CN" sz="2800" dirty="0"/>
              <a:t>DSP</a:t>
            </a:r>
            <a:r>
              <a:rPr lang="zh-CN" altLang="en-US" sz="2800" dirty="0"/>
              <a:t>将处理好的一帧帧画面转交给</a:t>
            </a:r>
            <a:r>
              <a:rPr lang="en-US" altLang="zh-CN" sz="2800" dirty="0"/>
              <a:t>GPU/CPU</a:t>
            </a:r>
            <a:r>
              <a:rPr lang="zh-CN" altLang="en-US" sz="2800" dirty="0"/>
              <a:t>然后显示在屏幕上，这就是视频硬解码的过程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0" indent="0" algn="just">
              <a:buNone/>
            </a:pPr>
            <a:endParaRPr lang="en-US" altLang="zh-CN" sz="2800" dirty="0" smtClean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</a:t>
            </a:r>
            <a:r>
              <a:rPr lang="en-US" altLang="zh-CN" sz="2800" dirty="0" smtClean="0">
                <a:solidFill>
                  <a:schemeClr val="bg2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: 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虽然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目前手机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足够强大，但智能手机所需要处理的任务也越来越多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，如果将视频解码 编码加入到</a:t>
            </a:r>
            <a:r>
              <a:rPr lang="en-US" altLang="zh-CN" sz="2800" dirty="0" err="1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中无疑大大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降低手机的流畅度，而专用芯片的加入可以有效地解决这个问题，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就是这样一款专用芯片</a:t>
            </a:r>
            <a:r>
              <a:rPr lang="zh-CN" altLang="en-US" sz="2800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endParaRPr lang="zh-CN" altLang="en-US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indent="0" algn="just">
              <a:buNone/>
            </a:pP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DSP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芯片也许并不如</a:t>
            </a:r>
            <a:r>
              <a:rPr lang="en-US" altLang="zh-CN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CPU</a:t>
            </a:r>
            <a:r>
              <a:rPr lang="zh-CN" altLang="en-US" sz="28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那样广为人知，但它的确在智能手机中扮演着重要的角色，它可以带来更好地语音、音频、图像体验，这绝对会提升手机单项功能的能力，让手机运行速度更快。</a:t>
            </a:r>
            <a:endParaRPr lang="en-US" altLang="zh-CN" sz="28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94" y="8280175"/>
            <a:ext cx="5928874" cy="44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96DFAD-5D60-4A4E-9357-D1CC052F52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21601113" cy="1100137"/>
          </a:xfrm>
        </p:spPr>
        <p:txBody>
          <a:bodyPr/>
          <a:lstStyle/>
          <a:p>
            <a:r>
              <a:rPr lang="en-US" altLang="zh-CN" sz="7200" dirty="0" err="1" smtClean="0"/>
              <a:t>MediaPlayer</a:t>
            </a:r>
            <a:r>
              <a:rPr lang="zh-CN" altLang="en-US" sz="7200" dirty="0" smtClean="0"/>
              <a:t>播放架构</a:t>
            </a:r>
            <a:endParaRPr lang="zh-CN" altLang="en-US" sz="7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1414607" y="4374477"/>
            <a:ext cx="2485125" cy="2485125"/>
            <a:chOff x="2249694" y="4275175"/>
            <a:chExt cx="2485125" cy="24851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CPU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10919" y="4250623"/>
            <a:ext cx="2485125" cy="2485125"/>
            <a:chOff x="2249694" y="4275175"/>
            <a:chExt cx="2485125" cy="24851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DSP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822231" y="4250622"/>
            <a:ext cx="2485125" cy="2485125"/>
            <a:chOff x="2249694" y="4275175"/>
            <a:chExt cx="2485125" cy="24851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694" y="4275175"/>
              <a:ext cx="2485125" cy="24851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794756" y="5112737"/>
              <a:ext cx="1395000" cy="810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GPU</a:t>
              </a:r>
              <a:endParaRPr lang="zh-CN" altLang="en-US" sz="3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18" name="圆角矩形 17"/>
          <p:cNvSpPr/>
          <p:nvPr/>
        </p:nvSpPr>
        <p:spPr>
          <a:xfrm>
            <a:off x="8029607" y="2250369"/>
            <a:ext cx="8910000" cy="8594806"/>
          </a:xfrm>
          <a:prstGeom prst="roundRect">
            <a:avLst>
              <a:gd name="adj" fmla="val 23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4681044" y="5617039"/>
            <a:ext cx="2537438" cy="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534607" y="2430175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CPU 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拷贝到</a:t>
            </a: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DSP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芯片中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cxnSp>
        <p:nvCxnSpPr>
          <p:cNvPr id="22" name="直接箭头连接符 21"/>
          <p:cNvCxnSpPr>
            <a:endCxn id="10" idx="0"/>
          </p:cNvCxnSpPr>
          <p:nvPr/>
        </p:nvCxnSpPr>
        <p:spPr>
          <a:xfrm>
            <a:off x="10053481" y="3096630"/>
            <a:ext cx="1" cy="1153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11335981" y="5493184"/>
            <a:ext cx="24125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739607" y="4808760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解码后的数据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6860856" y="5772608"/>
            <a:ext cx="24125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5164637" y="5007253"/>
            <a:ext cx="5805000" cy="76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渲染屏幕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0415" y="4671241"/>
            <a:ext cx="3231006" cy="2202023"/>
          </a:xfrm>
          <a:prstGeom prst="rect">
            <a:avLst/>
          </a:prstGeom>
        </p:spPr>
      </p:pic>
      <p:sp>
        <p:nvSpPr>
          <p:cNvPr id="29" name="标题 1"/>
          <p:cNvSpPr txBox="1">
            <a:spLocks/>
          </p:cNvSpPr>
          <p:nvPr/>
        </p:nvSpPr>
        <p:spPr>
          <a:xfrm>
            <a:off x="4636794" y="3259508"/>
            <a:ext cx="2887313" cy="198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7279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31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1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H264</a:t>
            </a:r>
            <a:r>
              <a:rPr lang="zh-CN" altLang="en-US" sz="2400" dirty="0" smtClean="0"/>
              <a:t>码流</a:t>
            </a:r>
            <a:endParaRPr lang="en-US" altLang="zh-CN" sz="2400" dirty="0"/>
          </a:p>
          <a:p>
            <a:r>
              <a:rPr lang="en-US" altLang="zh-CN" sz="1400" dirty="0" smtClean="0"/>
              <a:t>0000000167640028ACB402201E3CBCA41408081B4284D40000000168EE06F2C00000000165B8437FEFFA16F957CF92EAE70374B9CFF3D05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58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694" y="119968"/>
            <a:ext cx="4565374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GLSurfaceView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8" name="文本框 7"/>
          <p:cNvSpPr txBox="1"/>
          <p:nvPr/>
        </p:nvSpPr>
        <p:spPr>
          <a:xfrm>
            <a:off x="1238367" y="2485481"/>
            <a:ext cx="20505055" cy="1139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401"/>
              <a:t>调用任何 OpenGL 函数前，必须已经创建了 OpenGL 上下文。</a:t>
            </a:r>
            <a:r>
              <a:rPr lang="en-US" sz="3401"/>
              <a:t>Android</a:t>
            </a:r>
            <a:r>
              <a:rPr lang="zh-CN" altLang="en-US" sz="3401"/>
              <a:t>中</a:t>
            </a:r>
            <a:r>
              <a:rPr lang="en-US" altLang="zh-CN" sz="3401"/>
              <a:t>GLSurfaceView</a:t>
            </a:r>
            <a:r>
              <a:rPr lang="zh-CN" altLang="en-US" sz="3401"/>
              <a:t>中会为我们初始化</a:t>
            </a:r>
            <a:r>
              <a:rPr lang="en-US" altLang="zh-CN" sz="3401"/>
              <a:t>OpenGL</a:t>
            </a:r>
            <a:r>
              <a:rPr lang="zh-CN" altLang="en-US" sz="3401"/>
              <a:t>上下文。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157" y="4659824"/>
            <a:ext cx="12501268" cy="172435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13564" y="7749742"/>
            <a:ext cx="15903177" cy="21857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is-IS" sz="3401" dirty="0">
                <a:sym typeface="+mn-ea"/>
              </a:rPr>
              <a:t>继承至</a:t>
            </a:r>
            <a:r>
              <a:rPr lang="is-IS" altLang="zh-CN" sz="3401" dirty="0">
                <a:sym typeface="+mn-ea"/>
              </a:rPr>
              <a:t>SurfaceView</a:t>
            </a:r>
            <a:r>
              <a:rPr lang="zh-CN" altLang="is-IS" sz="3401" dirty="0">
                <a:sym typeface="+mn-ea"/>
              </a:rPr>
              <a:t>，它内嵌的</a:t>
            </a:r>
            <a:r>
              <a:rPr lang="en-US" altLang="is-IS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is-IS" sz="3401" dirty="0">
                <a:sym typeface="+mn-ea"/>
              </a:rPr>
              <a:t>专门负责</a:t>
            </a:r>
            <a:r>
              <a:rPr lang="is-IS" altLang="zh-CN" sz="3401" dirty="0">
                <a:sym typeface="+mn-ea"/>
              </a:rPr>
              <a:t>OpenGL</a:t>
            </a:r>
            <a:r>
              <a:rPr lang="zh-CN" altLang="is-IS" sz="3401" dirty="0">
                <a:sym typeface="+mn-ea"/>
              </a:rPr>
              <a:t>渲染。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管理</a:t>
            </a:r>
            <a:r>
              <a:rPr lang="en-US" altLang="zh-CN" sz="3401" dirty="0">
                <a:sym typeface="+mn-ea"/>
              </a:rPr>
              <a:t>S</a:t>
            </a:r>
            <a:r>
              <a:rPr lang="is-IS" altLang="zh-CN" sz="3401" dirty="0">
                <a:sym typeface="+mn-ea"/>
              </a:rPr>
              <a:t>urface</a:t>
            </a:r>
            <a:r>
              <a:rPr lang="zh-CN" altLang="en-US" sz="3401" dirty="0">
                <a:sym typeface="+mn-ea"/>
              </a:rPr>
              <a:t>与</a:t>
            </a:r>
            <a:r>
              <a:rPr lang="en-US" altLang="zh-CN" sz="3401" dirty="0">
                <a:sym typeface="+mn-ea"/>
              </a:rPr>
              <a:t>EGL</a:t>
            </a:r>
            <a:r>
              <a:rPr lang="zh-CN" altLang="en-US" sz="3401" dirty="0">
                <a:sym typeface="+mn-ea"/>
              </a:rPr>
              <a:t>；</a:t>
            </a:r>
            <a:endParaRPr lang="en-US" altLang="zh-CN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en-US" altLang="zh-CN" sz="3401" dirty="0">
                <a:sym typeface="+mn-ea"/>
              </a:rPr>
              <a:t>       </a:t>
            </a:r>
            <a:r>
              <a:rPr lang="zh-CN" altLang="en-US" sz="3401" dirty="0">
                <a:sym typeface="+mn-ea"/>
              </a:rPr>
              <a:t>允许</a:t>
            </a:r>
            <a:r>
              <a:rPr lang="zh-CN" altLang="is-IS" sz="3401" dirty="0">
                <a:sym typeface="+mn-ea"/>
              </a:rPr>
              <a:t>自定义渲染器</a:t>
            </a:r>
            <a:r>
              <a:rPr lang="is-IS" altLang="zh-CN" sz="3401" dirty="0">
                <a:sym typeface="+mn-ea"/>
              </a:rPr>
              <a:t>(render)</a:t>
            </a:r>
            <a:r>
              <a:rPr lang="zh-CN" altLang="is-IS" sz="3401" dirty="0">
                <a:sym typeface="+mn-ea"/>
              </a:rPr>
              <a:t>；</a:t>
            </a:r>
            <a:endParaRPr lang="zh-CN" altLang="is-IS" sz="3401" dirty="0"/>
          </a:p>
          <a:p>
            <a:pPr marL="539982" indent="-539982">
              <a:buFont typeface="Wingdings" panose="05000000000000000000" charset="0"/>
              <a:buChar char="Ø"/>
            </a:pPr>
            <a:r>
              <a:rPr lang="zh-CN" altLang="is-IS" sz="3401" dirty="0">
                <a:sym typeface="+mn-ea"/>
              </a:rPr>
              <a:t>       支持按需渲染和连续渲染；</a:t>
            </a:r>
          </a:p>
        </p:txBody>
      </p:sp>
    </p:spTree>
    <p:extLst>
      <p:ext uri="{BB962C8B-B14F-4D97-AF65-F5344CB8AC3E}">
        <p14:creationId xmlns:p14="http://schemas.microsoft.com/office/powerpoint/2010/main" val="7725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_矩形 3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9694" y="348960"/>
            <a:ext cx="6850618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2303922"/>
            <a:r>
              <a:rPr lang="en-US" altLang="zh-CN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OpenGL </a:t>
            </a:r>
            <a:r>
              <a:rPr lang="zh-CN" altLang="en-US" sz="5036" dirty="0">
                <a:solidFill>
                  <a:srgbClr val="1D69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渲染管线</a:t>
            </a:r>
          </a:p>
        </p:txBody>
      </p:sp>
      <p:sp>
        <p:nvSpPr>
          <p:cNvPr id="3" name="矩形 2"/>
          <p:cNvSpPr/>
          <p:nvPr/>
        </p:nvSpPr>
        <p:spPr>
          <a:xfrm>
            <a:off x="10157842" y="445915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027266" y="4201476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35073" y="3976774"/>
            <a:ext cx="349029" cy="1744785"/>
          </a:xfrm>
          <a:prstGeom prst="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1922809" y="4012818"/>
            <a:ext cx="386160" cy="1778533"/>
          </a:xfrm>
          <a:prstGeom prst="roundRect">
            <a:avLst/>
          </a:prstGeom>
          <a:noFill/>
        </p:spPr>
        <p:txBody>
          <a:bodyPr wrap="none" lIns="172795" tIns="86398" rIns="172795" bIns="86398" rtlCol="0" anchor="ctr">
            <a:spAutoFit/>
          </a:bodyPr>
          <a:lstStyle/>
          <a:p>
            <a:pPr algn="ctr"/>
            <a:endParaRPr lang="zh-CN" altLang="en-US" sz="10204" b="1">
              <a:ln w="19050">
                <a:solidFill>
                  <a:schemeClr val="tx2">
                    <a:tint val="1000"/>
                  </a:schemeClr>
                </a:solidFill>
                <a:prstDash val="lgDash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57205"/>
            <a:ext cx="12824" cy="1502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959" numCol="1" anchor="ctr" anchorCtr="0" compatLnSpc="1">
            <a:spAutoFit/>
          </a:bodyPr>
          <a:lstStyle/>
          <a:p>
            <a:pPr defTabSz="17279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89" dirty="0"/>
              <a:t> </a:t>
            </a:r>
            <a:endParaRPr lang="zh-CN" altLang="zh-CN" sz="189" dirty="0">
              <a:latin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1231702" y="6192183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11519694" y="6480175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9" name="AutoShape 6"/>
          <p:cNvSpPr>
            <a:spLocks noChangeAspect="1" noChangeArrowheads="1"/>
          </p:cNvSpPr>
          <p:nvPr/>
        </p:nvSpPr>
        <p:spPr bwMode="auto">
          <a:xfrm>
            <a:off x="11807686" y="6768167"/>
            <a:ext cx="575985" cy="5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513" y="2399084"/>
            <a:ext cx="15917577" cy="87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625</Words>
  <Application>Microsoft Office PowerPoint</Application>
  <PresentationFormat>自定义</PresentationFormat>
  <Paragraphs>137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Calibri</vt:lpstr>
      <vt:lpstr>Calibri Light</vt:lpstr>
      <vt:lpstr>Helvetica Neue</vt:lpstr>
      <vt:lpstr>MS Mincho</vt:lpstr>
      <vt:lpstr>Source Han Sans CN Normal</vt:lpstr>
      <vt:lpstr>等线</vt:lpstr>
      <vt:lpstr>等线 Light</vt:lpstr>
      <vt:lpstr>方正姚体</vt:lpstr>
      <vt:lpstr>黑体</vt:lpstr>
      <vt:lpstr>思源黑体 CN Bold</vt:lpstr>
      <vt:lpstr>思源黑体 CN Normal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讲师介绍</vt:lpstr>
      <vt:lpstr>BBC阴间滤镜</vt:lpstr>
      <vt:lpstr>什么是Bitmap</vt:lpstr>
      <vt:lpstr>MediaCodec硬解是用的CPU解码吗？</vt:lpstr>
      <vt:lpstr>MediaPlayer播放架构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实际上的Bitmap</vt:lpstr>
      <vt:lpstr>PowerPoint 演示文稿</vt:lpstr>
      <vt:lpstr>谢谢观看</vt:lpstr>
      <vt:lpstr>PowerPoint 演示文稿</vt:lpstr>
      <vt:lpstr>谢谢观看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Windows 用户</cp:lastModifiedBy>
  <cp:revision>1966</cp:revision>
  <dcterms:created xsi:type="dcterms:W3CDTF">2014-06-24T08:28:00Z</dcterms:created>
  <dcterms:modified xsi:type="dcterms:W3CDTF">2021-02-28T11:33:45Z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