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2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46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87"/>
  </p:notesMasterIdLst>
  <p:handoutMasterIdLst>
    <p:handoutMasterId r:id="rId88"/>
  </p:handoutMasterIdLst>
  <p:sldIdLst>
    <p:sldId id="321" r:id="rId2"/>
    <p:sldId id="669" r:id="rId3"/>
    <p:sldId id="725" r:id="rId4"/>
    <p:sldId id="726" r:id="rId5"/>
    <p:sldId id="813" r:id="rId6"/>
    <p:sldId id="786" r:id="rId7"/>
    <p:sldId id="740" r:id="rId8"/>
    <p:sldId id="710" r:id="rId9"/>
    <p:sldId id="711" r:id="rId10"/>
    <p:sldId id="697" r:id="rId11"/>
    <p:sldId id="795" r:id="rId12"/>
    <p:sldId id="633" r:id="rId13"/>
    <p:sldId id="428" r:id="rId14"/>
    <p:sldId id="675" r:id="rId15"/>
    <p:sldId id="803" r:id="rId16"/>
    <p:sldId id="782" r:id="rId17"/>
    <p:sldId id="739" r:id="rId18"/>
    <p:sldId id="765" r:id="rId19"/>
    <p:sldId id="805" r:id="rId20"/>
    <p:sldId id="806" r:id="rId21"/>
    <p:sldId id="807" r:id="rId22"/>
    <p:sldId id="808" r:id="rId23"/>
    <p:sldId id="809" r:id="rId24"/>
    <p:sldId id="810" r:id="rId25"/>
    <p:sldId id="811" r:id="rId26"/>
    <p:sldId id="766" r:id="rId27"/>
    <p:sldId id="789" r:id="rId28"/>
    <p:sldId id="794" r:id="rId29"/>
    <p:sldId id="767" r:id="rId30"/>
    <p:sldId id="768" r:id="rId31"/>
    <p:sldId id="648" r:id="rId32"/>
    <p:sldId id="772" r:id="rId33"/>
    <p:sldId id="790" r:id="rId34"/>
    <p:sldId id="791" r:id="rId35"/>
    <p:sldId id="792" r:id="rId36"/>
    <p:sldId id="793" r:id="rId37"/>
    <p:sldId id="774" r:id="rId38"/>
    <p:sldId id="706" r:id="rId39"/>
    <p:sldId id="773" r:id="rId40"/>
    <p:sldId id="775" r:id="rId41"/>
    <p:sldId id="784" r:id="rId42"/>
    <p:sldId id="776" r:id="rId43"/>
    <p:sldId id="812" r:id="rId44"/>
    <p:sldId id="796" r:id="rId45"/>
    <p:sldId id="797" r:id="rId46"/>
    <p:sldId id="798" r:id="rId47"/>
    <p:sldId id="676" r:id="rId48"/>
    <p:sldId id="677" r:id="rId49"/>
    <p:sldId id="647" r:id="rId50"/>
    <p:sldId id="661" r:id="rId51"/>
    <p:sldId id="650" r:id="rId52"/>
    <p:sldId id="652" r:id="rId53"/>
    <p:sldId id="787" r:id="rId54"/>
    <p:sldId id="788" r:id="rId55"/>
    <p:sldId id="651" r:id="rId56"/>
    <p:sldId id="653" r:id="rId57"/>
    <p:sldId id="804" r:id="rId58"/>
    <p:sldId id="654" r:id="rId59"/>
    <p:sldId id="655" r:id="rId60"/>
    <p:sldId id="656" r:id="rId61"/>
    <p:sldId id="657" r:id="rId62"/>
    <p:sldId id="662" r:id="rId63"/>
    <p:sldId id="658" r:id="rId64"/>
    <p:sldId id="745" r:id="rId65"/>
    <p:sldId id="741" r:id="rId66"/>
    <p:sldId id="742" r:id="rId67"/>
    <p:sldId id="743" r:id="rId68"/>
    <p:sldId id="744" r:id="rId69"/>
    <p:sldId id="746" r:id="rId70"/>
    <p:sldId id="747" r:id="rId71"/>
    <p:sldId id="748" r:id="rId72"/>
    <p:sldId id="749" r:id="rId73"/>
    <p:sldId id="750" r:id="rId74"/>
    <p:sldId id="751" r:id="rId75"/>
    <p:sldId id="752" r:id="rId76"/>
    <p:sldId id="753" r:id="rId77"/>
    <p:sldId id="754" r:id="rId78"/>
    <p:sldId id="764" r:id="rId79"/>
    <p:sldId id="756" r:id="rId80"/>
    <p:sldId id="757" r:id="rId81"/>
    <p:sldId id="758" r:id="rId82"/>
    <p:sldId id="759" r:id="rId83"/>
    <p:sldId id="760" r:id="rId84"/>
    <p:sldId id="761" r:id="rId85"/>
    <p:sldId id="762" r:id="rId86"/>
  </p:sldIdLst>
  <p:sldSz cx="23039388" cy="129603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8CA6741-D517-47A3-B4C6-5CB7F7DC5A2E}">
          <p14:sldIdLst>
            <p14:sldId id="321"/>
            <p14:sldId id="669"/>
            <p14:sldId id="725"/>
            <p14:sldId id="726"/>
            <p14:sldId id="813"/>
            <p14:sldId id="786"/>
            <p14:sldId id="740"/>
            <p14:sldId id="710"/>
            <p14:sldId id="711"/>
            <p14:sldId id="697"/>
            <p14:sldId id="795"/>
            <p14:sldId id="633"/>
            <p14:sldId id="428"/>
            <p14:sldId id="675"/>
            <p14:sldId id="803"/>
            <p14:sldId id="782"/>
            <p14:sldId id="739"/>
            <p14:sldId id="765"/>
            <p14:sldId id="805"/>
            <p14:sldId id="806"/>
            <p14:sldId id="807"/>
            <p14:sldId id="808"/>
            <p14:sldId id="809"/>
            <p14:sldId id="810"/>
            <p14:sldId id="811"/>
            <p14:sldId id="766"/>
            <p14:sldId id="789"/>
            <p14:sldId id="794"/>
            <p14:sldId id="767"/>
            <p14:sldId id="768"/>
            <p14:sldId id="648"/>
            <p14:sldId id="772"/>
            <p14:sldId id="790"/>
            <p14:sldId id="791"/>
            <p14:sldId id="792"/>
            <p14:sldId id="793"/>
            <p14:sldId id="774"/>
            <p14:sldId id="706"/>
            <p14:sldId id="773"/>
            <p14:sldId id="775"/>
            <p14:sldId id="784"/>
            <p14:sldId id="776"/>
            <p14:sldId id="812"/>
            <p14:sldId id="796"/>
            <p14:sldId id="797"/>
            <p14:sldId id="798"/>
            <p14:sldId id="676"/>
            <p14:sldId id="677"/>
            <p14:sldId id="647"/>
            <p14:sldId id="661"/>
            <p14:sldId id="650"/>
            <p14:sldId id="652"/>
            <p14:sldId id="787"/>
            <p14:sldId id="788"/>
            <p14:sldId id="651"/>
            <p14:sldId id="653"/>
            <p14:sldId id="804"/>
            <p14:sldId id="654"/>
            <p14:sldId id="655"/>
            <p14:sldId id="656"/>
            <p14:sldId id="657"/>
            <p14:sldId id="662"/>
            <p14:sldId id="658"/>
            <p14:sldId id="745"/>
            <p14:sldId id="741"/>
            <p14:sldId id="742"/>
            <p14:sldId id="743"/>
            <p14:sldId id="744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64"/>
            <p14:sldId id="756"/>
            <p14:sldId id="757"/>
            <p14:sldId id="758"/>
            <p14:sldId id="759"/>
            <p14:sldId id="760"/>
            <p14:sldId id="761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69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896"/>
    <a:srgbClr val="4D4D4D"/>
    <a:srgbClr val="297FD5"/>
    <a:srgbClr val="7F8FA9"/>
    <a:srgbClr val="000000"/>
    <a:srgbClr val="1577BA"/>
    <a:srgbClr val="2B5259"/>
    <a:srgbClr val="090A3C"/>
    <a:srgbClr val="6F7378"/>
    <a:srgbClr val="0F1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1" autoAdjust="0"/>
    <p:restoredTop sz="95896" autoAdjust="0"/>
  </p:normalViewPr>
  <p:slideViewPr>
    <p:cSldViewPr>
      <p:cViewPr varScale="1">
        <p:scale>
          <a:sx n="53" d="100"/>
          <a:sy n="53" d="100"/>
        </p:scale>
        <p:origin x="228" y="4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802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693"/>
        <p:guide pos="216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9DAC0-913F-4CFB-852F-43CCF0357516}" type="datetimeFigureOut">
              <a:rPr lang="zh-CN" altLang="en-US" smtClean="0"/>
              <a:t>2020/12/18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1DBA-2A2E-4F32-BB14-713FAEE65A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2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019A-55AE-4BF7-B4D3-0D825A3F122A}" type="datetimeFigureOut">
              <a:rPr lang="zh-CN" altLang="en-US" smtClean="0"/>
              <a:t>2020/12/18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46743-8D4B-4DFC-A9C0-210E1C1A60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1</a:t>
            </a:r>
            <a:r>
              <a:rPr lang="zh-CN" altLang="en-US"/>
              <a:t>、 开场白</a:t>
            </a:r>
          </a:p>
        </p:txBody>
      </p:sp>
    </p:spTree>
    <p:extLst>
      <p:ext uri="{BB962C8B-B14F-4D97-AF65-F5344CB8AC3E}">
        <p14:creationId xmlns:p14="http://schemas.microsoft.com/office/powerpoint/2010/main" val="787226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53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记得实时更新</a:t>
            </a:r>
            <a:r>
              <a:rPr lang="en-US" altLang="zh-CN"/>
              <a:t/>
            </a:r>
            <a:br>
              <a:rPr lang="en-US" altLang="zh-CN"/>
            </a:br>
            <a:r>
              <a:rPr lang="zh-CN" altLang="en-US"/>
              <a:t>配合大纲进行介绍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61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2539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369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46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6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3105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922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8194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570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392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>
                <a:solidFill>
                  <a:schemeClr val="accent5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https://zh.wikipedia.org/wiki/OpenCV</a:t>
            </a:r>
          </a:p>
        </p:txBody>
      </p:sp>
    </p:spTree>
    <p:extLst>
      <p:ext uri="{BB962C8B-B14F-4D97-AF65-F5344CB8AC3E}">
        <p14:creationId xmlns:p14="http://schemas.microsoft.com/office/powerpoint/2010/main" val="1831939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85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61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31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207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72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23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09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81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690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1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845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2507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0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219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29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027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4</a:t>
            </a:r>
            <a:r>
              <a:rPr lang="zh-CN" altLang="en-US"/>
              <a:t>、 课程目标</a:t>
            </a:r>
          </a:p>
        </p:txBody>
      </p:sp>
    </p:spTree>
    <p:extLst>
      <p:ext uri="{BB962C8B-B14F-4D97-AF65-F5344CB8AC3E}">
        <p14:creationId xmlns:p14="http://schemas.microsoft.com/office/powerpoint/2010/main" val="3512445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1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4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9282E3-8B8D-4B1F-84B1-46FA92F43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9924" y="2121058"/>
            <a:ext cx="17279541" cy="4512122"/>
          </a:xfrm>
        </p:spPr>
        <p:txBody>
          <a:bodyPr anchor="b"/>
          <a:lstStyle>
            <a:lvl1pPr algn="ctr"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D8608C2-ED2A-4C6A-AB89-F46CC8C99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924" y="6807185"/>
            <a:ext cx="17279541" cy="3129084"/>
          </a:xfrm>
        </p:spPr>
        <p:txBody>
          <a:bodyPr/>
          <a:lstStyle>
            <a:lvl1pPr marL="0" indent="0" algn="ctr">
              <a:buNone/>
              <a:defRPr sz="4535"/>
            </a:lvl1pPr>
            <a:lvl2pPr marL="863971" indent="0" algn="ctr">
              <a:buNone/>
              <a:defRPr sz="3779"/>
            </a:lvl2pPr>
            <a:lvl3pPr marL="1727942" indent="0" algn="ctr">
              <a:buNone/>
              <a:defRPr sz="3401"/>
            </a:lvl3pPr>
            <a:lvl4pPr marL="2591913" indent="0" algn="ctr">
              <a:buNone/>
              <a:defRPr sz="3024"/>
            </a:lvl4pPr>
            <a:lvl5pPr marL="3455883" indent="0" algn="ctr">
              <a:buNone/>
              <a:defRPr sz="3024"/>
            </a:lvl5pPr>
            <a:lvl6pPr marL="4319854" indent="0" algn="ctr">
              <a:buNone/>
              <a:defRPr sz="3024"/>
            </a:lvl6pPr>
            <a:lvl7pPr marL="5183825" indent="0" algn="ctr">
              <a:buNone/>
              <a:defRPr sz="3024"/>
            </a:lvl7pPr>
            <a:lvl8pPr marL="6047796" indent="0" algn="ctr">
              <a:buNone/>
              <a:defRPr sz="3024"/>
            </a:lvl8pPr>
            <a:lvl9pPr marL="6911767" indent="0" algn="ctr">
              <a:buNone/>
              <a:defRPr sz="3024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1B1BE7-D128-4C61-B201-3867EF75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376C00-A104-44DC-9EB5-3DCD8170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FECE43-707A-439E-A27B-426A9A60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755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26C720-706C-4EBD-A492-E3A7844D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C86093E-9668-4FF4-8E5F-172B604EF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CA1FC3-9C94-4F50-A644-E0FFD7AF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256C60-BD93-4EBE-A077-8B120401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4FF5A8-525D-428B-9A46-34F5DA93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378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C3DA0C8-80A6-408C-9302-8C70D7B1C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6487562" y="690018"/>
            <a:ext cx="4967868" cy="109832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2EDC558-6C06-4A6E-A7A9-955BE0470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3958" y="690018"/>
            <a:ext cx="14615612" cy="109832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6D4AB11-9001-493C-AE64-B98D46ED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E83C42-6CAC-4E87-B5F3-3EB403F7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0B83C1-2E73-4B31-9F61-4616310B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591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xmlns="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xmlns="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1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xmlns="" id="{EA6C54D6-C8C8-4305-995F-2B10D81B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xmlns="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xmlns="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3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xmlns="" id="{EA6C54D6-C8C8-4305-995F-2B10D81B9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单击此处编辑标题样式</a:t>
            </a:r>
          </a:p>
        </p:txBody>
      </p:sp>
      <p:sp>
        <p:nvSpPr>
          <p:cNvPr id="6" name="文本占位符 10">
            <a:extLst>
              <a:ext uri="{FF2B5EF4-FFF2-40B4-BE49-F238E27FC236}">
                <a16:creationId xmlns:a16="http://schemas.microsoft.com/office/drawing/2014/main" xmlns="" id="{BC0E6AFA-BE06-4A56-B047-70A6D6CA60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662" y="2232004"/>
            <a:ext cx="19648063" cy="9828172"/>
          </a:xfrm>
          <a:prstGeom prst="rect">
            <a:avLst/>
          </a:prstGeom>
        </p:spPr>
        <p:txBody>
          <a:bodyPr/>
          <a:lstStyle>
            <a:lvl1pPr marL="863578" indent="-863578">
              <a:buClr>
                <a:srgbClr val="1577BA"/>
              </a:buClr>
              <a:buFont typeface="Arial" panose="020B0604020202020204" pitchFamily="34" charset="0"/>
              <a:buChar char="•"/>
              <a:defRPr lang="zh-CN" altLang="en-US" sz="6400" b="0" kern="1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  <a:lvl2pPr>
              <a:defRPr sz="4800"/>
            </a:lvl2pPr>
          </a:lstStyle>
          <a:p>
            <a:pPr marL="863578" lvl="0" indent="-863578" algn="l" defTabSz="2303722" rtl="0" eaLnBrk="1" latinLnBrk="0" hangingPunct="1">
              <a:lnSpc>
                <a:spcPct val="150000"/>
              </a:lnSpc>
              <a:spcBef>
                <a:spcPts val="247"/>
              </a:spcBef>
              <a:buFont typeface="Arial" panose="020B0604020202020204" pitchFamily="34" charset="0"/>
              <a:buChar char="•"/>
            </a:pPr>
            <a:r>
              <a:rPr lang="zh-CN" altLang="en-US" dirty="0"/>
              <a:t>编辑文本样式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0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348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82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8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418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72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5593B8-22E2-46F9-91A6-F313B203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554BED-F445-4F0E-9891-BC3CE9C04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AA24DFD-E769-4DCE-BA8F-B26DA098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5AD33A-AD5E-4623-B0D2-824106B4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4B2FBED-DC87-44FE-B2C7-60CFDB3E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05722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24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CD073-5CB6-421F-90FF-73B57945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58" y="3231089"/>
            <a:ext cx="19871472" cy="5391145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266875B-E1A3-4C2A-BE3C-AADFC7AD7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1958" y="8673236"/>
            <a:ext cx="19871472" cy="2835076"/>
          </a:xfrm>
        </p:spPr>
        <p:txBody>
          <a:bodyPr/>
          <a:lstStyle>
            <a:lvl1pPr marL="0" indent="0">
              <a:buNone/>
              <a:defRPr sz="4535">
                <a:solidFill>
                  <a:schemeClr val="tx1">
                    <a:tint val="75000"/>
                  </a:schemeClr>
                </a:solidFill>
              </a:defRPr>
            </a:lvl1pPr>
            <a:lvl2pPr marL="863971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727942" indent="0">
              <a:buNone/>
              <a:defRPr sz="3401">
                <a:solidFill>
                  <a:schemeClr val="tx1">
                    <a:tint val="75000"/>
                  </a:schemeClr>
                </a:solidFill>
              </a:defRPr>
            </a:lvl3pPr>
            <a:lvl4pPr marL="259191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4pPr>
            <a:lvl5pPr marL="345588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5pPr>
            <a:lvl6pPr marL="4319854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6pPr>
            <a:lvl7pPr marL="5183825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7pPr>
            <a:lvl8pPr marL="6047796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8pPr>
            <a:lvl9pPr marL="6911767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DDD003-20AD-47C5-B54D-1C682F1F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A3E55-3CD2-42CD-A501-15AC6AA3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722275-D3FC-4596-9770-D08573D6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7043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698859-49B0-4B7F-869E-032F79FB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577CB95-0C20-4B37-9414-CFB378595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3958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682EB9-268D-4B57-BD9A-3D61C88EC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63690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ACC0AAD-2071-4B38-AA7D-1FBE7E14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74A773-31D7-4D75-A372-1C064CD9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CBEE25-D204-4471-9438-961B0B57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713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E5502C-3B0C-4B02-A414-81DF1905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59" y="690019"/>
            <a:ext cx="19871472" cy="25050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04704-7C32-4246-AC18-8CDD9BF6D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6960" y="3177087"/>
            <a:ext cx="9746740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1BB3DEA-BFC9-4231-BFBE-80499F246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6960" y="4734128"/>
            <a:ext cx="9746740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4E6BD28-5582-43AE-AB67-34F9DFDF8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663690" y="3177087"/>
            <a:ext cx="9794741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B281AAB-BCF6-4291-8D7E-269AFF698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663690" y="4734128"/>
            <a:ext cx="9794741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FC1F4C6-ACD2-431A-BEA9-029F7D5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5CC6F6B-08B8-4D46-B033-7C43DF4D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B5ED0D3-8140-474A-947D-5BC47A34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2794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E74FC1-9D17-4335-8A63-F3D799BF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ED7DFC0-A498-48BE-9043-E9B9DB5C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DCAC06C-48CB-4A7B-9023-AB77F499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68FCC90-490C-4729-8D6A-72FE62CD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40B7B46-19A4-418B-868F-CF0AE3E3B52D}"/>
              </a:ext>
            </a:extLst>
          </p:cNvPr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</p:spTree>
    <p:extLst>
      <p:ext uri="{BB962C8B-B14F-4D97-AF65-F5344CB8AC3E}">
        <p14:creationId xmlns:p14="http://schemas.microsoft.com/office/powerpoint/2010/main" val="323528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CCE6601-4BCE-4FD4-96B8-F48FD175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B55EDDF-5AC2-43CC-B9FE-7C302754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9B0BA2A-93D5-4242-BABF-F51590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8140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BDD72A-7666-49A9-A019-DCEECA87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49F0111-5005-41FE-977E-174BF4C9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>
              <a:defRPr sz="6047"/>
            </a:lvl1pPr>
            <a:lvl2pPr>
              <a:defRPr sz="5291"/>
            </a:lvl2pPr>
            <a:lvl3pPr>
              <a:defRPr sz="4535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D415857-2CA1-4655-8977-C2302B7DA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EF10C8-2A42-4A49-AA6D-7227F4C1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B60FFEB-B3FB-4500-A47E-89686716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3CB5BE-70CA-4DFA-87B4-6848EB2A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0468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5D32AE-5CD1-4370-B86F-075669EA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65391CF-B324-4F3C-B0BE-265226F4C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 marL="0" indent="0">
              <a:buNone/>
              <a:defRPr sz="6047"/>
            </a:lvl1pPr>
            <a:lvl2pPr marL="863971" indent="0">
              <a:buNone/>
              <a:defRPr sz="5291"/>
            </a:lvl2pPr>
            <a:lvl3pPr marL="1727942" indent="0">
              <a:buNone/>
              <a:defRPr sz="4535"/>
            </a:lvl3pPr>
            <a:lvl4pPr marL="2591913" indent="0">
              <a:buNone/>
              <a:defRPr sz="3779"/>
            </a:lvl4pPr>
            <a:lvl5pPr marL="3455883" indent="0">
              <a:buNone/>
              <a:defRPr sz="3779"/>
            </a:lvl5pPr>
            <a:lvl6pPr marL="4319854" indent="0">
              <a:buNone/>
              <a:defRPr sz="3779"/>
            </a:lvl6pPr>
            <a:lvl7pPr marL="5183825" indent="0">
              <a:buNone/>
              <a:defRPr sz="3779"/>
            </a:lvl7pPr>
            <a:lvl8pPr marL="6047796" indent="0">
              <a:buNone/>
              <a:defRPr sz="3779"/>
            </a:lvl8pPr>
            <a:lvl9pPr marL="6911767" indent="0">
              <a:buNone/>
              <a:defRPr sz="3779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A6D082-052D-40EE-B78C-68C0C4357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B13C8BF-75CB-4319-ACE4-7D77AD29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63A3AF-9AFF-4D55-8C2B-32FB8FDE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77B6167-A360-4368-BEA0-23F5DDA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46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C0F57BF-37FB-4CB6-903B-464CA7EB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958" y="690019"/>
            <a:ext cx="19871472" cy="250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431A91A-5BFA-4DF1-8581-DC86148A1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958" y="3450093"/>
            <a:ext cx="19871472" cy="8223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94281D-B287-407A-9369-7378652F3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8395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C84F8-6015-41F6-B7C9-6E32EB8C5074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17A8E9-48DA-4B1F-8856-7C50D3681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1798" y="12012325"/>
            <a:ext cx="7775793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13D997-5809-42E4-9558-8E9B47FB5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7156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hf sldNum="0" hdr="0" dt="0"/>
  <p:txStyles>
    <p:titleStyle>
      <a:lvl1pPr algn="l" defTabSz="1727942" rtl="0" eaLnBrk="1" latinLnBrk="0" hangingPunct="1">
        <a:lnSpc>
          <a:spcPct val="90000"/>
        </a:lnSpc>
        <a:spcBef>
          <a:spcPct val="0"/>
        </a:spcBef>
        <a:buNone/>
        <a:defRPr sz="83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727942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1pPr>
      <a:lvl2pPr marL="1295956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2pPr>
      <a:lvl3pPr marL="2159927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3023898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887869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75184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61581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479781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7343752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1pPr>
      <a:lvl2pPr marL="863971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2pPr>
      <a:lvl3pPr marL="1727942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3pPr>
      <a:lvl4pPr marL="259191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45588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319854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183825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047796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6911767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过程 15"/>
          <p:cNvSpPr/>
          <p:nvPr/>
        </p:nvSpPr>
        <p:spPr>
          <a:xfrm>
            <a:off x="0" y="10260439"/>
            <a:ext cx="23039469" cy="2699911"/>
          </a:xfrm>
          <a:prstGeom prst="flowChartProcess">
            <a:avLst/>
          </a:prstGeom>
          <a:solidFill>
            <a:srgbClr val="87A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97D501F0-FA97-4424-A9C8-A6EA4D49898C}"/>
              </a:ext>
            </a:extLst>
          </p:cNvPr>
          <p:cNvGrpSpPr/>
          <p:nvPr/>
        </p:nvGrpSpPr>
        <p:grpSpPr>
          <a:xfrm>
            <a:off x="3836180" y="4500175"/>
            <a:ext cx="15367028" cy="4980305"/>
            <a:chOff x="5266365" y="4481724"/>
            <a:chExt cx="13633330" cy="4980305"/>
          </a:xfrm>
        </p:grpSpPr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xmlns="" id="{F9D43B12-AC98-4BB4-933D-F127548715CE}"/>
                </a:ext>
              </a:extLst>
            </p:cNvPr>
            <p:cNvSpPr txBox="1"/>
            <p:nvPr/>
          </p:nvSpPr>
          <p:spPr>
            <a:xfrm>
              <a:off x="5266365" y="4481724"/>
              <a:ext cx="13633330" cy="1585153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altLang="zh-CN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《android</a:t>
              </a:r>
              <a:r>
                <a:rPr lang="zh-CN" altLang="en-US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移动互联网高级开发</a:t>
              </a:r>
              <a:r>
                <a:rPr lang="en-US" altLang="zh-CN" sz="8000" b="1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》</a:t>
              </a:r>
              <a:endParaRPr lang="zh-CN" altLang="en-US" sz="80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xmlns="" id="{371E43EE-F17E-4BD8-91BC-7673B2926E02}"/>
                </a:ext>
              </a:extLst>
            </p:cNvPr>
            <p:cNvSpPr txBox="1"/>
            <p:nvPr/>
          </p:nvSpPr>
          <p:spPr>
            <a:xfrm>
              <a:off x="6460865" y="6385171"/>
              <a:ext cx="10935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直播公开课</a:t>
              </a:r>
            </a:p>
          </p:txBody>
        </p:sp>
        <p:sp>
          <p:nvSpPr>
            <p:cNvPr id="17" name="TextBox 53">
              <a:extLst>
                <a:ext uri="{FF2B5EF4-FFF2-40B4-BE49-F238E27FC236}">
                  <a16:creationId xmlns:a16="http://schemas.microsoft.com/office/drawing/2014/main" xmlns="" id="{F9DF0C96-B9CE-45CD-B3CE-CD65703A3DCD}"/>
                </a:ext>
              </a:extLst>
            </p:cNvPr>
            <p:cNvSpPr txBox="1"/>
            <p:nvPr/>
          </p:nvSpPr>
          <p:spPr>
            <a:xfrm>
              <a:off x="6615530" y="8815698"/>
              <a:ext cx="1093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用代码码出自己牛逼的人生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39803" y="1465187"/>
            <a:ext cx="10453405" cy="1729988"/>
            <a:chOff x="7039803" y="1465187"/>
            <a:chExt cx="10453405" cy="1729988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5C12BDFC-3B32-44E8-B922-9E5F28858A76}"/>
                </a:ext>
              </a:extLst>
            </p:cNvPr>
            <p:cNvGrpSpPr/>
            <p:nvPr/>
          </p:nvGrpSpPr>
          <p:grpSpPr>
            <a:xfrm>
              <a:off x="7039803" y="1715925"/>
              <a:ext cx="4845398" cy="1276993"/>
              <a:chOff x="5624694" y="1705372"/>
              <a:chExt cx="4845398" cy="12769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7CFD3F3B-22A9-43D9-92D9-0F4143BD8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4694" y="1705372"/>
                <a:ext cx="3800574" cy="1276993"/>
              </a:xfrm>
              <a:prstGeom prst="rect">
                <a:avLst/>
              </a:prstGeom>
            </p:spPr>
          </p:pic>
          <p:sp>
            <p:nvSpPr>
              <p:cNvPr id="14" name="十字形 13">
                <a:extLst>
                  <a:ext uri="{FF2B5EF4-FFF2-40B4-BE49-F238E27FC236}">
                    <a16:creationId xmlns:a16="http://schemas.microsoft.com/office/drawing/2014/main" xmlns="" id="{14A66B0D-B6B1-4CA2-A936-35E77C56E115}"/>
                  </a:ext>
                </a:extLst>
              </p:cNvPr>
              <p:cNvSpPr/>
              <p:nvPr/>
            </p:nvSpPr>
            <p:spPr>
              <a:xfrm>
                <a:off x="9930092" y="2073868"/>
                <a:ext cx="540000" cy="540000"/>
              </a:xfrm>
              <a:prstGeom prst="plus">
                <a:avLst>
                  <a:gd name="adj" fmla="val 42882"/>
                </a:avLst>
              </a:prstGeom>
              <a:solidFill>
                <a:srgbClr val="1577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77BA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18" name="图片 17" descr="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90025" y="1465187"/>
              <a:ext cx="1729988" cy="172998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2779694" y="1610361"/>
              <a:ext cx="4713514" cy="127699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码牛学院</a:t>
              </a:r>
              <a:endParaRPr lang="en-US" altLang="zh-CN" sz="36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代码成就人生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1248" y="10531662"/>
            <a:ext cx="2369510" cy="2427632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1248" y="7900824"/>
            <a:ext cx="2369510" cy="2427632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1248" y="5266353"/>
            <a:ext cx="2369510" cy="2427632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1248" y="2631885"/>
            <a:ext cx="2369510" cy="2427632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1248" y="1050"/>
            <a:ext cx="2369510" cy="242400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22347034" y="10531662"/>
            <a:ext cx="691108" cy="2427632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22347034" y="7900824"/>
            <a:ext cx="691108" cy="2427632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22347034" y="5266353"/>
            <a:ext cx="691108" cy="2427632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22347034" y="2631885"/>
            <a:ext cx="691108" cy="2427632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22347034" y="1050"/>
            <a:ext cx="691108" cy="242400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77" tIns="86388" rIns="172777" bIns="86388" numCol="1" anchor="t" anchorCtr="0" compatLnSpc="1"/>
          <a:lstStyle/>
          <a:p>
            <a:pPr defTabSz="1727673">
              <a:defRPr/>
            </a:pPr>
            <a:endParaRPr lang="zh-CN" altLang="en-US" sz="3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2371288" y="1463"/>
            <a:ext cx="7167347" cy="1487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69" dirty="0" smtClean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马上要开班啦</a:t>
            </a:r>
            <a:endParaRPr lang="zh-CN" altLang="en-US" sz="9069" dirty="0">
              <a:solidFill>
                <a:srgbClr val="EB5F5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99103" y="9166615"/>
            <a:ext cx="55996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400" dirty="0"/>
              <a:t>叮当老师的</a:t>
            </a:r>
            <a:r>
              <a:rPr lang="en-US" altLang="zh-CN" sz="3400" dirty="0"/>
              <a:t>QQ</a:t>
            </a:r>
            <a:r>
              <a:rPr lang="zh-CN" altLang="en-US" sz="3400" dirty="0"/>
              <a:t>：</a:t>
            </a:r>
            <a:r>
              <a:rPr lang="en-US" altLang="zh-CN" sz="3400" dirty="0"/>
              <a:t>1979846055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694" y="3735175"/>
            <a:ext cx="4725000" cy="50182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30" y="1203371"/>
            <a:ext cx="9342391" cy="129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89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09405"/>
            <a:ext cx="21598496" cy="1100907"/>
          </a:xfrm>
        </p:spPr>
        <p:txBody>
          <a:bodyPr/>
          <a:lstStyle/>
          <a:p>
            <a:r>
              <a:rPr lang="zh-CN" altLang="en-US" dirty="0"/>
              <a:t>训练</a:t>
            </a:r>
            <a:r>
              <a:rPr lang="zh-CN" altLang="en-US" dirty="0" smtClean="0"/>
              <a:t>营专属福利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94" y="1503531"/>
            <a:ext cx="8836875" cy="1135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2G  3G  4G  5G</a:t>
            </a:r>
            <a:r>
              <a:rPr lang="zh-CN" altLang="en-US" dirty="0" smtClean="0"/>
              <a:t>的变革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94" y="1980175"/>
            <a:ext cx="7810567" cy="1008009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084694" y="1777724"/>
            <a:ext cx="14586681" cy="10485000"/>
            <a:chOff x="6164694" y="1755175"/>
            <a:chExt cx="14586681" cy="10485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4694" y="1755175"/>
              <a:ext cx="8065386" cy="10485000"/>
            </a:xfrm>
            <a:prstGeom prst="rect">
              <a:avLst/>
            </a:prstGeom>
          </p:spPr>
        </p:pic>
        <p:sp>
          <p:nvSpPr>
            <p:cNvPr id="5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2G</a:t>
              </a:r>
              <a:r>
                <a:rPr lang="zh-CN" altLang="en-US" sz="3600" dirty="0" smtClean="0"/>
                <a:t>的时候我们只能打电话聊天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3G</a:t>
              </a:r>
              <a:r>
                <a:rPr lang="zh-CN" altLang="en-US" sz="3600" dirty="0" smtClean="0"/>
                <a:t>到来 重塑人们沟通方式，诞生一系列巨头 腾讯  </a:t>
              </a:r>
              <a:r>
                <a:rPr lang="en-US" altLang="zh-CN" sz="3600" dirty="0" err="1" smtClean="0"/>
                <a:t>facebook</a:t>
              </a:r>
              <a:r>
                <a:rPr lang="en-US" altLang="zh-CN" sz="3600" dirty="0" smtClean="0"/>
                <a:t> </a:t>
              </a:r>
              <a:r>
                <a:rPr lang="zh-CN" altLang="en-US" sz="3600" dirty="0"/>
                <a:t>阿里巴巴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37107" y="8235175"/>
              <a:ext cx="4221846" cy="18442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904694" y="2688271"/>
            <a:ext cx="14586681" cy="9372002"/>
            <a:chOff x="6164694" y="2311674"/>
            <a:chExt cx="14586681" cy="93720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694" y="2311674"/>
              <a:ext cx="8065386" cy="9372002"/>
            </a:xfrm>
            <a:prstGeom prst="rect">
              <a:avLst/>
            </a:prstGeom>
          </p:spPr>
        </p:pic>
        <p:sp>
          <p:nvSpPr>
            <p:cNvPr id="10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4G </a:t>
              </a:r>
              <a:r>
                <a:rPr lang="zh-CN" altLang="en-US" sz="3600" dirty="0" smtClean="0"/>
                <a:t>进入短视频时代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zh-CN" altLang="en-US" sz="3600" dirty="0" smtClean="0"/>
                <a:t>诞生抖音 字节跳动</a:t>
              </a:r>
              <a:endParaRPr lang="zh-CN" altLang="en-US" sz="3600" dirty="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241" y="7595402"/>
              <a:ext cx="1844200" cy="1844200"/>
            </a:xfrm>
            <a:prstGeom prst="rect">
              <a:avLst/>
            </a:prstGeom>
          </p:spPr>
        </p:pic>
      </p:grpSp>
      <p:sp>
        <p:nvSpPr>
          <p:cNvPr id="14" name="标题 1"/>
          <p:cNvSpPr txBox="1">
            <a:spLocks/>
          </p:cNvSpPr>
          <p:nvPr/>
        </p:nvSpPr>
        <p:spPr>
          <a:xfrm>
            <a:off x="8663762" y="2870253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时代即将到来，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对企业和个人有哪些变化呢？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第一个就是传播方式改变，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以前的传播在</a:t>
            </a:r>
            <a:r>
              <a:rPr lang="en-US" altLang="zh-CN" sz="3600" dirty="0"/>
              <a:t>3G</a:t>
            </a:r>
            <a:r>
              <a:rPr lang="zh-CN" altLang="en-US" sz="3600" dirty="0"/>
              <a:t>时代</a:t>
            </a:r>
            <a:r>
              <a:rPr lang="en-US" altLang="zh-CN" sz="3600" dirty="0"/>
              <a:t>4G</a:t>
            </a:r>
            <a:r>
              <a:rPr lang="zh-CN" altLang="en-US" sz="3600" dirty="0"/>
              <a:t>时代，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主要靠文字、靠图片、靠</a:t>
            </a:r>
            <a:r>
              <a:rPr lang="zh-CN" altLang="en-US" sz="3600" dirty="0" smtClean="0"/>
              <a:t>声音</a:t>
            </a:r>
            <a:endParaRPr lang="en-US" altLang="zh-CN" sz="3600" dirty="0" smtClean="0"/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8566037" y="3245276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2G </a:t>
            </a:r>
            <a:r>
              <a:rPr lang="zh-CN" altLang="en-US" sz="3600" dirty="0"/>
              <a:t>时代看小说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3G </a:t>
            </a:r>
            <a:r>
              <a:rPr lang="zh-CN" altLang="en-US" sz="3600" dirty="0"/>
              <a:t>时代舔美图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4G </a:t>
            </a:r>
            <a:r>
              <a:rPr lang="zh-CN" altLang="en-US" sz="3600" dirty="0"/>
              <a:t>时代看视频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</a:t>
            </a:r>
            <a:r>
              <a:rPr lang="en-US" altLang="zh-CN" sz="3600" dirty="0" smtClean="0"/>
              <a:t>……</a:t>
            </a:r>
          </a:p>
          <a:p>
            <a:pPr algn="just">
              <a:lnSpc>
                <a:spcPct val="100000"/>
              </a:lnSpc>
            </a:pPr>
            <a:endParaRPr lang="en-US" altLang="zh-CN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带来更快的连接速度，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带来更低的延迟。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</a:t>
            </a:r>
            <a:r>
              <a:rPr lang="zh-CN" altLang="en-US" sz="3600" dirty="0"/>
              <a:t>来临后，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传播路径和载体将会以视频为主，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2019</a:t>
            </a:r>
            <a:r>
              <a:rPr lang="zh-CN" altLang="en-US" sz="3600" dirty="0"/>
              <a:t>年，</a:t>
            </a:r>
            <a:r>
              <a:rPr lang="en-US" altLang="zh-CN" sz="3600" dirty="0"/>
              <a:t>5G</a:t>
            </a:r>
            <a:r>
              <a:rPr lang="zh-CN" altLang="en-US" sz="3600" dirty="0"/>
              <a:t>商用将会全面普及，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未来一定</a:t>
            </a:r>
            <a:r>
              <a:rPr lang="zh-CN" altLang="en-US" sz="3600" dirty="0" smtClean="0"/>
              <a:t>是音视频</a:t>
            </a:r>
            <a:r>
              <a:rPr lang="zh-CN" altLang="en-US" sz="3600" dirty="0"/>
              <a:t>时代为主。</a:t>
            </a:r>
          </a:p>
        </p:txBody>
      </p:sp>
    </p:spTree>
    <p:extLst>
      <p:ext uri="{BB962C8B-B14F-4D97-AF65-F5344CB8AC3E}">
        <p14:creationId xmlns:p14="http://schemas.microsoft.com/office/powerpoint/2010/main" val="12915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3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为什么学习音视频学不好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1034694" y="2520175"/>
            <a:ext cx="21284868" cy="783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视频的博客，内容很多，所有的内容会告诉你使用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FFmpeg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和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MediaCodec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的使用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学完后发现并没有完整形成自己的技术体系。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视频开发的核心在于音视频。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音视频最难的部分是 编码，编码理解清楚了，关于音视频那套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自然而然的就理解了。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是谁对音视频来进行编码呢，对！就是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  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对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的理解程度，可以转换城你对整个音视频技术的理解深度</a:t>
            </a: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6255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charset="-122"/>
                <a:ea typeface="思源黑体 CN Bold" panose="020B0800000000000000" charset="-122"/>
              </a:rPr>
              <a:t>今晚开启你的瓶颈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88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zh-CN" altLang="en-US" sz="7200" dirty="0" smtClean="0"/>
              <a:t>什么是音视频</a:t>
            </a:r>
            <a:endParaRPr lang="zh-CN" altLang="en-US" sz="7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286" y="2663725"/>
            <a:ext cx="3810000" cy="29718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91528" y="7328137"/>
            <a:ext cx="2925000" cy="3260178"/>
            <a:chOff x="1584783" y="7245175"/>
            <a:chExt cx="2925000" cy="3260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694" y="7245175"/>
              <a:ext cx="2135178" cy="213517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584783" y="9380353"/>
              <a:ext cx="2925000" cy="1125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MP4</a:t>
              </a:r>
              <a:endPara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545594" y="92701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RMVB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346092" y="92701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AVI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423039" y="92251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FLV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74" y="7425175"/>
            <a:ext cx="1862577" cy="1755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30" y="7073434"/>
            <a:ext cx="2196741" cy="219674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480205" y="86626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RMVB</a:t>
            </a:r>
            <a:endParaRPr lang="zh-CN" altLang="en-US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254" y="6975175"/>
            <a:ext cx="2148424" cy="1983051"/>
          </a:xfrm>
          <a:prstGeom prst="rect">
            <a:avLst/>
          </a:prstGeom>
        </p:spPr>
      </p:pic>
      <p:sp>
        <p:nvSpPr>
          <p:cNvPr id="21" name="左大括号 20"/>
          <p:cNvSpPr/>
          <p:nvPr/>
        </p:nvSpPr>
        <p:spPr>
          <a:xfrm rot="5400000">
            <a:off x="9086295" y="-1231708"/>
            <a:ext cx="762781" cy="153359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3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smtClean="0"/>
              <a:t>H264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定义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 </a:t>
              </a:r>
              <a:r>
                <a:rPr lang="zh-CN" altLang="en-US" sz="3200" dirty="0" smtClean="0"/>
                <a:t>对摄像头采集的每一帧视频需要进行编码，由与视频中存在空间和时间的冗余， 需要用算法来去除这些冗余。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是专门去除这些冗余的算法，我们把这种算法称为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编码</a:t>
              </a:r>
              <a:endParaRPr lang="en-US" altLang="zh-CN" sz="3200" dirty="0" smtClean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H264</a:t>
              </a:r>
              <a:r>
                <a:rPr lang="zh-CN" altLang="en-US" sz="3200" dirty="0"/>
                <a:t>是新一代的编码标准，以高压缩高质量和支持多种网络的流媒体传输</a:t>
              </a:r>
              <a:r>
                <a:rPr lang="zh-CN" altLang="en-US" sz="3200" dirty="0" smtClean="0"/>
                <a:t>著称</a:t>
              </a:r>
              <a:endParaRPr lang="en-US" altLang="zh-CN" sz="3200" dirty="0" smtClean="0"/>
            </a:p>
            <a:p>
              <a:endParaRPr lang="en-US" altLang="zh-CN" sz="3200" dirty="0">
                <a:effectLst/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应用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zh-CN" altLang="en-US" sz="3200" dirty="0" smtClean="0"/>
                <a:t>像大多数看到的视频，如苍老师的电影，如</a:t>
              </a:r>
              <a:r>
                <a:rPr lang="en-US" altLang="zh-CN" sz="3200" dirty="0" err="1" smtClean="0"/>
                <a:t>rmvb</a:t>
              </a:r>
              <a:r>
                <a:rPr lang="en-US" altLang="zh-CN" sz="3200" dirty="0" smtClean="0"/>
                <a:t>   </a:t>
              </a:r>
              <a:r>
                <a:rPr lang="en-US" altLang="zh-CN" sz="3200" dirty="0" err="1" smtClean="0"/>
                <a:t>avi</a:t>
              </a:r>
              <a:r>
                <a:rPr lang="zh-CN" altLang="en-US" sz="3200" dirty="0"/>
                <a:t> </a:t>
              </a:r>
              <a:r>
                <a:rPr lang="zh-CN" altLang="en-US" sz="3200" dirty="0" smtClean="0"/>
                <a:t>  </a:t>
              </a:r>
              <a:r>
                <a:rPr lang="en-US" altLang="zh-CN" sz="3200" dirty="0" smtClean="0"/>
                <a:t>mp4   </a:t>
              </a:r>
              <a:r>
                <a:rPr lang="en-US" altLang="zh-CN" sz="3200" dirty="0" err="1" smtClean="0"/>
                <a:t>flv</a:t>
              </a:r>
              <a:r>
                <a:rPr lang="en-US" altLang="zh-CN" sz="3200" dirty="0" smtClean="0"/>
                <a:t>   </a:t>
              </a:r>
              <a:r>
                <a:rPr lang="zh-CN" altLang="en-US" sz="3200" dirty="0" smtClean="0"/>
                <a:t>大都是由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进行编码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当然也会有不同的 如 </a:t>
              </a:r>
              <a:r>
                <a:rPr lang="en-US" altLang="zh-CN" sz="3200" dirty="0" smtClean="0"/>
                <a:t>mpeg4   vp9   </a:t>
              </a:r>
              <a:r>
                <a:rPr lang="zh-CN" altLang="en-US" sz="3200" dirty="0" smtClean="0"/>
                <a:t>这样比较冷门的编码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zh-CN" altLang="en-US" sz="3200" dirty="0"/>
                <a:t>无论</a:t>
              </a:r>
              <a:r>
                <a:rPr lang="zh-CN" altLang="en-US" sz="3200" dirty="0" smtClean="0"/>
                <a:t>是</a:t>
              </a:r>
              <a:r>
                <a:rPr lang="en-US" altLang="zh-CN" sz="3200" dirty="0" smtClean="0"/>
                <a:t>h264  mpeg4  vp9 </a:t>
              </a:r>
              <a:r>
                <a:rPr lang="zh-CN" altLang="en-US" sz="3200" dirty="0" smtClean="0"/>
                <a:t>都是基于宏块的方式进行编码，原理是一样的，只不过实现的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算法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不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一致罢了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1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000" smtClean="0">
                <a:latin typeface="思源黑体 CN Bold" panose="020B0800000000000000" charset="-122"/>
                <a:ea typeface="思源黑体 CN Bold" panose="020B0800000000000000" charset="-122"/>
              </a:rPr>
              <a:t>MediaCodec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719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8800" dirty="0" err="1" smtClean="0"/>
              <a:t>MediaCodec</a:t>
            </a:r>
            <a:r>
              <a:rPr lang="zh-CN" altLang="en-US" sz="8800" dirty="0" smtClean="0"/>
              <a:t>通过</a:t>
            </a:r>
            <a:r>
              <a:rPr lang="zh-CN" altLang="en-US" sz="8800" dirty="0"/>
              <a:t>访问底层的编解码器</a:t>
            </a:r>
            <a:endParaRPr lang="zh-CN" altLang="en-US" dirty="0"/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5579694" y="11880175"/>
            <a:ext cx="177075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这里的底层指的是什么</a:t>
            </a:r>
            <a:r>
              <a:rPr lang="en-US" altLang="zh-CN" sz="2400" dirty="0" smtClean="0">
                <a:solidFill>
                  <a:srgbClr val="FF0000"/>
                </a:solidFill>
              </a:rPr>
              <a:t>?  Android 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Sdk</a:t>
            </a:r>
            <a:r>
              <a:rPr lang="zh-CN" altLang="en-US" sz="2400" dirty="0" smtClean="0">
                <a:solidFill>
                  <a:srgbClr val="FF0000"/>
                </a:solidFill>
              </a:rPr>
              <a:t>层  </a:t>
            </a:r>
            <a:r>
              <a:rPr lang="en-US" altLang="zh-CN" sz="2400" dirty="0" smtClean="0">
                <a:solidFill>
                  <a:srgbClr val="FF0000"/>
                </a:solidFill>
              </a:rPr>
              <a:t>Native</a:t>
            </a:r>
            <a:r>
              <a:rPr lang="zh-CN" altLang="en-US" sz="2400" dirty="0" smtClean="0">
                <a:solidFill>
                  <a:srgbClr val="FF0000"/>
                </a:solidFill>
              </a:rPr>
              <a:t>层，还是</a:t>
            </a:r>
            <a:r>
              <a:rPr lang="en-US" altLang="zh-CN" sz="2400" dirty="0" smtClean="0">
                <a:solidFill>
                  <a:srgbClr val="FF0000"/>
                </a:solidFill>
              </a:rPr>
              <a:t>CPU</a:t>
            </a:r>
            <a:r>
              <a:rPr lang="zh-CN" altLang="en-US" sz="2400" dirty="0" smtClean="0">
                <a:solidFill>
                  <a:srgbClr val="FF0000"/>
                </a:solidFill>
              </a:rPr>
              <a:t>层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88" y="4410175"/>
            <a:ext cx="8030168" cy="50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5218661" y="3960176"/>
            <a:ext cx="1669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移动互联网高级开发</a:t>
            </a:r>
            <a:endParaRPr lang="zh-CN" altLang="zh-CN" sz="88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14967202" y="5881392"/>
            <a:ext cx="4286286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用代码码出精彩的人生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94" y="3150175"/>
            <a:ext cx="3525506" cy="35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err="1" smtClean="0"/>
              <a:t>MediaCodec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55092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en-US" altLang="zh-CN" sz="3200" dirty="0" err="1"/>
                <a:t>MediaCodec</a:t>
              </a:r>
              <a:r>
                <a:rPr lang="zh-CN" altLang="en-US" sz="3200" dirty="0"/>
                <a:t>是</a:t>
              </a:r>
              <a:r>
                <a:rPr lang="en-US" altLang="zh-CN" sz="3200" dirty="0"/>
                <a:t>Android</a:t>
              </a:r>
              <a:r>
                <a:rPr lang="zh-CN" altLang="en-US" sz="3200" dirty="0"/>
                <a:t>提供的用于对音视频进行编解码的类，它通过访问底层</a:t>
              </a:r>
              <a:r>
                <a:rPr lang="zh-CN" altLang="en-US" sz="3200" dirty="0" smtClean="0"/>
                <a:t>的</a:t>
              </a:r>
              <a:r>
                <a:rPr lang="zh-CN" altLang="en-US" sz="3200" dirty="0"/>
                <a:t>编解码器</a:t>
              </a:r>
              <a:r>
                <a:rPr lang="zh-CN" altLang="en-US" sz="3200" dirty="0" smtClean="0"/>
                <a:t>来实现音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视频的</a:t>
              </a:r>
              <a:r>
                <a:rPr lang="zh-CN" altLang="en-US" sz="3200" dirty="0"/>
                <a:t>功能。是</a:t>
              </a:r>
              <a:r>
                <a:rPr lang="en-US" altLang="zh-CN" sz="3200" dirty="0"/>
                <a:t>Android media</a:t>
              </a:r>
              <a:r>
                <a:rPr lang="zh-CN" altLang="en-US" sz="3200" dirty="0"/>
                <a:t>基础框架的</a:t>
              </a:r>
              <a:r>
                <a:rPr lang="zh-CN" altLang="en-US" sz="3200" dirty="0" smtClean="0"/>
                <a:t>一部分</a:t>
              </a:r>
              <a:endParaRPr lang="en-US" altLang="zh-CN" sz="3200" dirty="0" smtClean="0"/>
            </a:p>
            <a:p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历程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</a:t>
              </a:r>
            </a:p>
            <a:p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en-US" altLang="zh-CN" sz="3200" dirty="0"/>
                <a:t>Android 4.1, API16</a:t>
              </a:r>
              <a:r>
                <a:rPr lang="zh-CN" altLang="en-US" sz="3200" dirty="0"/>
                <a:t>，</a:t>
              </a:r>
              <a:r>
                <a:rPr lang="en-US" altLang="zh-CN" sz="3200" dirty="0" err="1"/>
                <a:t>MediaCodec</a:t>
              </a:r>
              <a:r>
                <a:rPr lang="zh-CN" altLang="en-US" sz="3200" dirty="0"/>
                <a:t>的首个</a:t>
              </a:r>
              <a:r>
                <a:rPr lang="zh-CN" altLang="en-US" sz="3200" dirty="0" smtClean="0"/>
                <a:t>版本</a:t>
              </a:r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4.3, API18</a:t>
              </a:r>
              <a:r>
                <a:rPr lang="zh-CN" altLang="en-US" sz="3200" dirty="0"/>
                <a:t>，扩展了一种通过 </a:t>
              </a:r>
              <a:r>
                <a:rPr lang="en-US" altLang="zh-CN" sz="3200" dirty="0"/>
                <a:t>Surface </a:t>
              </a:r>
              <a:r>
                <a:rPr lang="zh-CN" altLang="en-US" sz="3200" dirty="0"/>
                <a:t>提供输入的方法（</a:t>
              </a:r>
              <a:r>
                <a:rPr lang="en-US" altLang="zh-CN" sz="3200" dirty="0" err="1"/>
                <a:t>createInputSurface</a:t>
              </a:r>
              <a:r>
                <a:rPr lang="zh-CN" altLang="en-US" sz="3200" dirty="0" smtClean="0"/>
                <a:t>），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5.0, API21</a:t>
              </a:r>
              <a:r>
                <a:rPr lang="zh-CN" altLang="en-US" sz="3200" dirty="0"/>
                <a:t>，引入了“异步</a:t>
              </a:r>
              <a:r>
                <a:rPr lang="zh-CN" altLang="en-US" sz="3200" dirty="0" smtClean="0"/>
                <a:t>模式。</a:t>
              </a:r>
              <a:r>
                <a:rPr lang="en-US" altLang="zh-CN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99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MediaCodec</a:t>
            </a:r>
            <a:r>
              <a:rPr lang="zh-CN" altLang="en-US" dirty="0" smtClean="0"/>
              <a:t>硬解是用的</a:t>
            </a:r>
            <a:r>
              <a:rPr lang="en-US" altLang="zh-CN" dirty="0" smtClean="0"/>
              <a:t>CPU</a:t>
            </a:r>
            <a:r>
              <a:rPr lang="zh-CN" altLang="en-US" dirty="0" smtClean="0"/>
              <a:t>解码吗？</a:t>
            </a:r>
            <a:endParaRPr lang="zh-CN" altLang="en-US" dirty="0"/>
          </a:p>
        </p:txBody>
      </p:sp>
      <p:sp>
        <p:nvSpPr>
          <p:cNvPr id="5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584694" y="2520175"/>
            <a:ext cx="21960000" cy="576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96461" y="3195176"/>
            <a:ext cx="20265983" cy="3336906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2800" b="1" dirty="0" smtClean="0">
                <a:solidFill>
                  <a:schemeClr val="bg2">
                    <a:lumMod val="75000"/>
                  </a:schemeClr>
                </a:solidFill>
              </a:rPr>
              <a:t>解码芯片</a:t>
            </a:r>
            <a:r>
              <a:rPr lang="en-US" altLang="zh-CN" sz="2800" b="1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移动</a:t>
            </a:r>
            <a:r>
              <a:rPr lang="zh-CN" altLang="en-US" sz="2800" dirty="0"/>
              <a:t>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的视频硬解码靠的是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里的</a:t>
            </a:r>
            <a:r>
              <a:rPr lang="en-US" altLang="zh-CN" sz="2800" dirty="0"/>
              <a:t>DSP</a:t>
            </a:r>
            <a:r>
              <a:rPr lang="zh-CN" altLang="en-US" sz="2800" dirty="0"/>
              <a:t>芯片</a:t>
            </a:r>
            <a:r>
              <a:rPr lang="zh-CN" altLang="en-US" sz="2800" dirty="0" smtClean="0"/>
              <a:t>，不是</a:t>
            </a:r>
            <a:r>
              <a:rPr lang="en-US" altLang="zh-CN" sz="2800" dirty="0" smtClean="0"/>
              <a:t>GPU</a:t>
            </a:r>
            <a:r>
              <a:rPr lang="zh-CN" altLang="en-US" sz="2800" dirty="0" smtClean="0"/>
              <a:t>也不是</a:t>
            </a:r>
            <a:r>
              <a:rPr lang="en-US" altLang="zh-CN" sz="2800" dirty="0" smtClean="0"/>
              <a:t>CPU </a:t>
            </a:r>
          </a:p>
          <a:p>
            <a:pPr marL="0" indent="0" algn="just">
              <a:buNone/>
            </a:pP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b="1" u="sng" dirty="0" smtClean="0">
                <a:solidFill>
                  <a:schemeClr val="bg2">
                    <a:lumMod val="75000"/>
                  </a:schemeClr>
                </a:solidFill>
              </a:rPr>
              <a:t>硬解码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指</a:t>
            </a:r>
            <a:r>
              <a:rPr lang="zh-CN" altLang="en-US" sz="2800" dirty="0"/>
              <a:t>的是系统将</a:t>
            </a:r>
            <a:r>
              <a:rPr lang="en-US" altLang="zh-CN" sz="2800" dirty="0" err="1"/>
              <a:t>flv</a:t>
            </a:r>
            <a:r>
              <a:rPr lang="en-US" altLang="zh-CN" sz="2800" dirty="0"/>
              <a:t>(</a:t>
            </a:r>
            <a:r>
              <a:rPr lang="zh-CN" altLang="en-US" sz="2800" dirty="0"/>
              <a:t>举个例子</a:t>
            </a:r>
            <a:r>
              <a:rPr lang="en-US" altLang="zh-CN" sz="2800" dirty="0"/>
              <a:t>)</a:t>
            </a:r>
            <a:r>
              <a:rPr lang="zh-CN" altLang="en-US" sz="2800" dirty="0"/>
              <a:t>文件分离成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视频数据流和</a:t>
            </a:r>
            <a:r>
              <a:rPr lang="en-US" altLang="zh-CN" sz="2800" dirty="0" err="1"/>
              <a:t>aac</a:t>
            </a:r>
            <a:r>
              <a:rPr lang="zh-CN" altLang="en-US" sz="2800" dirty="0"/>
              <a:t>音频数据流，然后再将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</a:t>
            </a:r>
            <a:r>
              <a:rPr lang="zh-CN" altLang="en-US" sz="2800" dirty="0" smtClean="0"/>
              <a:t>转交</a:t>
            </a: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dirty="0" smtClean="0"/>
              <a:t>给</a:t>
            </a:r>
            <a:r>
              <a:rPr lang="en-US" altLang="zh-CN" sz="2800" dirty="0"/>
              <a:t>DSP</a:t>
            </a:r>
            <a:r>
              <a:rPr lang="zh-CN" altLang="en-US" sz="2800" dirty="0"/>
              <a:t>芯片进行处理，</a:t>
            </a:r>
            <a:r>
              <a:rPr lang="en-US" altLang="zh-CN" sz="2800" dirty="0"/>
              <a:t>DSP</a:t>
            </a:r>
            <a:r>
              <a:rPr lang="zh-CN" altLang="en-US" sz="2800" dirty="0"/>
              <a:t>将处理好的一帧帧画面转交给</a:t>
            </a:r>
            <a:r>
              <a:rPr lang="en-US" altLang="zh-CN" sz="2800" dirty="0"/>
              <a:t>GPU/CPU</a:t>
            </a:r>
            <a:r>
              <a:rPr lang="zh-CN" altLang="en-US" sz="2800" dirty="0"/>
              <a:t>然后显示在屏幕上，这就是视频硬解码的过程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0" indent="0" algn="just">
              <a:buNone/>
            </a:pPr>
            <a:endParaRPr lang="en-US" altLang="zh-CN" sz="28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虽然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目前手机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足够强大，但智能手机所需要处理的任务也越来越多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，如果将视频解码 编码加入到</a:t>
            </a:r>
            <a:r>
              <a:rPr lang="en-US" altLang="zh-CN" sz="2800" dirty="0" err="1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中无疑大大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降低手机的流畅度，而专用芯片的加入可以有效地解决这个问题，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就是这样一款专用芯片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zh-CN" altLang="en-US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芯片也许并不如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那样广为人知，但它的确在智能手机中扮演着重要的角色，它可以带来更好地语音、音频、图像体验，这绝对会提升手机单项功能的能力，让手机运行速度更快。</a:t>
            </a:r>
            <a:endParaRPr lang="en-US" altLang="zh-CN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694" y="8280175"/>
            <a:ext cx="5928874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7200" dirty="0" err="1" smtClean="0"/>
              <a:t>MediaPlayer</a:t>
            </a:r>
            <a:r>
              <a:rPr lang="zh-CN" altLang="en-US" sz="7200" dirty="0" smtClean="0"/>
              <a:t>播放架构</a:t>
            </a:r>
            <a:endParaRPr lang="zh-CN" altLang="en-US" sz="72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414607" y="4374477"/>
            <a:ext cx="2485125" cy="2485125"/>
            <a:chOff x="2249694" y="4275175"/>
            <a:chExt cx="2485125" cy="248512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CPU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0919" y="4250623"/>
            <a:ext cx="2485125" cy="2485125"/>
            <a:chOff x="2249694" y="4275175"/>
            <a:chExt cx="2485125" cy="248512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DSP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822231" y="4250622"/>
            <a:ext cx="2485125" cy="2485125"/>
            <a:chOff x="2249694" y="4275175"/>
            <a:chExt cx="2485125" cy="248512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GPU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-337061" y="1867869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应用层解码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7169" y="2632869"/>
            <a:ext cx="5355000" cy="12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=new </a:t>
            </a:r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()</a:t>
            </a: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mediaplayer.setDataSource</a:t>
            </a:r>
            <a:r>
              <a:rPr lang="en-US" altLang="zh-CN" dirty="0" smtClean="0">
                <a:solidFill>
                  <a:schemeClr val="tx1"/>
                </a:solidFill>
              </a:rPr>
              <a:t>(path)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029607" y="2250369"/>
            <a:ext cx="8910000" cy="8594806"/>
          </a:xfrm>
          <a:prstGeom prst="roundRect">
            <a:avLst>
              <a:gd name="adj" fmla="val 23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16" idx="3"/>
          </p:cNvCxnSpPr>
          <p:nvPr/>
        </p:nvCxnSpPr>
        <p:spPr>
          <a:xfrm flipV="1">
            <a:off x="5492169" y="3240175"/>
            <a:ext cx="2537438" cy="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534607" y="2430175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DSP</a:t>
            </a: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芯片开始从磁盘读取视频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22" name="直接箭头连接符 21"/>
          <p:cNvCxnSpPr>
            <a:endCxn id="10" idx="0"/>
          </p:cNvCxnSpPr>
          <p:nvPr/>
        </p:nvCxnSpPr>
        <p:spPr>
          <a:xfrm>
            <a:off x="10053481" y="3096630"/>
            <a:ext cx="1" cy="1153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50" y="8213899"/>
            <a:ext cx="1760062" cy="2494934"/>
          </a:xfrm>
          <a:prstGeom prst="rect">
            <a:avLst/>
          </a:prstGeom>
        </p:spPr>
      </p:pic>
      <p:cxnSp>
        <p:nvCxnSpPr>
          <p:cNvPr id="27" name="直接箭头连接符 26"/>
          <p:cNvCxnSpPr/>
          <p:nvPr/>
        </p:nvCxnSpPr>
        <p:spPr>
          <a:xfrm>
            <a:off x="9890919" y="6858603"/>
            <a:ext cx="0" cy="119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10228419" y="6819380"/>
            <a:ext cx="0" cy="1232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1335981" y="5493184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739607" y="4808760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解码后的数据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16860856" y="5772608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5164637" y="5007253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渲染屏幕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0415" y="4671241"/>
            <a:ext cx="3231006" cy="22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6770" y="1384596"/>
            <a:ext cx="3600000" cy="773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课程演示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00117" y="629550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4" y="4185175"/>
            <a:ext cx="9382125" cy="524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4" y="3684381"/>
            <a:ext cx="12027812" cy="59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7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音视频同步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86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79694" y="138618"/>
            <a:ext cx="7514694" cy="1376882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音视频同步解决方案</a:t>
            </a:r>
          </a:p>
        </p:txBody>
      </p:sp>
      <p:sp>
        <p:nvSpPr>
          <p:cNvPr id="7" name="圆角矩形">
            <a:extLst>
              <a:ext uri="{FF2B5EF4-FFF2-40B4-BE49-F238E27FC236}">
                <a16:creationId xmlns="" xmlns:a16="http://schemas.microsoft.com/office/drawing/2014/main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视频为准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音视为准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视频画面每次循环不变，音频根据视频来 延迟或等待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951705"/>
            <a:chOff x="1839037" y="2862179"/>
            <a:chExt cx="19361314" cy="3918987"/>
          </a:xfrm>
        </p:grpSpPr>
        <p:sp>
          <p:nvSpPr>
            <p:cNvPr id="8" name="圆角矩形">
              <a:extLst>
                <a:ext uri="{FF2B5EF4-FFF2-40B4-BE49-F238E27FC236}">
                  <a16:creationId xmlns="" xmlns:a16="http://schemas.microsoft.com/office/drawing/2014/main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36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以音频为准，视频与音频同步，音频只管播放，视频有超前和延后。如果超前放慢速度，</a:t>
              </a:r>
              <a:endPara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如果延后 减少视频播放等待时间，如果延后很严重，队列积累时间过长，这直接丢弃，进入最新解码帧</a:t>
              </a: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="" xmlns:a16="http://schemas.microsoft.com/office/drawing/2014/main" id="{93E05A22-512A-4DEF-98F8-29402FDA8E0B}"/>
              </a:ext>
            </a:extLst>
          </p:cNvPr>
          <p:cNvSpPr/>
          <p:nvPr/>
        </p:nvSpPr>
        <p:spPr>
          <a:xfrm>
            <a:off x="1805643" y="1002131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71BDBFFD-D02A-4C9D-9FAA-E492221D369C}"/>
              </a:ext>
            </a:extLst>
          </p:cNvPr>
          <p:cNvSpPr txBox="1"/>
          <p:nvPr/>
        </p:nvSpPr>
        <p:spPr>
          <a:xfrm>
            <a:off x="1805643" y="887161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自定义时间为准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根据开始加载视频时间为</a:t>
            </a:r>
            <a:r>
              <a: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0</a:t>
            </a: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时间，后面的音频帧和视频帧依赖自定义时间进行同步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48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两大电信联盟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94" y="3285175"/>
            <a:ext cx="13208281" cy="51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75" y="180175"/>
            <a:ext cx="19871472" cy="1741172"/>
          </a:xfrm>
        </p:spPr>
        <p:txBody>
          <a:bodyPr/>
          <a:lstStyle/>
          <a:p>
            <a:r>
              <a:rPr lang="en-US" altLang="zh-CN" dirty="0" smtClean="0"/>
              <a:t>H264</a:t>
            </a:r>
            <a:r>
              <a:rPr lang="zh-CN" altLang="en-US" dirty="0" smtClean="0"/>
              <a:t>编码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14694" y="6750350"/>
            <a:ext cx="6804043" cy="2438939"/>
            <a:chOff x="2114694" y="6750350"/>
            <a:chExt cx="6804043" cy="2438939"/>
          </a:xfrm>
        </p:grpSpPr>
        <p:sp>
          <p:nvSpPr>
            <p:cNvPr id="7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国际电信联盟</a:t>
              </a:r>
              <a:r>
                <a:rPr lang="en-US" altLang="zh-CN" sz="4400" dirty="0" smtClean="0"/>
                <a:t>(ITU-T)</a:t>
              </a:r>
              <a:endParaRPr lang="zh-CN" altLang="en-US" sz="4400" dirty="0"/>
            </a:p>
          </p:txBody>
        </p:sp>
        <p:sp>
          <p:nvSpPr>
            <p:cNvPr id="5" name="左大括号 4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2789694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H261  H262 H263  H264</a:t>
              </a:r>
              <a:endParaRPr lang="zh-CN" altLang="en-US" sz="36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094694" y="6750350"/>
            <a:ext cx="6977555" cy="2438939"/>
            <a:chOff x="2114694" y="6750350"/>
            <a:chExt cx="6977555" cy="2438939"/>
          </a:xfrm>
        </p:grpSpPr>
        <p:sp>
          <p:nvSpPr>
            <p:cNvPr id="12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国际标准化组织</a:t>
              </a:r>
              <a:r>
                <a:rPr lang="en-US" altLang="zh-CN" sz="4400" dirty="0" smtClean="0"/>
                <a:t>(ISO)</a:t>
              </a:r>
              <a:endParaRPr lang="zh-CN" altLang="en-US" sz="4400" dirty="0"/>
            </a:p>
          </p:txBody>
        </p:sp>
        <p:sp>
          <p:nvSpPr>
            <p:cNvPr id="13" name="左大括号 12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标题 1"/>
            <p:cNvSpPr txBox="1">
              <a:spLocks/>
            </p:cNvSpPr>
            <p:nvPr/>
          </p:nvSpPr>
          <p:spPr>
            <a:xfrm>
              <a:off x="2963206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dirty="0" smtClean="0"/>
                <a:t>MPEG1  MPEG2 MPEG4</a:t>
              </a:r>
              <a:endParaRPr lang="zh-CN" altLang="en-US" sz="3200" b="1" dirty="0"/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34" y="4905175"/>
            <a:ext cx="1921509" cy="25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880790" y="585175"/>
            <a:ext cx="6524701" cy="925034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在江湖打了</a:t>
            </a:r>
            <a:r>
              <a:rPr lang="en-US" altLang="zh-CN" sz="6000" dirty="0" smtClean="0"/>
              <a:t>10</a:t>
            </a:r>
            <a:r>
              <a:rPr lang="zh-CN" altLang="en-US" sz="6000" dirty="0" smtClean="0"/>
              <a:t>年</a:t>
            </a:r>
            <a:endParaRPr lang="zh-CN" altLang="en-US" sz="6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33" y="3321550"/>
            <a:ext cx="3412500" cy="34125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14694" y="7777441"/>
            <a:ext cx="22770897" cy="1552863"/>
            <a:chOff x="2114694" y="7777441"/>
            <a:chExt cx="8139436" cy="1552863"/>
          </a:xfrm>
        </p:grpSpPr>
        <p:sp>
          <p:nvSpPr>
            <p:cNvPr id="20" name="左大括号 19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标题 1"/>
            <p:cNvSpPr txBox="1">
              <a:spLocks/>
            </p:cNvSpPr>
            <p:nvPr/>
          </p:nvSpPr>
          <p:spPr>
            <a:xfrm>
              <a:off x="4125087" y="8655304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H264       MPEG4 AVC</a:t>
              </a:r>
              <a:endParaRPr lang="zh-CN" alt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6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ITU-T </a:t>
            </a:r>
            <a:r>
              <a:rPr lang="zh-CN" altLang="en-US" dirty="0" smtClean="0"/>
              <a:t>视频编码发展历程</a:t>
            </a:r>
            <a:endParaRPr lang="zh-CN" altLang="en-US" dirty="0"/>
          </a:p>
        </p:txBody>
      </p:sp>
      <p:pic>
        <p:nvPicPr>
          <p:cNvPr id="1026" name="Picture 2" descr="https://img-blog.csdn.net/20170110111824441?watermark/2/text/aHR0cDovL2Jsb2cuY3Nkbi5uZXQvd2lzaGZseQ==/font/5a6L5L2T/fontsize/400/fill/I0JBQkFCMA==/dissolve/70/gravity/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94" y="3780175"/>
            <a:ext cx="18811235" cy="63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62418" y="6216472"/>
            <a:ext cx="3086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David 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 </a:t>
            </a:r>
            <a:r>
              <a:rPr lang="en-US" altLang="zh-CN" sz="2000" b="1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zh-CN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</a:t>
            </a:r>
            <a:r>
              <a:rPr lang="zh-CN" altLang="en-US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0333" y="6023751"/>
            <a:ext cx="3567420" cy="129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</a:t>
            </a:r>
            <a:r>
              <a:rPr lang="en-US" altLang="zh-CN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River</a:t>
            </a:r>
            <a:r>
              <a:rPr lang="zh-CN" altLang="en-US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</a:t>
            </a:r>
            <a:r>
              <a:rPr lang="en-US" altLang="zh-CN" sz="200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Android开发入门与实战第二版》</a:t>
            </a:r>
            <a:r>
              <a:rPr lang="en-US" altLang="zh-CN" sz="2000" dirty="0" err="1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作者之一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5809" y="6118917"/>
            <a:ext cx="3207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同城项目负责人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10" y="2336787"/>
            <a:ext cx="3032852" cy="3057961"/>
          </a:xfrm>
          <a:prstGeom prst="rect">
            <a:avLst/>
          </a:prstGeom>
        </p:spPr>
      </p:pic>
      <p:sp>
        <p:nvSpPr>
          <p:cNvPr id="8" name="FLYING IMPRESSION FID FEIZHAO    qq:1964271550"/>
          <p:cNvSpPr txBox="1"/>
          <p:nvPr/>
        </p:nvSpPr>
        <p:spPr>
          <a:xfrm>
            <a:off x="1956014" y="8240294"/>
            <a:ext cx="18177344" cy="43261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1051917835</a:t>
            </a:r>
            <a:endParaRPr lang="zh-CN" altLang="en-US" sz="170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17" y="2307536"/>
            <a:ext cx="2876669" cy="30192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333" y="2349001"/>
            <a:ext cx="3072761" cy="303353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4638217" y="6184461"/>
            <a:ext cx="3279556" cy="135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Andy </a:t>
            </a:r>
            <a:r>
              <a:rPr lang="zh-CN" altLang="en-US" sz="2079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科技大学计算机相关专业硕士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，腾讯架构师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6" name="Picture 2" descr="http://10.url.cn/eth/ajNVdqHZLLCGm1Yz7Pmpj9BuoiamYtw6sibLuxkibicst4q2rIxCnfgCpA6kpgrTLJKfghFmupDaa2g/1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218" y="2367700"/>
            <a:ext cx="2804339" cy="2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709587" y="377033"/>
            <a:ext cx="10799787" cy="1100907"/>
          </a:xfrm>
        </p:spPr>
        <p:txBody>
          <a:bodyPr/>
          <a:lstStyle/>
          <a:p>
            <a:r>
              <a:rPr lang="zh-CN" altLang="en-US" dirty="0" smtClean="0"/>
              <a:t>讲师介绍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8493580" y="6124299"/>
            <a:ext cx="3279556" cy="94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Damon</a:t>
            </a: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前三星研发高级工程师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8" name="Picture 4" descr="http://10.url.cn/eth/ajNVdqHZLLAz9BIMUCxNK5fIAWdZpGvS61dgwj1nwqCdta3F41Bvj5n4qvf8bSOohXg0icw9KKHs/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731" y="2367699"/>
            <a:ext cx="2951347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4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其他参与者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5209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Google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（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VP8/VP9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） </a:t>
              </a: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Microsoft (VC-1)</a:t>
              </a: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国产自主标准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: AVS/AVS+/AVS2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4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视频编码历史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165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H.26X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系列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（由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ITU[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国际电传视讯联盟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]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主导） 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H.261</a:t>
              </a:r>
              <a:r>
                <a:rPr lang="zh-CN" altLang="en-US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：主要在老的视频会议和视频电话产品中使用   </a:t>
              </a:r>
              <a:endParaRPr lang="en-US" altLang="zh-CN" sz="36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H.263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：主要用在视频会议、视频电话和网络视频上 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第十部分，是一种视频压缩标准，一种被广泛使用的高精度视频的录制、压缩和发布格式。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：高效率视频编码是一种视频压缩标准，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的继任者。可支持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分辨率甚至到超高画质电视，最高分辨率可达到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8192×4320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分辨率），这是目前发展的趋势，尚未有大众化编码软件出现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defTabSz="914400"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3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37513" y="-80565"/>
            <a:ext cx="19871472" cy="2505069"/>
          </a:xfrm>
        </p:spPr>
        <p:txBody>
          <a:bodyPr>
            <a:normAutofit/>
          </a:bodyPr>
          <a:lstStyle/>
          <a:p>
            <a:r>
              <a:rPr lang="en-US" altLang="zh-CN" sz="6000" dirty="0" smtClean="0"/>
              <a:t>H261</a:t>
            </a:r>
            <a:r>
              <a:rPr lang="zh-CN" altLang="en-US" sz="6000" dirty="0" smtClean="0"/>
              <a:t>奠定的技术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帧间编码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运动补偿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)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帧内编码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166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使用以宏块为基础的运动补偿预测编码技术，从当前宏块从参考帧中产兆最佳匹配宏块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19499" y="2880107"/>
            <a:ext cx="19149356" cy="2199157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第一次 根据帧内的像素趋于统一  而采用帧内预测编码技术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11499" y="10166151"/>
            <a:ext cx="19442767" cy="1175085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环路滤波器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实际上是一个数字低筒滤波器，滤除不必要的高频信息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2544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094694" y="8128283"/>
            <a:ext cx="1467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为什么需要对视频进行编码</a:t>
            </a:r>
          </a:p>
        </p:txBody>
      </p:sp>
    </p:spTree>
    <p:extLst>
      <p:ext uri="{BB962C8B-B14F-4D97-AF65-F5344CB8AC3E}">
        <p14:creationId xmlns:p14="http://schemas.microsoft.com/office/powerpoint/2010/main" val="2614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可不可以将每一帧保存到文件，音频再单独保存呢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1575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在早期的，拍摄视频。放映视频的电影院中，确实是通过保存每一帧的画面数据，音频数据单独存放，来达到保存视频文件的效果。一个胶卷</a:t>
            </a:r>
            <a:r>
              <a:rPr lang="en-US" altLang="zh-CN" sz="2800" dirty="0" smtClean="0">
                <a:solidFill>
                  <a:schemeClr val="tx1"/>
                </a:solidFill>
              </a:rPr>
              <a:t>30</a:t>
            </a:r>
            <a:r>
              <a:rPr lang="zh-CN" altLang="en-US" sz="2800" dirty="0" smtClean="0">
                <a:solidFill>
                  <a:schemeClr val="tx1"/>
                </a:solidFill>
              </a:rPr>
              <a:t>公斤重，可见保存视频数据如此难。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94" y="7817747"/>
            <a:ext cx="5570703" cy="3231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0731" y="7798034"/>
            <a:ext cx="5240548" cy="3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为什么视频需要编码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2970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未经编码的数字视频的数据量巨大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r>
              <a:rPr lang="zh-CN" altLang="en-US" sz="2800" dirty="0" smtClean="0">
                <a:solidFill>
                  <a:schemeClr val="bg2">
                    <a:lumMod val="90000"/>
                  </a:schemeClr>
                </a:solidFill>
              </a:rPr>
              <a:t>存储困难</a:t>
            </a:r>
            <a:r>
              <a:rPr lang="en-US" altLang="zh-CN" sz="2800" dirty="0" smtClean="0">
                <a:solidFill>
                  <a:schemeClr val="bg2">
                    <a:lumMod val="90000"/>
                  </a:schemeClr>
                </a:solidFill>
              </a:rPr>
              <a:t>:  </a:t>
            </a:r>
            <a:r>
              <a:rPr lang="zh-CN" altLang="en-US" sz="2800" dirty="0" smtClean="0">
                <a:solidFill>
                  <a:schemeClr val="tx1"/>
                </a:solidFill>
              </a:rPr>
              <a:t>一</a:t>
            </a:r>
            <a:r>
              <a:rPr lang="zh-CN" altLang="en-US" sz="2800" dirty="0">
                <a:solidFill>
                  <a:schemeClr val="tx1"/>
                </a:solidFill>
              </a:rPr>
              <a:t>张</a:t>
            </a:r>
            <a:r>
              <a:rPr lang="en-US" altLang="zh-CN" sz="2800" dirty="0" smtClean="0">
                <a:solidFill>
                  <a:schemeClr val="tx1"/>
                </a:solidFill>
              </a:rPr>
              <a:t>DVD</a:t>
            </a:r>
            <a:r>
              <a:rPr lang="zh-CN" altLang="en-US" sz="2800" dirty="0" smtClean="0">
                <a:solidFill>
                  <a:schemeClr val="tx1"/>
                </a:solidFill>
              </a:rPr>
              <a:t>或者</a:t>
            </a:r>
            <a:r>
              <a:rPr lang="en-US" altLang="zh-CN" sz="2800" dirty="0" smtClean="0">
                <a:solidFill>
                  <a:schemeClr val="tx1"/>
                </a:solidFill>
              </a:rPr>
              <a:t>1G</a:t>
            </a:r>
            <a:r>
              <a:rPr lang="zh-CN" altLang="en-US" sz="2800" dirty="0" smtClean="0">
                <a:solidFill>
                  <a:schemeClr val="tx1"/>
                </a:solidFill>
              </a:rPr>
              <a:t>的磁盘只能</a:t>
            </a:r>
            <a:r>
              <a:rPr lang="zh-CN" altLang="en-US" sz="2800" dirty="0">
                <a:solidFill>
                  <a:schemeClr val="tx1"/>
                </a:solidFill>
              </a:rPr>
              <a:t>存储几秒钟的未压缩数字视频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zh-CN" altLang="en-US" sz="2800" dirty="0">
                <a:solidFill>
                  <a:schemeClr val="accent2"/>
                </a:solidFill>
              </a:rPr>
              <a:t>传输</a:t>
            </a:r>
            <a:r>
              <a:rPr lang="zh-CN" altLang="en-US" sz="2800" dirty="0" smtClean="0">
                <a:solidFill>
                  <a:schemeClr val="accent2"/>
                </a:solidFill>
              </a:rPr>
              <a:t>困难：</a:t>
            </a:r>
            <a:r>
              <a:rPr lang="en-US" altLang="zh-CN" sz="2800" dirty="0">
                <a:solidFill>
                  <a:schemeClr val="tx2"/>
                </a:solidFill>
              </a:rPr>
              <a:t>1</a:t>
            </a:r>
            <a:r>
              <a:rPr lang="zh-CN" altLang="en-US" sz="2800" dirty="0">
                <a:solidFill>
                  <a:schemeClr val="tx2"/>
                </a:solidFill>
              </a:rPr>
              <a:t>兆的带宽传输一秒的数字电视视频需要大约</a:t>
            </a:r>
            <a:r>
              <a:rPr lang="en-US" altLang="zh-CN" sz="2800" dirty="0">
                <a:solidFill>
                  <a:schemeClr val="tx2"/>
                </a:solidFill>
              </a:rPr>
              <a:t>4</a:t>
            </a:r>
            <a:r>
              <a:rPr lang="zh-CN" altLang="en-US" sz="2800" dirty="0">
                <a:solidFill>
                  <a:schemeClr val="tx2"/>
                </a:solidFill>
              </a:rPr>
              <a:t>分钟。</a:t>
            </a:r>
          </a:p>
          <a:p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84694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编码</a:t>
            </a:r>
            <a:endParaRPr lang="zh-CN" altLang="en-US" sz="3200" b="1" dirty="0"/>
          </a:p>
        </p:txBody>
      </p:sp>
      <p:sp>
        <p:nvSpPr>
          <p:cNvPr id="17" name="矩形 16"/>
          <p:cNvSpPr/>
          <p:nvPr/>
        </p:nvSpPr>
        <p:spPr>
          <a:xfrm>
            <a:off x="7845721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压缩</a:t>
            </a:r>
            <a:endParaRPr lang="zh-CN" altLang="en-US" sz="32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5447658" y="9757698"/>
            <a:ext cx="1540099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=</a:t>
            </a:r>
            <a:endParaRPr lang="zh-CN" altLang="en-US" sz="4400" b="1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19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视频中哪些地方可以进行压缩</a:t>
            </a:r>
          </a:p>
        </p:txBody>
      </p:sp>
      <p:sp>
        <p:nvSpPr>
          <p:cNvPr id="8" name="文本框 10"/>
          <p:cNvSpPr txBox="1"/>
          <p:nvPr/>
        </p:nvSpPr>
        <p:spPr>
          <a:xfrm>
            <a:off x="899694" y="7152270"/>
            <a:ext cx="3676667" cy="5847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zh-CN" altLang="en-US" sz="3200" dirty="0" smtClean="0">
                <a:solidFill>
                  <a:schemeClr val="accent5"/>
                </a:solidFill>
              </a:rPr>
              <a:t>哪些信息能压缩</a:t>
            </a:r>
            <a:endParaRPr lang="zh-CN" altLang="en-US" sz="3200" dirty="0"/>
          </a:p>
        </p:txBody>
      </p:sp>
      <p:sp>
        <p:nvSpPr>
          <p:cNvPr id="4" name="左大括号 3"/>
          <p:cNvSpPr/>
          <p:nvPr/>
        </p:nvSpPr>
        <p:spPr>
          <a:xfrm>
            <a:off x="4049694" y="3971590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3" name="组合 2"/>
          <p:cNvGrpSpPr/>
          <p:nvPr/>
        </p:nvGrpSpPr>
        <p:grpSpPr>
          <a:xfrm>
            <a:off x="4492121" y="3682349"/>
            <a:ext cx="17827441" cy="811418"/>
            <a:chOff x="4492121" y="3682349"/>
            <a:chExt cx="17827441" cy="811418"/>
          </a:xfrm>
        </p:grpSpPr>
        <p:sp>
          <p:nvSpPr>
            <p:cNvPr id="5" name="立方体 4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空间冗余</a:t>
              </a:r>
            </a:p>
          </p:txBody>
        </p:sp>
        <p:sp>
          <p:nvSpPr>
            <p:cNvPr id="4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图像相邻像素之间有较强的相关性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2121" y="5464066"/>
            <a:ext cx="17827441" cy="811418"/>
            <a:chOff x="4492121" y="3682349"/>
            <a:chExt cx="17827441" cy="811418"/>
          </a:xfrm>
        </p:grpSpPr>
        <p:sp>
          <p:nvSpPr>
            <p:cNvPr id="13" name="立方体 12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时间冗余</a:t>
              </a:r>
            </a:p>
          </p:txBody>
        </p:sp>
        <p:sp>
          <p:nvSpPr>
            <p:cNvPr id="14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视频序列的相邻图像之间内容相似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62831" y="7245783"/>
            <a:ext cx="17827441" cy="811418"/>
            <a:chOff x="4492121" y="3682349"/>
            <a:chExt cx="17827441" cy="811418"/>
          </a:xfrm>
        </p:grpSpPr>
        <p:sp>
          <p:nvSpPr>
            <p:cNvPr id="16" name="立方体 15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编码冗余</a:t>
              </a:r>
            </a:p>
          </p:txBody>
        </p:sp>
        <p:sp>
          <p:nvSpPr>
            <p:cNvPr id="17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不同像素值出现的概率不同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16938" y="9027500"/>
            <a:ext cx="17827441" cy="811418"/>
            <a:chOff x="4492121" y="3682349"/>
            <a:chExt cx="17827441" cy="811418"/>
          </a:xfrm>
        </p:grpSpPr>
        <p:sp>
          <p:nvSpPr>
            <p:cNvPr id="19" name="立方体 18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视觉冗余</a:t>
              </a:r>
            </a:p>
          </p:txBody>
        </p:sp>
        <p:sp>
          <p:nvSpPr>
            <p:cNvPr id="20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人的视觉系统对某些细节不敏感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62831" y="10423027"/>
            <a:ext cx="17827441" cy="811418"/>
            <a:chOff x="4492121" y="3682349"/>
            <a:chExt cx="17827441" cy="811418"/>
          </a:xfrm>
        </p:grpSpPr>
        <p:sp>
          <p:nvSpPr>
            <p:cNvPr id="22" name="立方体 21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知识冗余</a:t>
              </a:r>
            </a:p>
          </p:txBody>
        </p:sp>
        <p:sp>
          <p:nvSpPr>
            <p:cNvPr id="2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规律性的结构可由先验知识和背景知识得到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0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</a:t>
            </a:r>
            <a:r>
              <a:rPr lang="zh-CN" altLang="en-US" sz="4800" dirty="0">
                <a:latin typeface="思源黑体 CN Bold" panose="020B0800000000000000" charset="-122"/>
                <a:ea typeface="思源黑体 CN Bold" panose="020B0800000000000000" charset="-122"/>
              </a:rPr>
              <a:t>组成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9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视频文件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94" y="4725175"/>
            <a:ext cx="3575178" cy="357517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789694" y="5040175"/>
            <a:ext cx="3691056" cy="4711128"/>
            <a:chOff x="13768638" y="4340750"/>
            <a:chExt cx="3691056" cy="47111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340750"/>
              <a:ext cx="3575178" cy="310034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RMVB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109694" y="4725175"/>
            <a:ext cx="3690000" cy="4711128"/>
            <a:chOff x="13769694" y="4340750"/>
            <a:chExt cx="3690000" cy="471112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6052" y="4340750"/>
              <a:ext cx="3100349" cy="31003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AVI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8" y="-100591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封装格式与编码格式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499694" y="3195175"/>
            <a:ext cx="2386056" cy="2868444"/>
            <a:chOff x="13768638" y="4614603"/>
            <a:chExt cx="3691056" cy="44372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614603"/>
              <a:ext cx="3575179" cy="255264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18969" y="7490089"/>
            <a:ext cx="2385373" cy="2868444"/>
            <a:chOff x="13769694" y="4614603"/>
            <a:chExt cx="3690000" cy="44372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7454" y="4614603"/>
              <a:ext cx="2657546" cy="255264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4694" y="5485054"/>
            <a:ext cx="2385373" cy="2868444"/>
            <a:chOff x="13769694" y="4614603"/>
            <a:chExt cx="3690000" cy="443727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7671" y="4614603"/>
              <a:ext cx="3537110" cy="255264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棉花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800375" y="3195175"/>
            <a:ext cx="2385373" cy="2868444"/>
            <a:chOff x="13769694" y="4614603"/>
            <a:chExt cx="3690000" cy="443727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1304" y="4614603"/>
              <a:ext cx="2609845" cy="255264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800375" y="7505864"/>
            <a:ext cx="2385373" cy="2868444"/>
            <a:chOff x="13769694" y="4614603"/>
            <a:chExt cx="3690000" cy="443727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4963" y="4614603"/>
              <a:ext cx="2642526" cy="255264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7108017" y="5338133"/>
            <a:ext cx="2385373" cy="2868444"/>
            <a:chOff x="13769694" y="4614603"/>
            <a:chExt cx="3690000" cy="443727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903" y="4614603"/>
              <a:ext cx="2552644" cy="2552644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放到纸箱中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cxnSp>
        <p:nvCxnSpPr>
          <p:cNvPr id="4" name="直接箭头连接符 3"/>
          <p:cNvCxnSpPr/>
          <p:nvPr/>
        </p:nvCxnSpPr>
        <p:spPr>
          <a:xfrm flipV="1">
            <a:off x="2612853" y="4230175"/>
            <a:ext cx="1571841" cy="1254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2612853" y="6884003"/>
            <a:ext cx="1886841" cy="1243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7379694" y="3861584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7027654" y="8550175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13868205" y="3836338"/>
            <a:ext cx="3239812" cy="2017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13877287" y="6660175"/>
            <a:ext cx="3230730" cy="182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765182" y="2276796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err="1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Yuv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708795" y="10374308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PCM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008792" y="2219147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H264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008792" y="10415443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AAC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7039851" y="4698047"/>
            <a:ext cx="3203260" cy="956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封装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格式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(MP4   RMVB)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8127" y="4198444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摄像头麦克风采集数据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73125"/>
            <a:ext cx="21598496" cy="1100907"/>
          </a:xfrm>
        </p:spPr>
        <p:txBody>
          <a:bodyPr/>
          <a:lstStyle/>
          <a:p>
            <a:r>
              <a:rPr lang="zh-CN" altLang="en-US" dirty="0" smtClean="0"/>
              <a:t>报名咨询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980205" y="3994145"/>
            <a:ext cx="4528334" cy="5783094"/>
            <a:chOff x="2563398" y="3985254"/>
            <a:chExt cx="4528576" cy="5783405"/>
          </a:xfrm>
        </p:grpSpPr>
        <p:sp>
          <p:nvSpPr>
            <p:cNvPr id="18" name="文本框 17"/>
            <p:cNvSpPr txBox="1"/>
            <p:nvPr/>
          </p:nvSpPr>
          <p:spPr>
            <a:xfrm>
              <a:off x="2691107" y="8328659"/>
              <a:ext cx="3915000" cy="1440000"/>
            </a:xfrm>
            <a:prstGeom prst="rect">
              <a:avLst/>
            </a:prstGeom>
          </p:spPr>
          <p:txBody>
            <a:bodyPr vert="horz" wrap="square" lIns="91436" tIns="45718" rIns="91436" bIns="45718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技术问题加</a:t>
              </a: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David</a:t>
              </a: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老师</a:t>
              </a:r>
              <a:endParaRPr lang="en-US" altLang="zh-CN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QQ:1051917835</a:t>
              </a:r>
              <a:endParaRPr lang="zh-CN" altLang="en-US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398" y="3985254"/>
              <a:ext cx="4528576" cy="452857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2509694" y="3722697"/>
            <a:ext cx="7648045" cy="6054542"/>
            <a:chOff x="1688302" y="1725284"/>
            <a:chExt cx="4047198" cy="3203947"/>
          </a:xfrm>
        </p:grpSpPr>
        <p:sp>
          <p:nvSpPr>
            <p:cNvPr id="8" name="文本框 7"/>
            <p:cNvSpPr txBox="1"/>
            <p:nvPr/>
          </p:nvSpPr>
          <p:spPr>
            <a:xfrm>
              <a:off x="1688302" y="4664907"/>
              <a:ext cx="4047198" cy="26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46" b="1" dirty="0"/>
                <a:t>视频资料加叮当老师微信 （</a:t>
              </a:r>
              <a:r>
                <a:rPr lang="en-US" altLang="zh-CN" sz="2646" b="1" dirty="0"/>
                <a:t>1979846055</a:t>
              </a:r>
              <a:r>
                <a:rPr lang="zh-CN" altLang="en-US" sz="2646" b="1" dirty="0"/>
                <a:t>）</a:t>
              </a:r>
            </a:p>
          </p:txBody>
        </p:sp>
        <p:pic>
          <p:nvPicPr>
            <p:cNvPr id="9" name="图片 8" descr="叮当老师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8061" y="1725284"/>
              <a:ext cx="2665562" cy="2665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55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如何解码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13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21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29513" y="-4420"/>
            <a:ext cx="19871472" cy="2505069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音视频编码鼻祖</a:t>
            </a:r>
            <a:r>
              <a:rPr lang="en-US" altLang="zh-CN" sz="6000" dirty="0" smtClean="0"/>
              <a:t>H261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目的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块结构的混合编码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视频会议  可视电话  等低码率  视频传输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134265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第一种采用 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“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块结构的混合编码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”  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方案的编码标准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11499" y="9382678"/>
            <a:ext cx="19450767" cy="3349179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数据格式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公共中间格式， 各国电视制式不统一，无法互通， 在使用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H261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进行编码之前，首先转换成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格式解码，每一帧分辨率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：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352*288    176*144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7788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74694" y="-134825"/>
            <a:ext cx="19871472" cy="2505069"/>
          </a:xfrm>
        </p:spPr>
        <p:txBody>
          <a:bodyPr>
            <a:normAutofit/>
          </a:bodyPr>
          <a:lstStyle/>
          <a:p>
            <a:r>
              <a:rPr lang="en-US" altLang="zh-CN" sz="6000" dirty="0" smtClean="0"/>
              <a:t>H265</a:t>
            </a:r>
            <a:r>
              <a:rPr lang="zh-CN" altLang="en-US" sz="6000" dirty="0" smtClean="0"/>
              <a:t>编码</a:t>
            </a:r>
            <a:endParaRPr lang="zh-CN" altLang="en-US" sz="6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94" y="6480175"/>
            <a:ext cx="6060000" cy="4545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694" y="6480175"/>
            <a:ext cx="6214174" cy="468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3329694" y="5355175"/>
            <a:ext cx="3948751" cy="8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Clr>
                <a:srgbClr val="1577BA"/>
              </a:buClr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宏快技术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2824694" y="5355175"/>
            <a:ext cx="394875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Clr>
                <a:srgbClr val="1577BA"/>
              </a:buClr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H265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宏快技术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8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709694" y="1678723"/>
            <a:ext cx="18675000" cy="2821452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249847" y="1949441"/>
            <a:ext cx="17707501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Normal"/>
              </a:rPr>
              <a:t>左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Normal"/>
              </a:rPr>
              <a:t>图是传统的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Normal"/>
              </a:rPr>
              <a:t>H264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Normal"/>
              </a:rPr>
              <a:t>标准，每个宏块大小是固定的，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Source Han Sans CN Normal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Normal"/>
              </a:rPr>
              <a:t>右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Normal"/>
              </a:rPr>
              <a:t>图是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Normal"/>
              </a:rPr>
              <a:t>H265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Normal"/>
              </a:rPr>
              <a:t>标准，编码单元大小是根据区域信息量决定的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19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冯诺依曼计算机先河与</a:t>
            </a:r>
            <a:r>
              <a:rPr lang="en-US" altLang="zh-CN" dirty="0" smtClean="0"/>
              <a:t>H621</a:t>
            </a:r>
            <a:r>
              <a:rPr lang="zh-CN" altLang="en-US" dirty="0" smtClean="0"/>
              <a:t>编码</a:t>
            </a:r>
            <a:r>
              <a:rPr lang="zh-CN" altLang="en-US" dirty="0"/>
              <a:t>先河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94" y="3375175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DSP</a:t>
            </a:r>
            <a:r>
              <a:rPr lang="zh-CN" altLang="en-US" dirty="0" smtClean="0"/>
              <a:t>芯片主要做视频编解码器的工作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558" y="2654519"/>
            <a:ext cx="13606830" cy="8325000"/>
          </a:xfrm>
          <a:prstGeom prst="rect">
            <a:avLst/>
          </a:prstGeom>
        </p:spPr>
      </p:pic>
      <p:sp>
        <p:nvSpPr>
          <p:cNvPr id="8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1214694" y="2340175"/>
            <a:ext cx="8459868" cy="990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49831" y="2654519"/>
            <a:ext cx="7937513" cy="6613688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3200" dirty="0" smtClean="0"/>
              <a:t>DSP</a:t>
            </a:r>
            <a:r>
              <a:rPr lang="zh-CN" altLang="en-US" sz="3200" dirty="0" smtClean="0"/>
              <a:t>芯片内部</a:t>
            </a:r>
            <a:r>
              <a:rPr lang="zh-CN" altLang="en-US" sz="3200" dirty="0"/>
              <a:t>的视频编码器</a:t>
            </a:r>
            <a:r>
              <a:rPr lang="zh-CN" altLang="en-US" sz="3200" dirty="0" smtClean="0"/>
              <a:t>流程</a:t>
            </a:r>
            <a:r>
              <a:rPr lang="en-US" altLang="zh-CN" sz="3200" dirty="0" smtClean="0"/>
              <a:t>: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CIF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称为一个完整帧，一段视频有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个完整帧，由设备输入到完整帧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视频信源编码器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主要用来将一个完整帧实现块结构编码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视频复合器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将视频与声音进行混合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传输缓冲器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缓冲待输出的图像与音频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传输编码器   对视频和音频进行格式化输出成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H261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码流</a:t>
            </a: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8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视频编码流程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0175"/>
            <a:ext cx="13384503" cy="81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F9AB5754-783A-4D65-AC69-504D6D0BBA55}"/>
              </a:ext>
            </a:extLst>
          </p:cNvPr>
          <p:cNvSpPr/>
          <p:nvPr/>
        </p:nvSpPr>
        <p:spPr>
          <a:xfrm>
            <a:off x="1255060" y="1889970"/>
            <a:ext cx="20529270" cy="39550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561" y="0"/>
            <a:ext cx="9540000" cy="1440175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为什么要对视频进行编码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4378" y="2486863"/>
            <a:ext cx="19970633" cy="33566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视频是由一帧帧图像组成，就如常见的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图片，如果打开一张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图片，可以发现里面是由很多张图片组成。一般视频为了不让观众感觉到卡顿，一秒钟至少需要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帧画面（一般是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帧），假如该视频是一个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分辨率的视频，那么不经过编码一秒钟的大小：结果：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1280x720x60≈843.75M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所以不经过编码的视频根本没法保存和传输</a:t>
            </a:r>
          </a:p>
        </p:txBody>
      </p:sp>
    </p:spTree>
    <p:extLst>
      <p:ext uri="{BB962C8B-B14F-4D97-AF65-F5344CB8AC3E}">
        <p14:creationId xmlns:p14="http://schemas.microsoft.com/office/powerpoint/2010/main" val="38664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73125"/>
            <a:ext cx="21598496" cy="1100907"/>
          </a:xfrm>
        </p:spPr>
        <p:txBody>
          <a:bodyPr/>
          <a:lstStyle/>
          <a:p>
            <a:r>
              <a:rPr lang="zh-CN" altLang="en-US" dirty="0"/>
              <a:t>资料</a:t>
            </a:r>
            <a:r>
              <a:rPr lang="zh-CN" altLang="en-US" dirty="0" smtClean="0"/>
              <a:t>咨询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980205" y="3994145"/>
            <a:ext cx="4528334" cy="5783094"/>
            <a:chOff x="2563398" y="3985254"/>
            <a:chExt cx="4528576" cy="5783405"/>
          </a:xfrm>
        </p:grpSpPr>
        <p:sp>
          <p:nvSpPr>
            <p:cNvPr id="18" name="文本框 17"/>
            <p:cNvSpPr txBox="1"/>
            <p:nvPr/>
          </p:nvSpPr>
          <p:spPr>
            <a:xfrm>
              <a:off x="2691107" y="8328659"/>
              <a:ext cx="3915000" cy="1440000"/>
            </a:xfrm>
            <a:prstGeom prst="rect">
              <a:avLst/>
            </a:prstGeom>
          </p:spPr>
          <p:txBody>
            <a:bodyPr vert="horz" wrap="square" lIns="91436" tIns="45718" rIns="91436" bIns="45718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技术问题加</a:t>
              </a: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David</a:t>
              </a: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老师</a:t>
              </a:r>
              <a:endParaRPr lang="en-US" altLang="zh-CN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QQ:1051917835</a:t>
              </a:r>
              <a:endParaRPr lang="zh-CN" altLang="en-US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398" y="3985254"/>
              <a:ext cx="4528576" cy="452857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694" y="3600175"/>
            <a:ext cx="5809811" cy="54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5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31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陀螺仪导航原理</a:t>
            </a:r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1428616" y="3868928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先记录发射位置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CDB869A-6D5F-41E7-BBFD-BAC6398D1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47" y="5552901"/>
            <a:ext cx="1496291" cy="15627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64802E3-F737-44B4-8C02-B66A19AFA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79" y="6480175"/>
            <a:ext cx="3083141" cy="3042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78549C0-E974-4713-97E9-1C8F58968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2" y="8001404"/>
            <a:ext cx="5038346" cy="5038346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="" xmlns:a16="http://schemas.microsoft.com/office/drawing/2014/main" id="{5815A802-2E69-42CD-882F-3B3FD1654EA0}"/>
              </a:ext>
            </a:extLst>
          </p:cNvPr>
          <p:cNvCxnSpPr/>
          <p:nvPr/>
        </p:nvCxnSpPr>
        <p:spPr>
          <a:xfrm>
            <a:off x="4488873" y="7115694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0">
            <a:extLst>
              <a:ext uri="{FF2B5EF4-FFF2-40B4-BE49-F238E27FC236}">
                <a16:creationId xmlns="" xmlns:a16="http://schemas.microsoft.com/office/drawing/2014/main" id="{2B416494-C065-4ABC-848A-963E83B4F1F1}"/>
              </a:ext>
            </a:extLst>
          </p:cNvPr>
          <p:cNvSpPr txBox="1"/>
          <p:nvPr/>
        </p:nvSpPr>
        <p:spPr>
          <a:xfrm>
            <a:off x="7743055" y="3545762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陀螺仪开始旋转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计算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  y  z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方向的加速度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8A37741-BE67-4E90-94CA-4CE8A8D8A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316" y="8515587"/>
            <a:ext cx="7928326" cy="33108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C15F859-2EAA-442A-BBF4-6FC9AE23F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05" y="5855755"/>
            <a:ext cx="1228725" cy="3095625"/>
          </a:xfrm>
          <a:prstGeom prst="rect">
            <a:avLst/>
          </a:prstGeom>
        </p:spPr>
      </p:pic>
      <p:sp>
        <p:nvSpPr>
          <p:cNvPr id="19" name="文本框 10">
            <a:extLst>
              <a:ext uri="{FF2B5EF4-FFF2-40B4-BE49-F238E27FC236}">
                <a16:creationId xmlns="" xmlns:a16="http://schemas.microsoft.com/office/drawing/2014/main" id="{7B13E7AC-D1B3-4CD3-9849-3D4F898424D9}"/>
              </a:ext>
            </a:extLst>
          </p:cNvPr>
          <p:cNvSpPr txBox="1"/>
          <p:nvPr/>
        </p:nvSpPr>
        <p:spPr>
          <a:xfrm>
            <a:off x="15742669" y="3312516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根据初始位置不断计算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实时位置（无需依赖网络）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="" xmlns:a16="http://schemas.microsoft.com/office/drawing/2014/main" id="{1BCC1300-0FE5-4EEC-98D5-EA52BD69D47D}"/>
              </a:ext>
            </a:extLst>
          </p:cNvPr>
          <p:cNvCxnSpPr/>
          <p:nvPr/>
        </p:nvCxnSpPr>
        <p:spPr>
          <a:xfrm>
            <a:off x="11784213" y="7406337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</a:t>
            </a:r>
            <a:r>
              <a:rPr lang="zh-CN" altLang="en-US" dirty="0"/>
              <a:t>帧 </a:t>
            </a:r>
            <a:r>
              <a:rPr lang="en-US" altLang="zh-CN" dirty="0"/>
              <a:t>B</a:t>
            </a:r>
            <a:r>
              <a:rPr lang="zh-CN" altLang="en-US" dirty="0"/>
              <a:t>帧 </a:t>
            </a:r>
            <a:r>
              <a:rPr lang="en-US" altLang="zh-CN" dirty="0"/>
              <a:t>P</a:t>
            </a:r>
            <a:r>
              <a:rPr lang="zh-CN" altLang="en-US" dirty="0"/>
              <a:t>帧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36C3871E-DF65-46C7-8805-9F308CDB9EF4}"/>
              </a:ext>
            </a:extLst>
          </p:cNvPr>
          <p:cNvSpPr txBox="1"/>
          <p:nvPr/>
        </p:nvSpPr>
        <p:spPr>
          <a:xfrm>
            <a:off x="5246769" y="7245783"/>
            <a:ext cx="10845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</a:rPr>
              <a:t>参数</a:t>
            </a:r>
            <a:r>
              <a:rPr lang="en-US" altLang="zh-CN" dirty="0">
                <a:solidFill>
                  <a:schemeClr val="accent5"/>
                </a:solidFill>
              </a:rPr>
              <a:t>1</a:t>
            </a:r>
            <a:endParaRPr lang="zh-CN" altLang="en-US" dirty="0"/>
          </a:p>
        </p:txBody>
      </p:sp>
      <p:sp>
        <p:nvSpPr>
          <p:cNvPr id="4" name="左大括号 3">
            <a:extLst>
              <a:ext uri="{FF2B5EF4-FFF2-40B4-BE49-F238E27FC236}">
                <a16:creationId xmlns="" xmlns:a16="http://schemas.microsoft.com/office/drawing/2014/main" id="{13CB9D3B-7A84-4A78-8A4A-E112CD56E44E}"/>
              </a:ext>
            </a:extLst>
          </p:cNvPr>
          <p:cNvSpPr/>
          <p:nvPr/>
        </p:nvSpPr>
        <p:spPr>
          <a:xfrm>
            <a:off x="6258210" y="4089121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立方体 4">
            <a:extLst>
              <a:ext uri="{FF2B5EF4-FFF2-40B4-BE49-F238E27FC236}">
                <a16:creationId xmlns="" xmlns:a16="http://schemas.microsoft.com/office/drawing/2014/main" id="{95032B92-9CB6-4D88-9F07-3B4D2A35FACA}"/>
              </a:ext>
            </a:extLst>
          </p:cNvPr>
          <p:cNvSpPr/>
          <p:nvPr/>
        </p:nvSpPr>
        <p:spPr>
          <a:xfrm>
            <a:off x="7146729" y="408912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9" name="立方体 8">
            <a:extLst>
              <a:ext uri="{FF2B5EF4-FFF2-40B4-BE49-F238E27FC236}">
                <a16:creationId xmlns="" xmlns:a16="http://schemas.microsoft.com/office/drawing/2014/main" id="{956FEC90-708E-465F-8361-D7AD4C1DEA72}"/>
              </a:ext>
            </a:extLst>
          </p:cNvPr>
          <p:cNvSpPr/>
          <p:nvPr/>
        </p:nvSpPr>
        <p:spPr>
          <a:xfrm>
            <a:off x="7146729" y="742744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10" name="立方体 9">
            <a:extLst>
              <a:ext uri="{FF2B5EF4-FFF2-40B4-BE49-F238E27FC236}">
                <a16:creationId xmlns="" xmlns:a16="http://schemas.microsoft.com/office/drawing/2014/main" id="{AFFCC1B5-7C10-482B-A4B6-F129E3829338}"/>
              </a:ext>
            </a:extLst>
          </p:cNvPr>
          <p:cNvSpPr/>
          <p:nvPr/>
        </p:nvSpPr>
        <p:spPr>
          <a:xfrm>
            <a:off x="7146729" y="10419375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3" name="文本框 10">
            <a:extLst>
              <a:ext uri="{FF2B5EF4-FFF2-40B4-BE49-F238E27FC236}">
                <a16:creationId xmlns="" xmlns:a16="http://schemas.microsoft.com/office/drawing/2014/main" id="{F775D4B5-66E5-4045-A865-1F361C27B4F6}"/>
              </a:ext>
            </a:extLst>
          </p:cNvPr>
          <p:cNvSpPr txBox="1"/>
          <p:nvPr/>
        </p:nvSpPr>
        <p:spPr>
          <a:xfrm>
            <a:off x="10047087" y="3853456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完整编码的帧叫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4" name="文本框 10">
            <a:extLst>
              <a:ext uri="{FF2B5EF4-FFF2-40B4-BE49-F238E27FC236}">
                <a16:creationId xmlns="" xmlns:a16="http://schemas.microsoft.com/office/drawing/2014/main" id="{CB77440A-EF45-429E-B69E-A2B0B59A3012}"/>
              </a:ext>
            </a:extLst>
          </p:cNvPr>
          <p:cNvSpPr txBox="1"/>
          <p:nvPr/>
        </p:nvSpPr>
        <p:spPr>
          <a:xfrm>
            <a:off x="10047087" y="714149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参考之前的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帧生成的只包含差异部分编码的帧叫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5" name="文本框 10">
            <a:extLst>
              <a:ext uri="{FF2B5EF4-FFF2-40B4-BE49-F238E27FC236}">
                <a16:creationId xmlns="" xmlns:a16="http://schemas.microsoft.com/office/drawing/2014/main" id="{60D4342A-2AF9-4369-A56F-86DEE11327BF}"/>
              </a:ext>
            </a:extLst>
          </p:cNvPr>
          <p:cNvSpPr txBox="1"/>
          <p:nvPr/>
        </p:nvSpPr>
        <p:spPr>
          <a:xfrm>
            <a:off x="9800476" y="1034564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参考前后的帧编码的帧叫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</p:spTree>
    <p:extLst>
      <p:ext uri="{BB962C8B-B14F-4D97-AF65-F5344CB8AC3E}">
        <p14:creationId xmlns:p14="http://schemas.microsoft.com/office/powerpoint/2010/main" val="38354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pic>
        <p:nvPicPr>
          <p:cNvPr id="1026" name="Picture 2" descr="https://www.easemob.com/data/upload/ueditor/20191121/5dd62e0e0aa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94" y="7920175"/>
            <a:ext cx="12690000" cy="43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asemob.com/data/upload/ueditor/20191121/5dd62e0e6805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94" y="2565175"/>
            <a:ext cx="6096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1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sp>
        <p:nvSpPr>
          <p:cNvPr id="5" name="文本框 10">
            <a:extLst>
              <a:ext uri="{FF2B5EF4-FFF2-40B4-BE49-F238E27FC236}">
                <a16:creationId xmlns="" xmlns:a16="http://schemas.microsoft.com/office/drawing/2014/main" id="{F775D4B5-66E5-4045-A865-1F361C27B4F6}"/>
              </a:ext>
            </a:extLst>
          </p:cNvPr>
          <p:cNvSpPr txBox="1"/>
          <p:nvPr/>
        </p:nvSpPr>
        <p:spPr>
          <a:xfrm>
            <a:off x="2282694" y="3420175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</a:t>
            </a:r>
            <a:r>
              <a:rPr lang="zh-CN" altLang="en-US" sz="2800" dirty="0" smtClean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在动  背景没有动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2050" name="Picture 2" descr="https://www.easemob.com/data/upload/ueditor/20191121/5dd62e0ec7b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96" y="5040175"/>
            <a:ext cx="747457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编码规则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4"/>
            <a:ext cx="18917389" cy="811099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353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在相邻几幅图像画面中，一般有差别的像素只有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10%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以内的点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亮度差值变化不超过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，而色度差值的变化只有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    所以对于一段变化不大图像画面，我们可以先编码出一个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完整的图像帧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随后的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帧就不编码全部图像，只写入与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帧的差别，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这样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帧的大小就只有完整帧的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1/10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或更小！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 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帧之后的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帧如果变化不大，我们可以继续以参考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的方式编码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帧，这样循环下去。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这段图像我们称为一个序列：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序列就是有相同特点的一段数据    当某个图像与之前的图像变化很大，无法参考前面的帧来生成，那我们就结束上一个序列，开始下一段序列    也就是对这个图像生成一个完整帧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，随后的图像就参考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生成，只写入与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的差别内容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7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数据流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8FE0C66-AE8E-4E21-A591-786F12F1A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6068362"/>
            <a:ext cx="15179040" cy="4528727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DE544E1E-E528-4B63-8DBA-05B90F8B6307}"/>
              </a:ext>
            </a:extLst>
          </p:cNvPr>
          <p:cNvSpPr txBox="1"/>
          <p:nvPr/>
        </p:nvSpPr>
        <p:spPr>
          <a:xfrm>
            <a:off x="2560320" y="2656423"/>
            <a:ext cx="20726630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除了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I/P/B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帧外，还有图像序列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图像序列 可以理解成一个场景，场景的物体都是相似的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GOP: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帧之间是一个图像序列，在一个图像序列中只有一个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如图所示</a:t>
            </a:r>
          </a:p>
        </p:txBody>
      </p:sp>
    </p:spTree>
    <p:extLst>
      <p:ext uri="{BB962C8B-B14F-4D97-AF65-F5344CB8AC3E}">
        <p14:creationId xmlns:p14="http://schemas.microsoft.com/office/powerpoint/2010/main" val="42868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DE544E1E-E528-4B63-8DBA-05B90F8B6307}"/>
              </a:ext>
            </a:extLst>
          </p:cNvPr>
          <p:cNvSpPr txBox="1"/>
          <p:nvPr/>
        </p:nvSpPr>
        <p:spPr>
          <a:xfrm>
            <a:off x="13706763" y="5163825"/>
            <a:ext cx="6509789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与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帧相似程度极高 达到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95%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以上 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像是程度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70%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帧。如何编码不需要程序员来实现，已经由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这个工具帮我们做了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09B495A-4969-4A5D-B568-5330BF85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60" y="1887223"/>
            <a:ext cx="10976264" cy="3589253"/>
          </a:xfrm>
          <a:prstGeom prst="rect">
            <a:avLst/>
          </a:prstGeom>
        </p:spPr>
      </p:pic>
      <p:pic>
        <p:nvPicPr>
          <p:cNvPr id="2050" name="Picture 2" descr="https://images2017.cnblogs.com/blog/471463/201712/471463-20171214153517795-1061046137.png">
            <a:extLst>
              <a:ext uri="{FF2B5EF4-FFF2-40B4-BE49-F238E27FC236}">
                <a16:creationId xmlns="" xmlns:a16="http://schemas.microsoft.com/office/drawing/2014/main" id="{FF5E6A2E-3BB0-4300-9386-BAED0706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52" y="5743733"/>
            <a:ext cx="10395172" cy="72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编码传输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060999" y="4159653"/>
            <a:ext cx="18917389" cy="337167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753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的目的是为了方便传输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传输指  文件传输，网络流传输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我们并不能把一整帧 传输过去，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一帧的内容太大了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还需要细分才能更方便的传输。如果通过传递一完整帧传过去，对方等的花都谢了。所以我们需要更小的传输单元以保证  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更好的压缩性，容错性和实时观看性</a:t>
              </a:r>
              <a:endParaRPr lang="en-US" altLang="zh-CN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8713117" y="11093806"/>
            <a:ext cx="3962083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29771" y="445070"/>
            <a:ext cx="4839786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今晚课题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63520" y="4951108"/>
            <a:ext cx="19990115" cy="447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4k</a:t>
            </a:r>
            <a:r>
              <a:rPr lang="en-US" altLang="zh-CN" sz="3200" dirty="0"/>
              <a:t> 8k</a:t>
            </a:r>
            <a:r>
              <a:rPr lang="zh-CN" altLang="en-US" sz="3200" dirty="0"/>
              <a:t>视频为什么只能用</a:t>
            </a:r>
            <a:r>
              <a:rPr lang="en-US" altLang="zh-CN" sz="3200" dirty="0"/>
              <a:t>H265</a:t>
            </a:r>
            <a:r>
              <a:rPr lang="zh-CN" altLang="en-US" sz="3200" dirty="0"/>
              <a:t>进行</a:t>
            </a:r>
            <a:r>
              <a:rPr lang="zh-CN" altLang="en-US" sz="3200" dirty="0" smtClean="0"/>
              <a:t>编码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/>
              <a:t> VPS SPS PPS</a:t>
            </a:r>
            <a:r>
              <a:rPr lang="zh-CN" altLang="en-US" sz="3200" dirty="0" smtClean="0"/>
              <a:t>详解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H265</a:t>
            </a:r>
            <a:r>
              <a:rPr lang="zh-CN" altLang="en-US" sz="3200" dirty="0"/>
              <a:t>跨设备传输 编码与</a:t>
            </a:r>
            <a:r>
              <a:rPr lang="zh-CN" altLang="en-US" sz="3200" dirty="0" smtClean="0"/>
              <a:t>解码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zh-CN" altLang="en-US" sz="3200" dirty="0" smtClean="0"/>
              <a:t>从</a:t>
            </a:r>
            <a:r>
              <a:rPr lang="zh-CN" altLang="en-US" sz="3200" dirty="0"/>
              <a:t>零手写</a:t>
            </a:r>
            <a:r>
              <a:rPr lang="en-US" altLang="zh-CN" sz="3200" dirty="0"/>
              <a:t>8k</a:t>
            </a:r>
            <a:r>
              <a:rPr lang="zh-CN" altLang="en-US" sz="3200" dirty="0"/>
              <a:t>投屏</a:t>
            </a:r>
            <a:r>
              <a:rPr lang="zh-CN" altLang="en-US" sz="3200" dirty="0" smtClean="0"/>
              <a:t>传输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024" b="1" dirty="0" smtClean="0"/>
          </a:p>
          <a:p>
            <a:r>
              <a:rPr lang="zh-CN" altLang="en-US" sz="3024" b="1" dirty="0" smtClean="0"/>
              <a:t>精彩</a:t>
            </a:r>
            <a:r>
              <a:rPr lang="zh-CN" altLang="en-US" sz="3024" b="1" dirty="0"/>
              <a:t>内容 </a:t>
            </a:r>
            <a:r>
              <a:rPr lang="en-US" altLang="zh-CN" sz="3024" b="1" dirty="0"/>
              <a:t>20:05</a:t>
            </a:r>
            <a:r>
              <a:rPr lang="zh-CN" altLang="en-US" sz="3024" b="1" dirty="0"/>
              <a:t>准时直播分享干货</a:t>
            </a:r>
            <a:endParaRPr lang="zh-CN" altLang="en-US" sz="2646" b="1" dirty="0"/>
          </a:p>
        </p:txBody>
      </p:sp>
      <p:sp>
        <p:nvSpPr>
          <p:cNvPr id="22" name="FLYING IMPRESSION FID FEIZHAO    qq:1964271550"/>
          <p:cNvSpPr/>
          <p:nvPr/>
        </p:nvSpPr>
        <p:spPr bwMode="auto">
          <a:xfrm>
            <a:off x="19146" y="11766263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2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2163520" y="2592392"/>
            <a:ext cx="13608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/>
              <a:t>用</a:t>
            </a:r>
            <a:r>
              <a:rPr lang="en-US" altLang="zh-CN" sz="6000" dirty="0"/>
              <a:t>H265</a:t>
            </a:r>
            <a:r>
              <a:rPr lang="zh-CN" altLang="en-US" sz="6000" dirty="0"/>
              <a:t>实现低延时的</a:t>
            </a:r>
            <a:r>
              <a:rPr lang="en-US" altLang="zh-CN" sz="6000" dirty="0"/>
              <a:t>8K</a:t>
            </a:r>
            <a:r>
              <a:rPr lang="zh-CN" altLang="en-US" sz="6000" dirty="0" smtClean="0"/>
              <a:t>传输</a:t>
            </a:r>
            <a:endParaRPr lang="en-US" altLang="zh-CN" sz="6000" dirty="0" smtClean="0"/>
          </a:p>
          <a:p>
            <a:r>
              <a:rPr lang="zh-CN" altLang="en-US" sz="6000" dirty="0" smtClean="0"/>
              <a:t>带</a:t>
            </a:r>
            <a:r>
              <a:rPr lang="zh-CN" altLang="en-US" sz="6000" dirty="0"/>
              <a:t>你从零实现高清无损的投屏神器</a:t>
            </a:r>
            <a:endParaRPr lang="zh-CN" altLang="en-US" sz="16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8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22" grpId="0" bldLvl="0" animBg="1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NALU</a:t>
            </a:r>
            <a:r>
              <a:rPr lang="zh-CN" altLang="en-US" dirty="0"/>
              <a:t>单元设计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1745114" y="2380730"/>
            <a:ext cx="18917389" cy="2041641"/>
            <a:chOff x="2291762" y="2593898"/>
            <a:chExt cx="18179999" cy="7434117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291762" y="2593898"/>
              <a:ext cx="18179999" cy="7434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2"/>
              <a:ext cx="17707501" cy="4793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原始码流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又称为裸流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，是有一个接一个的 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NALU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组成的，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460F56-F604-4454-85E1-CDF0E94F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05" y="4969668"/>
            <a:ext cx="11798060" cy="753813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90C0CC4F-0307-49F6-B606-4C3655F43301}"/>
              </a:ext>
            </a:extLst>
          </p:cNvPr>
          <p:cNvSpPr txBox="1"/>
          <p:nvPr/>
        </p:nvSpPr>
        <p:spPr>
          <a:xfrm>
            <a:off x="2040823" y="6480175"/>
            <a:ext cx="20536544" cy="260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上图中的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头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 RBSP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（切片）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就相当与一个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,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每个单元都按独立的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传送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 其实说白了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中的结构全部都是以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为主的，理解了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，就理解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的结构了。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好比如半挂车头                                                                      装的是类似的货物，比如一辆装一车牙膏，下一辆装一车女朋友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7CD66A-E981-4BE1-80B8-20D6C0D5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58" y="7961646"/>
            <a:ext cx="4382695" cy="34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18DC311-86C4-442C-9CB8-2076881A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59" y="6814531"/>
            <a:ext cx="10931013" cy="58194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切片由来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722FC54-0B97-44A4-ACF3-7474FCCD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8" y="2090935"/>
            <a:ext cx="9487830" cy="5341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7D64748-AD47-4AF5-9636-745E7AA25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08" y="9545148"/>
            <a:ext cx="4831499" cy="3033023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="" xmlns:a16="http://schemas.microsoft.com/office/drawing/2014/main" id="{BE71B21C-ACF3-4E4F-B1AB-89EFB4A86C84}"/>
              </a:ext>
            </a:extLst>
          </p:cNvPr>
          <p:cNvCxnSpPr/>
          <p:nvPr/>
        </p:nvCxnSpPr>
        <p:spPr>
          <a:xfrm>
            <a:off x="3135657" y="7785760"/>
            <a:ext cx="0" cy="15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0">
            <a:extLst>
              <a:ext uri="{FF2B5EF4-FFF2-40B4-BE49-F238E27FC236}">
                <a16:creationId xmlns="" xmlns:a16="http://schemas.microsoft.com/office/drawing/2014/main" id="{31CA411E-0FCF-43CC-A8C1-F05074F2B3FC}"/>
              </a:ext>
            </a:extLst>
          </p:cNvPr>
          <p:cNvSpPr txBox="1"/>
          <p:nvPr/>
        </p:nvSpPr>
        <p:spPr>
          <a:xfrm>
            <a:off x="13246379" y="1619967"/>
            <a:ext cx="5207875" cy="519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把一张图片划分成若干个小的区域，这些小的区域</a:t>
            </a: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称之为宏块</a:t>
            </a:r>
            <a:endParaRPr lang="en-US" altLang="zh-CN" sz="28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默认是使用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16X16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大小的区域作为一个宏块，也可以划分成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8X8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若干个连续性的宏块 组成了切片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="" xmlns:a16="http://schemas.microsoft.com/office/drawing/2014/main" id="{7E0B492F-0B57-4F69-9A03-1ECDAE084E57}"/>
              </a:ext>
            </a:extLst>
          </p:cNvPr>
          <p:cNvCxnSpPr>
            <a:cxnSpLocks/>
          </p:cNvCxnSpPr>
          <p:nvPr/>
        </p:nvCxnSpPr>
        <p:spPr>
          <a:xfrm>
            <a:off x="6929032" y="11253817"/>
            <a:ext cx="34618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音视频编码中的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sps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与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pps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的设计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5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SPS</a:t>
            </a:r>
            <a:r>
              <a:rPr lang="zh-CN" altLang="en-US" dirty="0"/>
              <a:t>与</a:t>
            </a:r>
            <a:r>
              <a:rPr lang="en-US" altLang="zh-CN" dirty="0"/>
              <a:t>PPS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060999" y="4159652"/>
            <a:ext cx="18917389" cy="7361787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660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，包含了初始化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解码器所需要的信息参数，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包括编码所用的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profile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level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，图像的宽和高，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deblock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滤波器等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SPS: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：图像参数集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在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码流中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都是以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 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为开始码的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找到开始码之后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使用开始码之后的第一个字节的低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位判断是否为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7(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),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及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data[4] &amp; 0x1f == 7 || data[4] &amp; 0x1f == 8.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然后对获取的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去掉开始码之后进行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base64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得到的信息就可以用于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sdp.sps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需要用逗号分隔开来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8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为什么采用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YUV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而不采用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RGB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3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什么视频编码采用</a:t>
            </a:r>
            <a:r>
              <a:rPr lang="en-US" altLang="zh-CN" dirty="0" smtClean="0"/>
              <a:t>YUV</a:t>
            </a:r>
            <a:r>
              <a:rPr lang="zh-CN" altLang="en-US" dirty="0" smtClean="0"/>
              <a:t>而</a:t>
            </a:r>
            <a:r>
              <a:rPr lang="zh-CN" altLang="en-US" dirty="0"/>
              <a:t>不是</a:t>
            </a:r>
            <a:r>
              <a:rPr lang="en-US" altLang="zh-CN" dirty="0" err="1"/>
              <a:t>rgb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44461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是从颜色发光的原理来设计定的，由红、绿、蓝三盏灯，当它们的光相互叠合的时候，色彩相混，而亮度却等于两者亮度之总和（两盏灯的亮度嘛！），越混合亮度越高，即加法混合。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RGB24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是指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G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三个分量各占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主要用于优化彩色视频信号的传输，与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视频信号传输相比，它最大的优点在于只需占用极少的频宽（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要求三个独立的视频信号同时传输）其中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表示明亮度也就是灰阶值；而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U”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V”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表示的则是色度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0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人眼漫天过海</a:t>
            </a: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8FA7C8AC-B87C-4D11-83E2-D636B4007F6A}"/>
              </a:ext>
            </a:extLst>
          </p:cNvPr>
          <p:cNvSpPr/>
          <p:nvPr/>
        </p:nvSpPr>
        <p:spPr>
          <a:xfrm>
            <a:off x="2360429" y="5209954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="" xmlns:a16="http://schemas.microsoft.com/office/drawing/2014/main" id="{C7243390-9190-423B-AEB4-95276C0F1081}"/>
              </a:ext>
            </a:extLst>
          </p:cNvPr>
          <p:cNvSpPr/>
          <p:nvPr/>
        </p:nvSpPr>
        <p:spPr>
          <a:xfrm>
            <a:off x="3030279" y="5316279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309BE453-7821-4D99-B3F0-D58E428DCAC3}"/>
              </a:ext>
            </a:extLst>
          </p:cNvPr>
          <p:cNvSpPr/>
          <p:nvPr/>
        </p:nvSpPr>
        <p:spPr>
          <a:xfrm>
            <a:off x="2658138" y="6060557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7C2B933D-21C9-4718-9139-73EBA674DE3B}"/>
              </a:ext>
            </a:extLst>
          </p:cNvPr>
          <p:cNvSpPr/>
          <p:nvPr/>
        </p:nvSpPr>
        <p:spPr>
          <a:xfrm>
            <a:off x="3455581" y="6060556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10">
            <a:extLst>
              <a:ext uri="{FF2B5EF4-FFF2-40B4-BE49-F238E27FC236}">
                <a16:creationId xmlns="" xmlns:a16="http://schemas.microsoft.com/office/drawing/2014/main" id="{4546E244-60E4-4F76-81E1-D87E9FA97E14}"/>
              </a:ext>
            </a:extLst>
          </p:cNvPr>
          <p:cNvSpPr txBox="1"/>
          <p:nvPr/>
        </p:nvSpPr>
        <p:spPr>
          <a:xfrm>
            <a:off x="2360429" y="2470569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RGB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表示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个像素的区域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A001123D-1316-4B90-8166-A75E2966FACA}"/>
              </a:ext>
            </a:extLst>
          </p:cNvPr>
          <p:cNvSpPr/>
          <p:nvPr/>
        </p:nvSpPr>
        <p:spPr>
          <a:xfrm>
            <a:off x="6616997" y="5114258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DA1D0482-120D-4E34-9C75-A2F909F6002A}"/>
              </a:ext>
            </a:extLst>
          </p:cNvPr>
          <p:cNvSpPr/>
          <p:nvPr/>
        </p:nvSpPr>
        <p:spPr>
          <a:xfrm>
            <a:off x="7286847" y="5220583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5B493F2B-899D-42B1-A178-A4042C80BD00}"/>
              </a:ext>
            </a:extLst>
          </p:cNvPr>
          <p:cNvSpPr/>
          <p:nvPr/>
        </p:nvSpPr>
        <p:spPr>
          <a:xfrm>
            <a:off x="6914706" y="5964861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="" xmlns:a16="http://schemas.microsoft.com/office/drawing/2014/main" id="{78A5868D-B2AE-4BBE-A58E-5AA7F4C23FD4}"/>
              </a:ext>
            </a:extLst>
          </p:cNvPr>
          <p:cNvSpPr/>
          <p:nvPr/>
        </p:nvSpPr>
        <p:spPr>
          <a:xfrm>
            <a:off x="7712149" y="596486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="" xmlns:a16="http://schemas.microsoft.com/office/drawing/2014/main" id="{E62903B7-7AAE-4D05-A483-54D817317BF0}"/>
              </a:ext>
            </a:extLst>
          </p:cNvPr>
          <p:cNvSpPr/>
          <p:nvPr/>
        </p:nvSpPr>
        <p:spPr>
          <a:xfrm>
            <a:off x="2360429" y="8692876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="" xmlns:a16="http://schemas.microsoft.com/office/drawing/2014/main" id="{CCF36A82-09DB-42B3-AFD7-FBAAAE7A32F6}"/>
              </a:ext>
            </a:extLst>
          </p:cNvPr>
          <p:cNvSpPr/>
          <p:nvPr/>
        </p:nvSpPr>
        <p:spPr>
          <a:xfrm>
            <a:off x="3030279" y="8799201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="" xmlns:a16="http://schemas.microsoft.com/office/drawing/2014/main" id="{2DC26DB0-0712-45F0-A0EB-99BD0E942490}"/>
              </a:ext>
            </a:extLst>
          </p:cNvPr>
          <p:cNvSpPr/>
          <p:nvPr/>
        </p:nvSpPr>
        <p:spPr>
          <a:xfrm>
            <a:off x="2658138" y="9543479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6CB4A701-95E8-4E57-992A-E44F54442883}"/>
              </a:ext>
            </a:extLst>
          </p:cNvPr>
          <p:cNvSpPr/>
          <p:nvPr/>
        </p:nvSpPr>
        <p:spPr>
          <a:xfrm>
            <a:off x="3455581" y="9543478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="" xmlns:a16="http://schemas.microsoft.com/office/drawing/2014/main" id="{597B3C3E-EBD3-43A9-A996-BFF15B70DADA}"/>
              </a:ext>
            </a:extLst>
          </p:cNvPr>
          <p:cNvSpPr/>
          <p:nvPr/>
        </p:nvSpPr>
        <p:spPr>
          <a:xfrm>
            <a:off x="6765851" y="8799201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="" xmlns:a16="http://schemas.microsoft.com/office/drawing/2014/main" id="{C02282B2-6840-4303-A1E9-13DEF2652154}"/>
              </a:ext>
            </a:extLst>
          </p:cNvPr>
          <p:cNvSpPr/>
          <p:nvPr/>
        </p:nvSpPr>
        <p:spPr>
          <a:xfrm>
            <a:off x="7435701" y="8905526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="" xmlns:a16="http://schemas.microsoft.com/office/drawing/2014/main" id="{9241B63F-1EBE-4D5D-9DF1-2845269037C3}"/>
              </a:ext>
            </a:extLst>
          </p:cNvPr>
          <p:cNvSpPr/>
          <p:nvPr/>
        </p:nvSpPr>
        <p:spPr>
          <a:xfrm>
            <a:off x="7063560" y="9649804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="" xmlns:a16="http://schemas.microsoft.com/office/drawing/2014/main" id="{42DB0A51-87DD-489D-A2D3-9BB0DEF8349E}"/>
              </a:ext>
            </a:extLst>
          </p:cNvPr>
          <p:cNvSpPr/>
          <p:nvPr/>
        </p:nvSpPr>
        <p:spPr>
          <a:xfrm>
            <a:off x="7861003" y="9649803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0">
            <a:extLst>
              <a:ext uri="{FF2B5EF4-FFF2-40B4-BE49-F238E27FC236}">
                <a16:creationId xmlns="" xmlns:a16="http://schemas.microsoft.com/office/drawing/2014/main" id="{33B59627-9681-417B-A496-85358E9A99E1}"/>
              </a:ext>
            </a:extLst>
          </p:cNvPr>
          <p:cNvSpPr txBox="1"/>
          <p:nvPr/>
        </p:nvSpPr>
        <p:spPr>
          <a:xfrm>
            <a:off x="506441" y="3840261"/>
            <a:ext cx="2757753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一个像素</a:t>
            </a:r>
            <a:endParaRPr lang="en-US" altLang="zh-CN" sz="32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="" xmlns:a16="http://schemas.microsoft.com/office/drawing/2014/main" id="{C29B95CA-D7A1-45FC-970B-C01212996626}"/>
              </a:ext>
            </a:extLst>
          </p:cNvPr>
          <p:cNvCxnSpPr>
            <a:cxnSpLocks/>
          </p:cNvCxnSpPr>
          <p:nvPr/>
        </p:nvCxnSpPr>
        <p:spPr>
          <a:xfrm>
            <a:off x="1771998" y="4476054"/>
            <a:ext cx="772820" cy="903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0">
            <a:extLst>
              <a:ext uri="{FF2B5EF4-FFF2-40B4-BE49-F238E27FC236}">
                <a16:creationId xmlns="" xmlns:a16="http://schemas.microsoft.com/office/drawing/2014/main" id="{87C56A9A-BE24-4247-AFC0-8F451CFADAF5}"/>
              </a:ext>
            </a:extLst>
          </p:cNvPr>
          <p:cNvSpPr txBox="1"/>
          <p:nvPr/>
        </p:nvSpPr>
        <p:spPr>
          <a:xfrm>
            <a:off x="15411606" y="2662308"/>
            <a:ext cx="4207728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用</a:t>
            </a:r>
            <a:r>
              <a:rPr lang="en-US" altLang="zh-CN" sz="3200" dirty="0" err="1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yuv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来表示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="" xmlns:a16="http://schemas.microsoft.com/office/drawing/2014/main" id="{B65E49B6-90B6-4A96-BE9D-A78D61916CCE}"/>
              </a:ext>
            </a:extLst>
          </p:cNvPr>
          <p:cNvSpPr/>
          <p:nvPr/>
        </p:nvSpPr>
        <p:spPr>
          <a:xfrm>
            <a:off x="13922311" y="5273819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="" xmlns:a16="http://schemas.microsoft.com/office/drawing/2014/main" id="{68137216-9E08-441F-A6F8-E6CEB860AE30}"/>
              </a:ext>
            </a:extLst>
          </p:cNvPr>
          <p:cNvSpPr/>
          <p:nvPr/>
        </p:nvSpPr>
        <p:spPr>
          <a:xfrm>
            <a:off x="16440390" y="7634170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v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="" xmlns:a16="http://schemas.microsoft.com/office/drawing/2014/main" id="{06FA3AB0-8B2C-414F-A5BC-0D57F0E57FA9}"/>
              </a:ext>
            </a:extLst>
          </p:cNvPr>
          <p:cNvSpPr/>
          <p:nvPr/>
        </p:nvSpPr>
        <p:spPr>
          <a:xfrm>
            <a:off x="17515470" y="763417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u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="" xmlns:a16="http://schemas.microsoft.com/office/drawing/2014/main" id="{18409A52-C0D0-46B7-9077-B515F8D74C42}"/>
              </a:ext>
            </a:extLst>
          </p:cNvPr>
          <p:cNvSpPr/>
          <p:nvPr/>
        </p:nvSpPr>
        <p:spPr>
          <a:xfrm>
            <a:off x="18475221" y="520255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="" xmlns:a16="http://schemas.microsoft.com/office/drawing/2014/main" id="{E404EAD1-B440-4E3E-A8D3-9545FFA7421A}"/>
              </a:ext>
            </a:extLst>
          </p:cNvPr>
          <p:cNvSpPr/>
          <p:nvPr/>
        </p:nvSpPr>
        <p:spPr>
          <a:xfrm>
            <a:off x="13922313" y="8654427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="" xmlns:a16="http://schemas.microsoft.com/office/drawing/2014/main" id="{34889C7C-4264-4B6D-BFED-7DBAE4844DC9}"/>
              </a:ext>
            </a:extLst>
          </p:cNvPr>
          <p:cNvSpPr/>
          <p:nvPr/>
        </p:nvSpPr>
        <p:spPr>
          <a:xfrm>
            <a:off x="18475222" y="856708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="" xmlns:a16="http://schemas.microsoft.com/office/drawing/2014/main" id="{6C2C6013-82D2-48E3-A87C-8D0BBBF6CC03}"/>
              </a:ext>
            </a:extLst>
          </p:cNvPr>
          <p:cNvSpPr txBox="1"/>
          <p:nvPr/>
        </p:nvSpPr>
        <p:spPr>
          <a:xfrm>
            <a:off x="6014859" y="11823457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人眼对亮度是比较敏感的，对色度不敏感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="" xmlns:a16="http://schemas.microsoft.com/office/drawing/2014/main" id="{A80C78A2-979E-4FA8-8E5F-9E6A1A2383E9}"/>
              </a:ext>
            </a:extLst>
          </p:cNvPr>
          <p:cNvSpPr/>
          <p:nvPr/>
        </p:nvSpPr>
        <p:spPr>
          <a:xfrm>
            <a:off x="1230131" y="4976413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="" xmlns:a16="http://schemas.microsoft.com/office/drawing/2014/main" id="{4BB7B183-31AE-4AFB-B51F-4A517D4B27A9}"/>
              </a:ext>
            </a:extLst>
          </p:cNvPr>
          <p:cNvSpPr/>
          <p:nvPr/>
        </p:nvSpPr>
        <p:spPr>
          <a:xfrm>
            <a:off x="12683932" y="4984497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10">
            <a:extLst>
              <a:ext uri="{FF2B5EF4-FFF2-40B4-BE49-F238E27FC236}">
                <a16:creationId xmlns="" xmlns:a16="http://schemas.microsoft.com/office/drawing/2014/main" id="{831D6006-5FA5-4B03-8864-5008551F4881}"/>
              </a:ext>
            </a:extLst>
          </p:cNvPr>
          <p:cNvSpPr txBox="1"/>
          <p:nvPr/>
        </p:nvSpPr>
        <p:spPr>
          <a:xfrm>
            <a:off x="3157867" y="11097591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文本框 10">
            <a:extLst>
              <a:ext uri="{FF2B5EF4-FFF2-40B4-BE49-F238E27FC236}">
                <a16:creationId xmlns="" xmlns:a16="http://schemas.microsoft.com/office/drawing/2014/main" id="{6592E6B8-CBAF-4CCD-B9E6-2998C75C677E}"/>
              </a:ext>
            </a:extLst>
          </p:cNvPr>
          <p:cNvSpPr txBox="1"/>
          <p:nvPr/>
        </p:nvSpPr>
        <p:spPr>
          <a:xfrm>
            <a:off x="14518199" y="10840336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（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4+1+1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文本框 10">
            <a:extLst>
              <a:ext uri="{FF2B5EF4-FFF2-40B4-BE49-F238E27FC236}">
                <a16:creationId xmlns="" xmlns:a16="http://schemas.microsoft.com/office/drawing/2014/main" id="{75D6A95D-6B8E-41ED-85DF-F1FCE608A0DD}"/>
              </a:ext>
            </a:extLst>
          </p:cNvPr>
          <p:cNvSpPr txBox="1"/>
          <p:nvPr/>
        </p:nvSpPr>
        <p:spPr>
          <a:xfrm>
            <a:off x="14518199" y="11850427"/>
            <a:ext cx="9668577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内存计算公式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width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height*3/2   (2*2*3/2)</a:t>
            </a:r>
          </a:p>
        </p:txBody>
      </p:sp>
    </p:spTree>
    <p:extLst>
      <p:ext uri="{BB962C8B-B14F-4D97-AF65-F5344CB8AC3E}">
        <p14:creationId xmlns:p14="http://schemas.microsoft.com/office/powerpoint/2010/main" val="42664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NV21</a:t>
            </a:r>
            <a:r>
              <a:rPr lang="zh-CN" altLang="en-US" dirty="0"/>
              <a:t>编码</a:t>
            </a:r>
          </a:p>
        </p:txBody>
      </p:sp>
      <p:pic>
        <p:nvPicPr>
          <p:cNvPr id="6146" name="Picture 2" descr="è¿éåå¾çæè¿°">
            <a:extLst>
              <a:ext uri="{FF2B5EF4-FFF2-40B4-BE49-F238E27FC236}">
                <a16:creationId xmlns="" xmlns:a16="http://schemas.microsoft.com/office/drawing/2014/main" id="{95BF30D1-A285-4E84-8A46-6FE100D6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2480008"/>
            <a:ext cx="12677739" cy="93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C737E49C-6F7E-4F49-9B78-6520378BA071}"/>
              </a:ext>
            </a:extLst>
          </p:cNvPr>
          <p:cNvSpPr txBox="1"/>
          <p:nvPr/>
        </p:nvSpPr>
        <p:spPr>
          <a:xfrm>
            <a:off x="13466353" y="5039834"/>
            <a:ext cx="994654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后面是 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和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的交替变换</a:t>
            </a:r>
            <a:endParaRPr lang="en-US" altLang="zh-CN" sz="3200" dirty="0">
              <a:latin typeface="+mn-ea"/>
              <a:cs typeface="Menlo" panose="020B06090308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YUV I420</a:t>
            </a:r>
            <a:r>
              <a:rPr lang="zh-CN" altLang="en-US" dirty="0"/>
              <a:t>编码</a:t>
            </a:r>
          </a:p>
        </p:txBody>
      </p:sp>
      <p:pic>
        <p:nvPicPr>
          <p:cNvPr id="5122" name="Picture 2" descr="è¿éåå¾çæè¿°">
            <a:extLst>
              <a:ext uri="{FF2B5EF4-FFF2-40B4-BE49-F238E27FC236}">
                <a16:creationId xmlns="" xmlns:a16="http://schemas.microsoft.com/office/drawing/2014/main" id="{B053D904-E5D0-4275-BB4A-CAA6CDC2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1" y="2208566"/>
            <a:ext cx="12273480" cy="97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930F4464-DF0A-40B3-9DA3-8E2F04D55027}"/>
              </a:ext>
            </a:extLst>
          </p:cNvPr>
          <p:cNvSpPr txBox="1"/>
          <p:nvPr/>
        </p:nvSpPr>
        <p:spPr>
          <a:xfrm>
            <a:off x="13679004" y="3466215"/>
            <a:ext cx="9946540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  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  ~  1920*1080+ 1920*1080/4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1920*1080+ 1920*1080/4 ~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一帧末尾   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082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046437" y="2532310"/>
            <a:ext cx="4949611" cy="4490657"/>
            <a:chOff x="4787200" y="1339866"/>
            <a:chExt cx="2619239" cy="237636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4969750" y="1339866"/>
              <a:ext cx="2255725" cy="226524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535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787200" y="1742338"/>
              <a:ext cx="2619239" cy="1973897"/>
              <a:chOff x="4787200" y="1742338"/>
              <a:chExt cx="2619239" cy="1973897"/>
            </a:xfrm>
          </p:grpSpPr>
          <p:sp>
            <p:nvSpPr>
              <p:cNvPr id="5" name="Freeform 8"/>
              <p:cNvSpPr/>
              <p:nvPr/>
            </p:nvSpPr>
            <p:spPr bwMode="auto">
              <a:xfrm>
                <a:off x="4858635" y="2462172"/>
                <a:ext cx="2477963" cy="1254063"/>
              </a:xfrm>
              <a:custGeom>
                <a:avLst/>
                <a:gdLst>
                  <a:gd name="T0" fmla="*/ 3963 w 3963"/>
                  <a:gd name="T1" fmla="*/ 0 h 1997"/>
                  <a:gd name="T2" fmla="*/ 3963 w 3963"/>
                  <a:gd name="T3" fmla="*/ 16 h 1997"/>
                  <a:gd name="T4" fmla="*/ 1982 w 3963"/>
                  <a:gd name="T5" fmla="*/ 1997 h 1997"/>
                  <a:gd name="T6" fmla="*/ 0 w 3963"/>
                  <a:gd name="T7" fmla="*/ 16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997">
                    <a:moveTo>
                      <a:pt x="3963" y="0"/>
                    </a:moveTo>
                    <a:cubicBezTo>
                      <a:pt x="3963" y="5"/>
                      <a:pt x="3963" y="11"/>
                      <a:pt x="3963" y="16"/>
                    </a:cubicBezTo>
                    <a:cubicBezTo>
                      <a:pt x="3963" y="1110"/>
                      <a:pt x="3076" y="1997"/>
                      <a:pt x="1982" y="1997"/>
                    </a:cubicBezTo>
                    <a:cubicBezTo>
                      <a:pt x="888" y="1997"/>
                      <a:pt x="0" y="1110"/>
                      <a:pt x="0" y="16"/>
                    </a:cubicBezTo>
                  </a:path>
                </a:pathLst>
              </a:custGeom>
              <a:noFill/>
              <a:ln w="8" cap="flat" cmpd="sng">
                <a:solidFill>
                  <a:srgbClr val="4E4B49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Oval 9"/>
              <p:cNvSpPr>
                <a:spLocks noChangeArrowheads="1"/>
              </p:cNvSpPr>
              <p:nvPr/>
            </p:nvSpPr>
            <p:spPr bwMode="auto">
              <a:xfrm>
                <a:off x="7266746" y="2379623"/>
                <a:ext cx="139693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10"/>
              <p:cNvSpPr>
                <a:spLocks noChangeArrowheads="1"/>
              </p:cNvSpPr>
              <p:nvPr/>
            </p:nvSpPr>
            <p:spPr bwMode="auto">
              <a:xfrm>
                <a:off x="4787200" y="2379623"/>
                <a:ext cx="138106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>
                <a:off x="5187759" y="1742338"/>
                <a:ext cx="1728113" cy="1588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8901" dirty="0">
                    <a:solidFill>
                      <a:srgbClr val="F8F8F8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04</a:t>
                </a:r>
                <a:endParaRPr lang="zh-CN" altLang="en-US" sz="18901" dirty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663" y="7769903"/>
            <a:ext cx="11156145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7011898" y="7891641"/>
            <a:ext cx="10444027" cy="7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399" dirty="0">
                <a:ea typeface="思源黑体 CN Bold" panose="020B0800000000000000" pitchFamily="34" charset="-122"/>
              </a:rPr>
              <a:t>学习过程中 我们是否有以下几种经历</a:t>
            </a:r>
            <a:endParaRPr lang="zh-CN" altLang="en-US" sz="4399" dirty="0"/>
          </a:p>
        </p:txBody>
      </p:sp>
    </p:spTree>
    <p:extLst>
      <p:ext uri="{BB962C8B-B14F-4D97-AF65-F5344CB8AC3E}">
        <p14:creationId xmlns:p14="http://schemas.microsoft.com/office/powerpoint/2010/main" val="20972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íŝlîḑé">
            <a:extLst>
              <a:ext uri="{FF2B5EF4-FFF2-40B4-BE49-F238E27FC236}">
                <a16:creationId xmlns:a16="http://schemas.microsoft.com/office/drawing/2014/main" xmlns="" id="{71FBCDB7-A784-49F6-982C-0E657C261630}"/>
              </a:ext>
            </a:extLst>
          </p:cNvPr>
          <p:cNvGrpSpPr/>
          <p:nvPr/>
        </p:nvGrpSpPr>
        <p:grpSpPr>
          <a:xfrm>
            <a:off x="1271967" y="1718902"/>
            <a:ext cx="20495454" cy="1221380"/>
            <a:chOff x="673100" y="1228912"/>
            <a:chExt cx="10845800" cy="646331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FF717F27-AEFA-42AD-A144-267B78F03F8B}"/>
                </a:ext>
              </a:extLst>
            </p:cNvPr>
            <p:cNvCxnSpPr/>
            <p:nvPr/>
          </p:nvCxnSpPr>
          <p:spPr>
            <a:xfrm>
              <a:off x="673100" y="1552077"/>
              <a:ext cx="108458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Sľïḓè">
              <a:extLst>
                <a:ext uri="{FF2B5EF4-FFF2-40B4-BE49-F238E27FC236}">
                  <a16:creationId xmlns:a16="http://schemas.microsoft.com/office/drawing/2014/main" xmlns="" id="{904C03C2-7596-4128-A9EC-4E5AB8FB10D9}"/>
                </a:ext>
              </a:extLst>
            </p:cNvPr>
            <p:cNvSpPr txBox="1"/>
            <p:nvPr/>
          </p:nvSpPr>
          <p:spPr>
            <a:xfrm>
              <a:off x="4563035" y="1228912"/>
              <a:ext cx="306593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学习投屏能得到什么</a:t>
              </a:r>
              <a:endPara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xmlns="" id="{B1845E35-C357-4BA9-84E6-45B55275665A}"/>
              </a:ext>
            </a:extLst>
          </p:cNvPr>
          <p:cNvGrpSpPr/>
          <p:nvPr/>
        </p:nvGrpSpPr>
        <p:grpSpPr>
          <a:xfrm>
            <a:off x="542519" y="3755365"/>
            <a:ext cx="21897860" cy="5449620"/>
            <a:chOff x="708207" y="5093240"/>
            <a:chExt cx="21897860" cy="5449620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xmlns="" id="{EC7E5998-4C23-47CE-8FF8-01E931F4A869}"/>
                </a:ext>
              </a:extLst>
            </p:cNvPr>
            <p:cNvGrpSpPr/>
            <p:nvPr/>
          </p:nvGrpSpPr>
          <p:grpSpPr>
            <a:xfrm>
              <a:off x="708207" y="5093240"/>
              <a:ext cx="5290425" cy="5449620"/>
              <a:chOff x="1215480" y="5093240"/>
              <a:chExt cx="5290425" cy="5449620"/>
            </a:xfrm>
          </p:grpSpPr>
          <p:sp>
            <p:nvSpPr>
              <p:cNvPr id="36" name="ïṡļíḑê">
                <a:extLst>
                  <a:ext uri="{FF2B5EF4-FFF2-40B4-BE49-F238E27FC236}">
                    <a16:creationId xmlns:a16="http://schemas.microsoft.com/office/drawing/2014/main" xmlns="" id="{96644146-FD55-4412-807C-A9DA6D8F10E9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7" name="îṩľíḋe">
                <a:extLst>
                  <a:ext uri="{FF2B5EF4-FFF2-40B4-BE49-F238E27FC236}">
                    <a16:creationId xmlns:a16="http://schemas.microsoft.com/office/drawing/2014/main" xmlns="" id="{25F03D11-E6A2-46D7-9606-24C83CE9483D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í$ḷíďê">
                <a:extLst>
                  <a:ext uri="{FF2B5EF4-FFF2-40B4-BE49-F238E27FC236}">
                    <a16:creationId xmlns:a16="http://schemas.microsoft.com/office/drawing/2014/main" xmlns="" id="{EEB8D930-7F14-4A48-820F-ECBC99D506B6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xmlns="" id="{C531E749-6E6A-4588-A674-50C86EC61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ṡḻîdè">
                <a:extLst>
                  <a:ext uri="{FF2B5EF4-FFF2-40B4-BE49-F238E27FC236}">
                    <a16:creationId xmlns:a16="http://schemas.microsoft.com/office/drawing/2014/main" xmlns="" id="{C4D546B1-0C0A-4EB7-88D7-ECC1AB5D8115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01</a:t>
                </a:r>
              </a:p>
            </p:txBody>
          </p:sp>
          <p:sp>
            <p:nvSpPr>
              <p:cNvPr id="41" name="ï$1îḓè">
                <a:extLst>
                  <a:ext uri="{FF2B5EF4-FFF2-40B4-BE49-F238E27FC236}">
                    <a16:creationId xmlns:a16="http://schemas.microsoft.com/office/drawing/2014/main" xmlns="" id="{4E98EC80-1BFE-42B9-80D8-EE0B9132EA8A}"/>
                  </a:ext>
                </a:extLst>
              </p:cNvPr>
              <p:cNvSpPr txBox="1"/>
              <p:nvPr/>
            </p:nvSpPr>
            <p:spPr>
              <a:xfrm>
                <a:off x="1215480" y="7392210"/>
                <a:ext cx="5290425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直播（</a:t>
                </a:r>
                <a:r>
                  <a:rPr lang="zh-CN" altLang="en-US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腾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讯课堂 哔哩哔哩）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xmlns="" id="{794F2E0C-1545-45C7-BDDC-08B2B73C56A0}"/>
                </a:ext>
              </a:extLst>
            </p:cNvPr>
            <p:cNvGrpSpPr/>
            <p:nvPr/>
          </p:nvGrpSpPr>
          <p:grpSpPr>
            <a:xfrm>
              <a:off x="6414959" y="5093240"/>
              <a:ext cx="4890578" cy="5449620"/>
              <a:chOff x="6414959" y="5093240"/>
              <a:chExt cx="4890578" cy="5449620"/>
            </a:xfrm>
          </p:grpSpPr>
          <p:sp>
            <p:nvSpPr>
              <p:cNvPr id="29" name="ïSḷîḓé">
                <a:extLst>
                  <a:ext uri="{FF2B5EF4-FFF2-40B4-BE49-F238E27FC236}">
                    <a16:creationId xmlns:a16="http://schemas.microsoft.com/office/drawing/2014/main" xmlns="" id="{FE038554-2D6A-4822-9A3C-CF3D7EAA8570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1" name="î$ļiḍè">
                <a:extLst>
                  <a:ext uri="{FF2B5EF4-FFF2-40B4-BE49-F238E27FC236}">
                    <a16:creationId xmlns:a16="http://schemas.microsoft.com/office/drawing/2014/main" xmlns="" id="{289423F1-8C42-447F-AF09-493D038537C1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iṩļïḓê">
                <a:extLst>
                  <a:ext uri="{FF2B5EF4-FFF2-40B4-BE49-F238E27FC236}">
                    <a16:creationId xmlns:a16="http://schemas.microsoft.com/office/drawing/2014/main" xmlns="" id="{BF1AA53E-BD3E-4A76-A54D-CAF1C95F36DD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xmlns="" id="{6F029590-4136-4DBA-9A62-44833A639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šliḋè">
                <a:extLst>
                  <a:ext uri="{FF2B5EF4-FFF2-40B4-BE49-F238E27FC236}">
                    <a16:creationId xmlns:a16="http://schemas.microsoft.com/office/drawing/2014/main" xmlns="" id="{58217DFD-C0EF-4A30-BAAF-D624D0E34C04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02</a:t>
                </a:r>
              </a:p>
            </p:txBody>
          </p:sp>
          <p:sp>
            <p:nvSpPr>
              <p:cNvPr id="35" name="isľíḑè">
                <a:extLst>
                  <a:ext uri="{FF2B5EF4-FFF2-40B4-BE49-F238E27FC236}">
                    <a16:creationId xmlns:a16="http://schemas.microsoft.com/office/drawing/2014/main" xmlns="" id="{D4AEDC30-1F36-4598-8C8B-8F5AC9E4CFFF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音视频通话（微信）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xmlns="" id="{61BDEFEF-8C9B-40C6-A17E-9EADE48F06C1}"/>
                </a:ext>
              </a:extLst>
            </p:cNvPr>
            <p:cNvGrpSpPr/>
            <p:nvPr/>
          </p:nvGrpSpPr>
          <p:grpSpPr>
            <a:xfrm>
              <a:off x="12058467" y="5093240"/>
              <a:ext cx="5047557" cy="5449620"/>
              <a:chOff x="1265210" y="5093240"/>
              <a:chExt cx="5047557" cy="5449620"/>
            </a:xfrm>
          </p:grpSpPr>
          <p:sp>
            <p:nvSpPr>
              <p:cNvPr id="57" name="ïṡļíḑê">
                <a:extLst>
                  <a:ext uri="{FF2B5EF4-FFF2-40B4-BE49-F238E27FC236}">
                    <a16:creationId xmlns:a16="http://schemas.microsoft.com/office/drawing/2014/main" xmlns="" id="{3FF54F34-98A6-4A52-894D-C87D1BC26353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8" name="îṩľíḋe">
                <a:extLst>
                  <a:ext uri="{FF2B5EF4-FFF2-40B4-BE49-F238E27FC236}">
                    <a16:creationId xmlns:a16="http://schemas.microsoft.com/office/drawing/2014/main" xmlns="" id="{8E419898-AA93-4AD9-B887-8488A59F22CE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9" name="í$ḷíďê">
                <a:extLst>
                  <a:ext uri="{FF2B5EF4-FFF2-40B4-BE49-F238E27FC236}">
                    <a16:creationId xmlns:a16="http://schemas.microsoft.com/office/drawing/2014/main" xmlns="" id="{B19C0BE7-B27F-41B4-8680-3F5B6F21C850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xmlns="" id="{E4FE3D50-62C9-43F3-98AB-2FCE8F673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ṡḻîdè">
                <a:extLst>
                  <a:ext uri="{FF2B5EF4-FFF2-40B4-BE49-F238E27FC236}">
                    <a16:creationId xmlns:a16="http://schemas.microsoft.com/office/drawing/2014/main" xmlns="" id="{79CC2581-102B-4E4C-A70D-D476C9CF9C0B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03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2" name="ï$1îḓè">
                <a:extLst>
                  <a:ext uri="{FF2B5EF4-FFF2-40B4-BE49-F238E27FC236}">
                    <a16:creationId xmlns:a16="http://schemas.microsoft.com/office/drawing/2014/main" xmlns="" id="{667E7836-260F-4EF5-A6E3-8A5A97769496}"/>
                  </a:ext>
                </a:extLst>
              </p:cNvPr>
              <p:cNvSpPr txBox="1"/>
              <p:nvPr/>
            </p:nvSpPr>
            <p:spPr>
              <a:xfrm>
                <a:off x="1265210" y="7401408"/>
                <a:ext cx="5047557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短视频与视频特效（抖音）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xmlns="" id="{E5C1E59B-C89B-4CE3-89F5-025E540A1C7A}"/>
                </a:ext>
              </a:extLst>
            </p:cNvPr>
            <p:cNvGrpSpPr/>
            <p:nvPr/>
          </p:nvGrpSpPr>
          <p:grpSpPr>
            <a:xfrm>
              <a:off x="17715489" y="5093240"/>
              <a:ext cx="4890578" cy="5449620"/>
              <a:chOff x="6414959" y="5093240"/>
              <a:chExt cx="4890578" cy="5449620"/>
            </a:xfrm>
          </p:grpSpPr>
          <p:sp>
            <p:nvSpPr>
              <p:cNvPr id="67" name="ïSḷîḓé">
                <a:extLst>
                  <a:ext uri="{FF2B5EF4-FFF2-40B4-BE49-F238E27FC236}">
                    <a16:creationId xmlns:a16="http://schemas.microsoft.com/office/drawing/2014/main" xmlns="" id="{37B6E630-D3FF-44E3-84B7-3E67C5C35AE8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8" name="î$ļiḍè">
                <a:extLst>
                  <a:ext uri="{FF2B5EF4-FFF2-40B4-BE49-F238E27FC236}">
                    <a16:creationId xmlns:a16="http://schemas.microsoft.com/office/drawing/2014/main" xmlns="" id="{B3CE2CBD-7893-4A6F-98FD-DBDE6F045F1A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iṩļïḓê">
                <a:extLst>
                  <a:ext uri="{FF2B5EF4-FFF2-40B4-BE49-F238E27FC236}">
                    <a16:creationId xmlns:a16="http://schemas.microsoft.com/office/drawing/2014/main" xmlns="" id="{AA0F56B6-9808-4657-90CB-B314860D3238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xmlns="" id="{8EBF9698-666F-4D1B-B9D5-C29908192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šliḋè">
                <a:extLst>
                  <a:ext uri="{FF2B5EF4-FFF2-40B4-BE49-F238E27FC236}">
                    <a16:creationId xmlns:a16="http://schemas.microsoft.com/office/drawing/2014/main" xmlns="" id="{E26CFBD0-F0C7-478A-8E5A-6BCD6EC3B005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04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72" name="isľíḑè">
                <a:extLst>
                  <a:ext uri="{FF2B5EF4-FFF2-40B4-BE49-F238E27FC236}">
                    <a16:creationId xmlns:a16="http://schemas.microsoft.com/office/drawing/2014/main" xmlns="" id="{3E626D86-95AE-443C-9450-9640F1484F1D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视频媒体平台（芒果</a:t>
                </a:r>
                <a:r>
                  <a:rPr lang="en-US" altLang="zh-CN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TV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3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9815" y="403188"/>
            <a:ext cx="21597341" cy="1100824"/>
          </a:xfrm>
          <a:prstGeom prst="rect">
            <a:avLst/>
          </a:prstGeom>
        </p:spPr>
        <p:txBody>
          <a:bodyPr vert="horz" lIns="121904" tIns="60953" rIns="121904" bIns="60953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0268" y="1484879"/>
            <a:ext cx="16603220" cy="7109237"/>
          </a:xfrm>
          <a:prstGeom prst="rect">
            <a:avLst/>
          </a:prstGeom>
        </p:spPr>
        <p:txBody>
          <a:bodyPr vert="horz" wrap="square" lIns="91432" tIns="45716" rIns="91432" bIns="45716" rtlCol="0">
            <a:normAutofit/>
          </a:bodyPr>
          <a:lstStyle/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我们的现状是怎么样的</a:t>
            </a:r>
            <a:r>
              <a:rPr lang="en-US" altLang="zh-CN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?  </a:t>
            </a: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对自己未来很迷茫</a:t>
            </a:r>
            <a:endParaRPr lang="en-US" altLang="zh-CN" sz="3199" b="1" dirty="0">
              <a:solidFill>
                <a:srgbClr val="FF13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公司技术落后，</a:t>
            </a: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工作的主要就是写业务代码，没机会接触到行业先进的技术</a:t>
            </a: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想进</a:t>
            </a:r>
            <a:r>
              <a:rPr lang="en-US" altLang="zh-CN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BATJ</a:t>
            </a: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一线互联网公司，但是面试总是通不过</a:t>
            </a: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工作多年了，但是技术水平和刚刚</a:t>
            </a: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毕业一到两年的工程师差距不大</a:t>
            </a:r>
            <a:endParaRPr lang="en-US" altLang="zh-CN" sz="3199" b="1" dirty="0">
              <a:solidFill>
                <a:srgbClr val="FF13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万一被</a:t>
            </a: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公司裁员或是离职</a:t>
            </a: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后很难在找到同等待遇的岗位</a:t>
            </a:r>
          </a:p>
        </p:txBody>
      </p:sp>
    </p:spTree>
    <p:extLst>
      <p:ext uri="{BB962C8B-B14F-4D97-AF65-F5344CB8AC3E}">
        <p14:creationId xmlns:p14="http://schemas.microsoft.com/office/powerpoint/2010/main" val="41872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291" dirty="0"/>
              <a:t>我们能为您带来什么样的服务</a:t>
            </a:r>
            <a:endParaRPr lang="en-US" sz="5291" dirty="0"/>
          </a:p>
        </p:txBody>
      </p:sp>
      <p:sp>
        <p:nvSpPr>
          <p:cNvPr id="2" name="圆角矩形 1"/>
          <p:cNvSpPr/>
          <p:nvPr/>
        </p:nvSpPr>
        <p:spPr>
          <a:xfrm>
            <a:off x="2119694" y="2527283"/>
            <a:ext cx="18452255" cy="7824280"/>
          </a:xfrm>
          <a:prstGeom prst="roundRect">
            <a:avLst>
              <a:gd name="adj" fmla="val 63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4" name="同侧圆角矩形 3"/>
          <p:cNvSpPr/>
          <p:nvPr/>
        </p:nvSpPr>
        <p:spPr>
          <a:xfrm>
            <a:off x="2119695" y="2527282"/>
            <a:ext cx="18435956" cy="1581157"/>
          </a:xfrm>
          <a:prstGeom prst="round2SameRect">
            <a:avLst>
              <a:gd name="adj1" fmla="val 34475"/>
              <a:gd name="adj2" fmla="val 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8056298" y="2767434"/>
            <a:ext cx="10799208" cy="1100849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r>
              <a:rPr lang="en-US" altLang="zh-CN" sz="5291" dirty="0">
                <a:solidFill>
                  <a:schemeClr val="bg1"/>
                </a:solidFill>
              </a:rPr>
              <a:t>VIP</a:t>
            </a:r>
            <a:r>
              <a:rPr lang="zh-CN" altLang="en-US" sz="5291" dirty="0">
                <a:solidFill>
                  <a:schemeClr val="bg1"/>
                </a:solidFill>
              </a:rPr>
              <a:t>课程服务体系</a:t>
            </a:r>
            <a:endParaRPr lang="en-US" sz="5291" dirty="0">
              <a:solidFill>
                <a:schemeClr val="bg1"/>
              </a:solidFill>
            </a:endParaRPr>
          </a:p>
        </p:txBody>
      </p:sp>
      <p:sp>
        <p:nvSpPr>
          <p:cNvPr id="11" name="标题 2"/>
          <p:cNvSpPr txBox="1">
            <a:spLocks/>
          </p:cNvSpPr>
          <p:nvPr/>
        </p:nvSpPr>
        <p:spPr>
          <a:xfrm>
            <a:off x="2524967" y="4348587"/>
            <a:ext cx="10799208" cy="5742167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位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多年经验老师直播教学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每周一  周四  周六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 20:30-22:30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直播分享干货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7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24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小时终生答疑服务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终生学习新技术权限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个月完整直播学习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一线企业内推计划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线上教育唯一一家承诺 毕业未满三年 未涨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5K 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全面退费服务</a:t>
            </a: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标题 2"/>
          <p:cNvSpPr txBox="1">
            <a:spLocks/>
          </p:cNvSpPr>
          <p:nvPr/>
        </p:nvSpPr>
        <p:spPr>
          <a:xfrm>
            <a:off x="12950310" y="4344226"/>
            <a:ext cx="10799208" cy="5742167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提供视频，源码，</a:t>
            </a:r>
            <a:r>
              <a:rPr lang="en-US" altLang="zh-CN" sz="2646" dirty="0" err="1">
                <a:solidFill>
                  <a:schemeClr val="bg2">
                    <a:lumMod val="25000"/>
                  </a:schemeClr>
                </a:solidFill>
              </a:rPr>
              <a:t>ppt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，以及笔记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专题结束有对应考试，考核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1v1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学习计划制定，制定你专属的学习计划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职业规划，打造你自己的生涯梦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面试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1V1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辅导服务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学习方式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轮询直播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1589045" y="4108439"/>
            <a:ext cx="13606" cy="6243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</p:spTree>
    <p:extLst>
      <p:ext uri="{BB962C8B-B14F-4D97-AF65-F5344CB8AC3E}">
        <p14:creationId xmlns:p14="http://schemas.microsoft.com/office/powerpoint/2010/main" val="38190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9815" y="403188"/>
            <a:ext cx="21597341" cy="1100824"/>
          </a:xfrm>
          <a:prstGeom prst="rect">
            <a:avLst/>
          </a:prstGeom>
        </p:spPr>
        <p:txBody>
          <a:bodyPr vert="horz" lIns="121904" tIns="60953" rIns="121904" bIns="60953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851" y="409731"/>
            <a:ext cx="21597338" cy="1100849"/>
          </a:xfrm>
        </p:spPr>
        <p:txBody>
          <a:bodyPr/>
          <a:lstStyle/>
          <a:p>
            <a:r>
              <a:rPr lang="zh-CN" altLang="en-US" dirty="0" smtClean="0"/>
              <a:t>一线大厂面试诀窍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79787" y="3330515"/>
            <a:ext cx="16603220" cy="7109237"/>
          </a:xfrm>
          <a:prstGeom prst="rect">
            <a:avLst/>
          </a:prstGeom>
        </p:spPr>
        <p:txBody>
          <a:bodyPr vert="horz" wrap="square" lIns="91432" tIns="45716" rIns="91432" bIns="45716" rtlCol="0">
            <a:normAutofit/>
          </a:bodyPr>
          <a:lstStyle/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简历包装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简历一定要吸引，把最好的两个项目经验放在最前面</a:t>
            </a: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备战简历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简历里面的技术写自己最熟悉和擅长的，每个技术准备对应的连环炮</a:t>
            </a: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深挖底层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底层技术一时半会学不懂，找到高频点，如虚拟机原理，区别，准备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5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个左右</a:t>
            </a: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吃闹架构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架构一定要好好看，比如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Glide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 err="1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Okhttp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MVVM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MVP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架构实现一定要掌握</a:t>
            </a: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掌握源码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简一定要了解</a:t>
            </a:r>
            <a:r>
              <a:rPr lang="en-US" altLang="zh-CN" sz="3199" dirty="0" err="1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FrameWork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层源码，如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AMS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PMS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Handler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，属性动画</a:t>
            </a:r>
          </a:p>
        </p:txBody>
      </p:sp>
    </p:spTree>
    <p:extLst>
      <p:ext uri="{BB962C8B-B14F-4D97-AF65-F5344CB8AC3E}">
        <p14:creationId xmlns:p14="http://schemas.microsoft.com/office/powerpoint/2010/main" val="42031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6"/>
          <p:cNvSpPr>
            <a:spLocks noGrp="1"/>
          </p:cNvSpPr>
          <p:nvPr/>
        </p:nvSpPr>
        <p:spPr>
          <a:xfrm>
            <a:off x="721067" y="561261"/>
            <a:ext cx="21597341" cy="1100824"/>
          </a:xfrm>
          <a:prstGeom prst="rect">
            <a:avLst/>
          </a:prstGeom>
        </p:spPr>
        <p:txBody>
          <a:bodyPr vert="horz" lIns="121904" tIns="60953" rIns="121904" bIns="60953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6601" b="1">
                <a:solidFill>
                  <a:srgbClr val="1475B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如何快速学习提升</a:t>
            </a:r>
            <a:endParaRPr lang="zh-CN" altLang="en-US" sz="6601" b="1" dirty="0">
              <a:solidFill>
                <a:srgbClr val="1475B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7" name="文本框 3"/>
          <p:cNvSpPr txBox="1"/>
          <p:nvPr/>
        </p:nvSpPr>
        <p:spPr>
          <a:xfrm>
            <a:off x="2098379" y="2111376"/>
            <a:ext cx="19388954" cy="79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pPr marL="609634" indent="-609634"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4535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自学</a:t>
            </a:r>
            <a:endParaRPr lang="zh-CN" altLang="en-US" sz="4535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7505" y="2901248"/>
            <a:ext cx="187990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要找学习资料，网上资料不准确，官方文档无人总结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</a:t>
            </a: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碰到问题耗很久，很难找人帮忙指点、解答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</a:t>
            </a: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太耗时、太低效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</a:t>
            </a: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没有实际的项目可以实践，学了感觉没用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</a:t>
            </a: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学不全面、学不系统</a:t>
            </a: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太难、太苦逼了、坚持不下去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6912" y="10118795"/>
            <a:ext cx="11561496" cy="851443"/>
          </a:xfrm>
          <a:prstGeom prst="rect">
            <a:avLst/>
          </a:prstGeom>
          <a:noFill/>
        </p:spPr>
        <p:txBody>
          <a:bodyPr wrap="square" lIns="172775" tIns="86388" rIns="172775" bIns="86388" rtlCol="0">
            <a:spAutoFit/>
          </a:bodyPr>
          <a:lstStyle/>
          <a:p>
            <a:r>
              <a:rPr lang="zh-CN" altLang="en-US" sz="4399" b="1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但是，现在你不需要这么苦逼了！！！</a:t>
            </a:r>
          </a:p>
        </p:txBody>
      </p:sp>
    </p:spTree>
    <p:extLst>
      <p:ext uri="{BB962C8B-B14F-4D97-AF65-F5344CB8AC3E}">
        <p14:creationId xmlns:p14="http://schemas.microsoft.com/office/powerpoint/2010/main" val="353634217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标题 42"/>
          <p:cNvSpPr>
            <a:spLocks noGrp="1"/>
          </p:cNvSpPr>
          <p:nvPr>
            <p:ph type="title"/>
          </p:nvPr>
        </p:nvSpPr>
        <p:spPr>
          <a:xfrm>
            <a:off x="4058270" y="1339973"/>
            <a:ext cx="21597338" cy="1100849"/>
          </a:xfrm>
        </p:spPr>
        <p:txBody>
          <a:bodyPr/>
          <a:lstStyle/>
          <a:p>
            <a:r>
              <a:rPr lang="en-US" altLang="zh-CN"/>
              <a:t> </a:t>
            </a:r>
            <a:r>
              <a:rPr lang="zh-CN" altLang="en-US"/>
              <a:t>怎么成为</a:t>
            </a:r>
            <a:r>
              <a:rPr lang="en-US" altLang="zh-CN"/>
              <a:t>Android</a:t>
            </a:r>
            <a:r>
              <a:rPr lang="zh-CN" altLang="en-US"/>
              <a:t>高级工程师？</a:t>
            </a:r>
            <a:endParaRPr lang="zh-CN" altLang="en-US" dirty="0"/>
          </a:p>
        </p:txBody>
      </p:sp>
      <p:sp>
        <p:nvSpPr>
          <p:cNvPr id="6" name="íṡḷïdè"/>
          <p:cNvSpPr txBox="1"/>
          <p:nvPr/>
        </p:nvSpPr>
        <p:spPr>
          <a:xfrm>
            <a:off x="323209" y="3524082"/>
            <a:ext cx="20493257" cy="2748715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6" rIns="91432" bIns="45716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buSzPct val="25000"/>
            </a:pPr>
            <a:r>
              <a:rPr lang="zh-CN" altLang="en-US" sz="3600" dirty="0">
                <a:latin typeface="思源黑体 CN Normal" panose="020B0400000000000000" charset="-122"/>
                <a:ea typeface="思源黑体 CN Normal" panose="020B0400000000000000" charset="-122"/>
              </a:rPr>
              <a:t>课程简介：深入讲解</a:t>
            </a:r>
            <a:r>
              <a:rPr lang="en-US" altLang="zh-CN" sz="3600" dirty="0">
                <a:solidFill>
                  <a:srgbClr val="1475B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Android</a:t>
            </a:r>
            <a:r>
              <a:rPr lang="zh-CN" altLang="en-US" sz="3600" dirty="0">
                <a:solidFill>
                  <a:srgbClr val="1475B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内核、性能优化、架构设计、高级音视频</a:t>
            </a:r>
            <a:r>
              <a:rPr lang="zh-CN" altLang="en-US" sz="3600" dirty="0">
                <a:latin typeface="思源黑体 CN Normal" panose="020B0400000000000000" charset="-122"/>
                <a:ea typeface="思源黑体 CN Normal" panose="020B0400000000000000" charset="-122"/>
              </a:rPr>
              <a:t>技术</a:t>
            </a:r>
            <a:endParaRPr lang="en-US" altLang="zh-CN" sz="36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US" sz="1999" u="sng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452575" y="6799350"/>
            <a:ext cx="4477119" cy="3780582"/>
            <a:chOff x="2008388" y="7835069"/>
            <a:chExt cx="4477599" cy="3780986"/>
          </a:xfrm>
        </p:grpSpPr>
        <p:sp>
          <p:nvSpPr>
            <p:cNvPr id="32" name="îṣḻïdé"/>
            <p:cNvSpPr/>
            <p:nvPr/>
          </p:nvSpPr>
          <p:spPr bwMode="auto">
            <a:xfrm>
              <a:off x="3511827" y="7835069"/>
              <a:ext cx="1470719" cy="1477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39" indent="-225439" algn="ctr" fontAlgn="base">
                <a:spcBef>
                  <a:spcPct val="0"/>
                </a:spcBef>
                <a:spcAft>
                  <a:spcPct val="0"/>
                </a:spcAft>
              </a:pPr>
              <a:endParaRPr sz="3600" kern="0">
                <a:solidFill>
                  <a:prstClr val="black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30" name="iṡľíďe"/>
            <p:cNvSpPr/>
            <p:nvPr/>
          </p:nvSpPr>
          <p:spPr bwMode="auto">
            <a:xfrm>
              <a:off x="2008388" y="10162026"/>
              <a:ext cx="4477599" cy="1454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在小型企业，技术视野太窄，没经历过正规的移动开发流程</a:t>
              </a: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31" name="íşļiḋê"/>
            <p:cNvSpPr txBox="1"/>
            <p:nvPr/>
          </p:nvSpPr>
          <p:spPr bwMode="auto">
            <a:xfrm>
              <a:off x="2008388" y="9405901"/>
              <a:ext cx="4477599" cy="75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b" anchorCtr="0">
              <a:normAutofit fontScale="92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199">
                  <a:latin typeface="思源黑体 CN Normal" panose="020B0400000000000000" charset="-122"/>
                  <a:ea typeface="思源黑体 CN Normal" panose="020B0400000000000000" charset="-122"/>
                </a:rPr>
                <a:t>缺少一线互联网公司经验</a:t>
              </a:r>
              <a:endParaRPr lang="en-US" altLang="zh-CN" sz="3199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872724" y="8183963"/>
              <a:ext cx="736178" cy="831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4000" b="1">
                  <a:latin typeface="思源黑体 CN Normal" panose="020B0400000000000000" charset="-122"/>
                  <a:ea typeface="思源黑体 CN Normal" panose="020B0400000000000000" charset="-122"/>
                </a:rPr>
                <a:t>01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726484" y="6799350"/>
            <a:ext cx="4716908" cy="3780582"/>
            <a:chOff x="6671356" y="7835069"/>
            <a:chExt cx="4717415" cy="3780986"/>
          </a:xfrm>
        </p:grpSpPr>
        <p:sp>
          <p:nvSpPr>
            <p:cNvPr id="28" name="ïŝḷîdê"/>
            <p:cNvSpPr/>
            <p:nvPr/>
          </p:nvSpPr>
          <p:spPr bwMode="auto">
            <a:xfrm>
              <a:off x="8360165" y="7835069"/>
              <a:ext cx="1470719" cy="1477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39" indent="-225439" algn="ctr" fontAlgn="base">
                <a:spcBef>
                  <a:spcPct val="0"/>
                </a:spcBef>
                <a:spcAft>
                  <a:spcPct val="0"/>
                </a:spcAft>
              </a:pPr>
              <a:endParaRPr sz="3600" kern="0">
                <a:solidFill>
                  <a:prstClr val="black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26" name="ïṧľíḋè"/>
            <p:cNvSpPr/>
            <p:nvPr/>
          </p:nvSpPr>
          <p:spPr bwMode="auto">
            <a:xfrm>
              <a:off x="6725966" y="10157264"/>
              <a:ext cx="4662805" cy="1458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长期从事简单的</a:t>
              </a:r>
              <a:r>
                <a:rPr lang="en-US" altLang="zh-CN" sz="2400">
                  <a:latin typeface="思源黑体 CN Normal" panose="020B0400000000000000" charset="-122"/>
                  <a:ea typeface="思源黑体 CN Normal" panose="020B0400000000000000" charset="-122"/>
                </a:rPr>
                <a:t>UI</a:t>
              </a: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界面开发，对原理和底层开发了解不深</a:t>
              </a: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27" name="ïṡļíḋê"/>
            <p:cNvSpPr txBox="1"/>
            <p:nvPr/>
          </p:nvSpPr>
          <p:spPr bwMode="auto">
            <a:xfrm>
              <a:off x="6856726" y="9405901"/>
              <a:ext cx="4477599" cy="75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199">
                  <a:latin typeface="思源黑体 CN Normal" panose="020B0400000000000000" charset="-122"/>
                  <a:ea typeface="思源黑体 CN Normal" panose="020B0400000000000000" charset="-122"/>
                </a:rPr>
                <a:t>基础知识薄弱</a:t>
              </a:r>
              <a:endParaRPr lang="en-US" altLang="zh-CN" sz="3199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6671356" y="7835069"/>
              <a:ext cx="0" cy="378098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8645359" y="8132047"/>
              <a:ext cx="736178" cy="831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4000" b="1" dirty="0">
                  <a:latin typeface="思源黑体 CN Normal" panose="020B0400000000000000" charset="-122"/>
                  <a:ea typeface="思源黑体 CN Normal" panose="020B0400000000000000" charset="-122"/>
                </a:rPr>
                <a:t>02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1705097" y="6799350"/>
            <a:ext cx="4662469" cy="3780582"/>
            <a:chOff x="11519694" y="7835069"/>
            <a:chExt cx="4662969" cy="3780986"/>
          </a:xfrm>
        </p:grpSpPr>
        <p:sp>
          <p:nvSpPr>
            <p:cNvPr id="24" name="ísľîḍe"/>
            <p:cNvSpPr/>
            <p:nvPr/>
          </p:nvSpPr>
          <p:spPr bwMode="auto">
            <a:xfrm>
              <a:off x="13208503" y="7835069"/>
              <a:ext cx="1470719" cy="1477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39" indent="-225439" algn="ctr" fontAlgn="base">
                <a:spcBef>
                  <a:spcPct val="0"/>
                </a:spcBef>
                <a:spcAft>
                  <a:spcPct val="0"/>
                </a:spcAft>
              </a:pPr>
              <a:endParaRPr sz="3600" kern="0">
                <a:solidFill>
                  <a:prstClr val="black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22" name="ïŝ1îdè"/>
            <p:cNvSpPr/>
            <p:nvPr/>
          </p:nvSpPr>
          <p:spPr bwMode="auto">
            <a:xfrm>
              <a:off x="11705064" y="10162026"/>
              <a:ext cx="4477599" cy="1454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长期在小型软件公司、外包公司工作，只接触部分开发内容</a:t>
              </a:r>
            </a:p>
          </p:txBody>
        </p:sp>
        <p:sp>
          <p:nvSpPr>
            <p:cNvPr id="23" name="î$1íḍe"/>
            <p:cNvSpPr txBox="1"/>
            <p:nvPr/>
          </p:nvSpPr>
          <p:spPr bwMode="auto">
            <a:xfrm>
              <a:off x="11705064" y="9405901"/>
              <a:ext cx="4477599" cy="75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199">
                  <a:latin typeface="思源黑体 CN Normal" panose="020B0400000000000000" charset="-122"/>
                  <a:ea typeface="思源黑体 CN Normal" panose="020B0400000000000000" charset="-122"/>
                </a:rPr>
                <a:t>项目经验零碎</a:t>
              </a:r>
              <a:endParaRPr lang="en-US" altLang="zh-CN" sz="3199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1519694" y="7835069"/>
              <a:ext cx="0" cy="378098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13478259" y="8183963"/>
              <a:ext cx="736178" cy="831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4000" b="1" dirty="0">
                  <a:latin typeface="思源黑体 CN Normal" panose="020B0400000000000000" charset="-122"/>
                  <a:ea typeface="思源黑体 CN Normal" panose="020B0400000000000000" charset="-122"/>
                </a:rPr>
                <a:t>03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6367513" y="6799350"/>
            <a:ext cx="4662469" cy="3780582"/>
            <a:chOff x="16368032" y="7835069"/>
            <a:chExt cx="4662968" cy="3780986"/>
          </a:xfrm>
        </p:grpSpPr>
        <p:sp>
          <p:nvSpPr>
            <p:cNvPr id="20" name="ïṧļiḋê"/>
            <p:cNvSpPr/>
            <p:nvPr/>
          </p:nvSpPr>
          <p:spPr bwMode="auto">
            <a:xfrm>
              <a:off x="18056840" y="7835069"/>
              <a:ext cx="1470719" cy="1477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39" indent="-225439" algn="ctr" fontAlgn="base">
                <a:spcBef>
                  <a:spcPct val="0"/>
                </a:spcBef>
                <a:spcAft>
                  <a:spcPct val="0"/>
                </a:spcAft>
              </a:pPr>
              <a:endParaRPr sz="3600" kern="0">
                <a:solidFill>
                  <a:prstClr val="black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18" name="îṧlidê"/>
            <p:cNvSpPr/>
            <p:nvPr/>
          </p:nvSpPr>
          <p:spPr bwMode="auto">
            <a:xfrm>
              <a:off x="16553401" y="10162026"/>
              <a:ext cx="4477599" cy="1454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只招收真心想和我们一起学习，共同进步的朋友。</a:t>
              </a:r>
              <a:endParaRPr lang="en-US" altLang="zh-CN" sz="2400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19" name="îşļiḑé"/>
            <p:cNvSpPr txBox="1"/>
            <p:nvPr/>
          </p:nvSpPr>
          <p:spPr bwMode="auto">
            <a:xfrm>
              <a:off x="16553401" y="9405901"/>
              <a:ext cx="4477599" cy="75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199">
                  <a:latin typeface="思源黑体 CN Normal" panose="020B0400000000000000" charset="-122"/>
                  <a:ea typeface="思源黑体 CN Normal" panose="020B0400000000000000" charset="-122"/>
                </a:rPr>
                <a:t>渴望快速提升自己</a:t>
              </a:r>
              <a:endParaRPr lang="en-US" altLang="zh-CN" sz="3199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16368032" y="7835069"/>
              <a:ext cx="0" cy="378098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18326597" y="8183963"/>
              <a:ext cx="736178" cy="831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4000" b="1" dirty="0">
                  <a:latin typeface="思源黑体 CN Normal" panose="020B0400000000000000" charset="-122"/>
                  <a:ea typeface="思源黑体 CN Normal" panose="020B0400000000000000" charset="-122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34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9" y="695"/>
            <a:ext cx="23038154" cy="2330939"/>
          </a:xfrm>
          <a:prstGeom prst="rect">
            <a:avLst/>
          </a:prstGeom>
          <a:solidFill>
            <a:srgbClr val="1577B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16" name="标题 6"/>
          <p:cNvSpPr>
            <a:spLocks noGrp="1"/>
          </p:cNvSpPr>
          <p:nvPr/>
        </p:nvSpPr>
        <p:spPr>
          <a:xfrm>
            <a:off x="721067" y="615796"/>
            <a:ext cx="21597341" cy="1100824"/>
          </a:xfrm>
          <a:prstGeom prst="rect">
            <a:avLst/>
          </a:prstGeom>
        </p:spPr>
        <p:txBody>
          <a:bodyPr vert="horz" lIns="121904" tIns="60953" rIns="121904" bIns="60953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529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腾讯课堂权威保障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266398" y="3000240"/>
            <a:ext cx="3928439" cy="113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803" dirty="0">
                <a:solidFill>
                  <a:schemeClr val="accent1"/>
                </a:solidFill>
              </a:rPr>
              <a:t>01</a:t>
            </a:r>
            <a:endParaRPr lang="zh-CN" altLang="en-US" sz="6803" dirty="0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39403" y="3208444"/>
            <a:ext cx="3928439" cy="79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35" dirty="0"/>
              <a:t>支付保障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39403" y="4128953"/>
            <a:ext cx="10733932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46" dirty="0"/>
              <a:t>腾讯课堂为保障学员支付安全，采用淘宝中间机制，直接打款给腾讯，同时监督码牛教学质量和后续服务</a:t>
            </a:r>
          </a:p>
        </p:txBody>
      </p:sp>
      <p:sp>
        <p:nvSpPr>
          <p:cNvPr id="4" name="矩形 3"/>
          <p:cNvSpPr/>
          <p:nvPr/>
        </p:nvSpPr>
        <p:spPr>
          <a:xfrm>
            <a:off x="2494606" y="4037617"/>
            <a:ext cx="1059538" cy="8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11" name="文本框 10"/>
          <p:cNvSpPr txBox="1"/>
          <p:nvPr/>
        </p:nvSpPr>
        <p:spPr>
          <a:xfrm>
            <a:off x="2266398" y="6270565"/>
            <a:ext cx="3928439" cy="113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803" dirty="0">
                <a:solidFill>
                  <a:schemeClr val="accent1"/>
                </a:solidFill>
              </a:rPr>
              <a:t>02</a:t>
            </a:r>
            <a:endParaRPr lang="zh-CN" altLang="en-US" sz="6803" dirty="0">
              <a:solidFill>
                <a:schemeClr val="accent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39403" y="6478767"/>
            <a:ext cx="3928439" cy="79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35" dirty="0"/>
              <a:t>师资力量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896455" y="7646360"/>
            <a:ext cx="10733932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46" dirty="0"/>
              <a:t>师资来自于一线</a:t>
            </a:r>
            <a:r>
              <a:rPr lang="en-US" altLang="zh-CN" sz="2646" dirty="0"/>
              <a:t>BAT</a:t>
            </a:r>
            <a:r>
              <a:rPr lang="zh-CN" altLang="en-US" sz="2646" dirty="0"/>
              <a:t>，有着雄厚的技术实力和经验，同时大部分师资也是网易特邀讲师，有着丰富的授课经验</a:t>
            </a:r>
          </a:p>
        </p:txBody>
      </p:sp>
      <p:sp>
        <p:nvSpPr>
          <p:cNvPr id="14" name="矩形 13"/>
          <p:cNvSpPr/>
          <p:nvPr/>
        </p:nvSpPr>
        <p:spPr>
          <a:xfrm>
            <a:off x="2494606" y="7307940"/>
            <a:ext cx="1059538" cy="8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</p:spTree>
    <p:extLst>
      <p:ext uri="{BB962C8B-B14F-4D97-AF65-F5344CB8AC3E}">
        <p14:creationId xmlns:p14="http://schemas.microsoft.com/office/powerpoint/2010/main" val="30720431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62931" y="6216487"/>
            <a:ext cx="3085966" cy="596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David </a:t>
            </a:r>
            <a:r>
              <a:rPr lang="zh-CN" altLang="en-US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 </a:t>
            </a:r>
            <a:r>
              <a:rPr lang="en-US" altLang="zh-CN" sz="1890" b="1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zh-CN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讲师，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专注技术十年，产品控、代码控，拥有丰富的项目经验，主持研发了多个成功上线的大型互联网项目。热爱互联网，热衷于各种Android底层技术，精通NDK  </a:t>
            </a:r>
            <a:r>
              <a:rPr lang="en-US" altLang="zh-CN" sz="189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架构和前端开发，擅长移动互联网高并发、可维护性架构设计，有丰富的实战经验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。 </a:t>
            </a:r>
          </a:p>
          <a:p>
            <a:pPr algn="l"/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0372" y="6023776"/>
            <a:ext cx="3567229" cy="422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646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River</a:t>
            </a:r>
            <a:r>
              <a:rPr lang="en-US" altLang="zh-CN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《Android开发入门与实战第二版》作者之一</a:t>
            </a:r>
            <a:r>
              <a:rPr lang="zh-CN" altLang="en-US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，《NFC：Arduino、Android与PhoneGap近场通信》译者，国内首批</a:t>
            </a:r>
            <a:r>
              <a:rPr lang="en-US" altLang="zh-CN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开发，曾任职于银联，华夏幸福等知名公司，擅长项目重构，架构，以及性能优化，拥有多年的项目开发以及管理经验，原网易特邀</a:t>
            </a:r>
            <a:r>
              <a:rPr lang="en-US" altLang="zh-CN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讲师。授课风格幽默风趣，有激情，注重站在学员的角度考虑问题。</a:t>
            </a:r>
            <a:endParaRPr lang="en-US" altLang="zh-CN" sz="1701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701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6090" y="6216486"/>
            <a:ext cx="3207091" cy="4047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</a:t>
            </a:r>
            <a:r>
              <a:rPr lang="zh-CN" altLang="en-US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en-US" altLang="zh-CN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中南大学计算机信息专业毕业，前新浪架构师，58同城项目负责人。8年Android行业从业经验，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丰富的项目研发以及管理经验，原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网易特邀Android讲师，对架构方面有深入的研究。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授课激情有活力，能耐心帮助学员解决项目中遇到的问题。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089" y="2337011"/>
            <a:ext cx="3032690" cy="3057797"/>
          </a:xfrm>
          <a:prstGeom prst="rect">
            <a:avLst/>
          </a:prstGeom>
        </p:spPr>
      </p:pic>
      <p:sp>
        <p:nvSpPr>
          <p:cNvPr id="8" name="FLYING IMPRESSION FID FEIZHAO    qq:1964271550"/>
          <p:cNvSpPr txBox="1"/>
          <p:nvPr/>
        </p:nvSpPr>
        <p:spPr>
          <a:xfrm>
            <a:off x="1962930" y="12007554"/>
            <a:ext cx="18176370" cy="43261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1051917835</a:t>
            </a:r>
            <a:endParaRPr lang="zh-CN" altLang="en-US" sz="170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931" y="2307760"/>
            <a:ext cx="2876514" cy="3019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372" y="2349221"/>
            <a:ext cx="3072597" cy="3033372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4638051" y="6184476"/>
            <a:ext cx="3279381" cy="4204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Andy 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华中科技大学计算机相关专业硕士，全栈工程师，精通前端和后端。曾任职于华为，阿里巴巴等知名公司。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讲师，拥有多年的项目开发经验和管理经验，注重为学员解决疑难问题，授课逻辑严谨而风趣。格言是“授业不只要有广度，更要有深度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6" name="Picture 2" descr="http://10.url.cn/eth/ajNVdqHZLLCGm1Yz7Pmpj9BuoiamYtw6sibLuxkibicst4q2rIxCnfgCpA6kpgrTLJKfghFmupDaa2g/1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051" y="2367921"/>
            <a:ext cx="2804189" cy="29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710167" y="377360"/>
            <a:ext cx="10799208" cy="1100849"/>
          </a:xfrm>
        </p:spPr>
        <p:txBody>
          <a:bodyPr/>
          <a:lstStyle/>
          <a:p>
            <a:r>
              <a:rPr lang="zh-CN" altLang="en-US" dirty="0" smtClean="0"/>
              <a:t>师资力量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8493206" y="6124319"/>
            <a:ext cx="3279381" cy="379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Damon</a:t>
            </a: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华中科技大学计算机相关专业硕士，十余年互联网从业经验；曾就职于华为，小米，担任项目经理，技术经理等； 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专精领域：精通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 </a:t>
            </a:r>
            <a:r>
              <a:rPr lang="en-US" altLang="zh-CN" sz="189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FrameWork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源码及性能优化；华为鸿蒙系统架构设计，专注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NDK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底层设计与开发。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8" name="Picture 4" descr="http://10.url.cn/eth/ajNVdqHZLLAz9BIMUCxNK5fIAWdZpGvS61dgwj1nwqCdta3F41Bvj5n4qvf8bSOohXg0icw9KKHs/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349" y="2367920"/>
            <a:ext cx="2951188" cy="295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39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zh-CN" altLang="en-US"/>
              <a:t>学员疑问</a:t>
            </a:r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719920" y="2767782"/>
            <a:ext cx="15938979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我需要掌握哪些基础，才能开始学习</a:t>
            </a:r>
            <a:r>
              <a:rPr lang="en-US" altLang="zh-CN" sz="4000" dirty="0">
                <a:latin typeface="思源黑体 CN Normal" panose="020B0400000000000000" charset="-122"/>
                <a:ea typeface="思源黑体 CN Normal" panose="020B0400000000000000" charset="-122"/>
              </a:rPr>
              <a:t>Android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高级课程。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怎么构建一套符合自己自身情况的知识体系。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互联网公司中的开发，和传统</a:t>
            </a:r>
            <a:r>
              <a:rPr lang="en-US" altLang="zh-CN" sz="4000" dirty="0">
                <a:latin typeface="思源黑体 CN Normal" panose="020B0400000000000000" charset="-122"/>
                <a:ea typeface="思源黑体 CN Normal" panose="020B0400000000000000" charset="-122"/>
              </a:rPr>
              <a:t>IT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行业或者外包公司有什么区别？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学完这套课程，我需要多久时间？现在加入还能跟上课程进度吗？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去一线互联网公司面试，有没有要特别注意的地方。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课程内容讲解的深度如何。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已经工作</a:t>
            </a:r>
            <a:r>
              <a:rPr lang="en-US" altLang="zh-CN" sz="4000" dirty="0">
                <a:latin typeface="思源黑体 CN Normal" panose="020B0400000000000000" charset="-122"/>
                <a:ea typeface="思源黑体 CN Normal" panose="020B0400000000000000" charset="-122"/>
              </a:rPr>
              <a:t>5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年或者更久时间了，来学习这个课程还有用吗？</a:t>
            </a:r>
            <a:endParaRPr lang="en-US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6303001" y="3019113"/>
            <a:ext cx="7648045" cy="6054542"/>
            <a:chOff x="1688302" y="1725284"/>
            <a:chExt cx="4047198" cy="3203947"/>
          </a:xfrm>
        </p:grpSpPr>
        <p:sp>
          <p:nvSpPr>
            <p:cNvPr id="8" name="文本框 7"/>
            <p:cNvSpPr txBox="1"/>
            <p:nvPr/>
          </p:nvSpPr>
          <p:spPr>
            <a:xfrm>
              <a:off x="1688302" y="4664907"/>
              <a:ext cx="4047198" cy="26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46" b="1" dirty="0"/>
                <a:t>视频资料加叮当老师微信 （</a:t>
              </a:r>
              <a:r>
                <a:rPr lang="en-US" altLang="zh-CN" sz="2646" b="1" dirty="0"/>
                <a:t>1979846055</a:t>
              </a:r>
              <a:r>
                <a:rPr lang="zh-CN" altLang="en-US" sz="2646" b="1" dirty="0"/>
                <a:t>）</a:t>
              </a:r>
            </a:p>
          </p:txBody>
        </p:sp>
        <p:pic>
          <p:nvPicPr>
            <p:cNvPr id="10" name="图片 9" descr="叮当老师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8061" y="1725284"/>
              <a:ext cx="2665562" cy="2665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4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09405"/>
            <a:ext cx="21598496" cy="1100907"/>
          </a:xfrm>
        </p:spPr>
        <p:txBody>
          <a:bodyPr/>
          <a:lstStyle/>
          <a:p>
            <a:r>
              <a:rPr lang="zh-CN" altLang="en-US" dirty="0"/>
              <a:t>训练</a:t>
            </a:r>
            <a:r>
              <a:rPr lang="zh-CN" altLang="en-US" dirty="0" smtClean="0"/>
              <a:t>营专属活动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94" y="2655175"/>
            <a:ext cx="14358862" cy="94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430" y="473769"/>
            <a:ext cx="21596181" cy="1100790"/>
          </a:xfrm>
        </p:spPr>
        <p:txBody>
          <a:bodyPr/>
          <a:lstStyle/>
          <a:p>
            <a:r>
              <a:rPr lang="zh-CN" altLang="en-US" dirty="0" smtClean="0"/>
              <a:t>视频</a:t>
            </a:r>
            <a:r>
              <a:rPr lang="en-US" altLang="zh-CN" dirty="0" smtClean="0"/>
              <a:t>+</a:t>
            </a:r>
            <a:r>
              <a:rPr lang="zh-CN" altLang="en-US" dirty="0" smtClean="0"/>
              <a:t>资料</a:t>
            </a:r>
            <a:r>
              <a:rPr lang="en-US" altLang="zh-CN" dirty="0" smtClean="0"/>
              <a:t>+</a:t>
            </a:r>
            <a:r>
              <a:rPr lang="zh-CN" altLang="en-US" dirty="0" smtClean="0"/>
              <a:t>报名请加叮当老师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839694" y="3465175"/>
            <a:ext cx="7648045" cy="6054542"/>
            <a:chOff x="1688302" y="1725284"/>
            <a:chExt cx="4047198" cy="3203947"/>
          </a:xfrm>
        </p:grpSpPr>
        <p:sp>
          <p:nvSpPr>
            <p:cNvPr id="5" name="文本框 4"/>
            <p:cNvSpPr txBox="1"/>
            <p:nvPr/>
          </p:nvSpPr>
          <p:spPr>
            <a:xfrm>
              <a:off x="1688302" y="4664907"/>
              <a:ext cx="4047198" cy="26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46" b="1" dirty="0"/>
                <a:t>视频资料加叮当老师微信 （</a:t>
              </a:r>
              <a:r>
                <a:rPr lang="en-US" altLang="zh-CN" sz="2646" b="1" dirty="0"/>
                <a:t>1979846055</a:t>
              </a:r>
              <a:r>
                <a:rPr lang="zh-CN" altLang="en-US" sz="2646" b="1" dirty="0"/>
                <a:t>）</a:t>
              </a:r>
            </a:p>
          </p:txBody>
        </p:sp>
        <p:pic>
          <p:nvPicPr>
            <p:cNvPr id="7" name="图片 6" descr="叮当老师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8061" y="1725284"/>
              <a:ext cx="2665562" cy="2665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7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</a:t>
            </a:r>
            <a:r>
              <a:rPr lang="en-US" altLang="zh-CN" dirty="0" smtClean="0"/>
              <a:t>(</a:t>
            </a:r>
            <a:r>
              <a:rPr lang="zh-CN" altLang="en-US" dirty="0" smtClean="0"/>
              <a:t>就业前景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开发薪水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直聘公开统计中音视频行业的工资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15k-30k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45% 50k-65k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20%  60k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以上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。主要分布在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之间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就业机会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就业场景分布广。码牛学院有很多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学员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中就职于全国各大公司。从事音视频相关产品开发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开发前景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就随着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落地，音视频在互联网 中的比重越来越高，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宽带的提速，必然加速整个音视频领域的应用，未来音视频人才缺口达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万，音视频高端领域严重短缺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8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291" dirty="0"/>
              <a:t>我们能为您带来什么样的服务</a:t>
            </a:r>
            <a:endParaRPr lang="en-US" sz="5291" dirty="0"/>
          </a:p>
        </p:txBody>
      </p:sp>
      <p:sp>
        <p:nvSpPr>
          <p:cNvPr id="2" name="圆角矩形 1"/>
          <p:cNvSpPr/>
          <p:nvPr/>
        </p:nvSpPr>
        <p:spPr>
          <a:xfrm>
            <a:off x="2119694" y="2527283"/>
            <a:ext cx="18452255" cy="7824280"/>
          </a:xfrm>
          <a:prstGeom prst="roundRect">
            <a:avLst>
              <a:gd name="adj" fmla="val 63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4" name="同侧圆角矩形 3"/>
          <p:cNvSpPr/>
          <p:nvPr/>
        </p:nvSpPr>
        <p:spPr>
          <a:xfrm>
            <a:off x="2119695" y="2527282"/>
            <a:ext cx="18435956" cy="1581157"/>
          </a:xfrm>
          <a:prstGeom prst="round2SameRect">
            <a:avLst>
              <a:gd name="adj1" fmla="val 34475"/>
              <a:gd name="adj2" fmla="val 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8056298" y="2767434"/>
            <a:ext cx="10799208" cy="1100849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r>
              <a:rPr lang="en-US" altLang="zh-CN" sz="5291" dirty="0">
                <a:solidFill>
                  <a:schemeClr val="bg1"/>
                </a:solidFill>
              </a:rPr>
              <a:t>VIP</a:t>
            </a:r>
            <a:r>
              <a:rPr lang="zh-CN" altLang="en-US" sz="5291" dirty="0">
                <a:solidFill>
                  <a:schemeClr val="bg1"/>
                </a:solidFill>
              </a:rPr>
              <a:t>课程服务体系</a:t>
            </a:r>
            <a:endParaRPr lang="en-US" sz="5291" dirty="0">
              <a:solidFill>
                <a:schemeClr val="bg1"/>
              </a:solidFill>
            </a:endParaRPr>
          </a:p>
        </p:txBody>
      </p:sp>
      <p:sp>
        <p:nvSpPr>
          <p:cNvPr id="11" name="标题 2"/>
          <p:cNvSpPr txBox="1">
            <a:spLocks/>
          </p:cNvSpPr>
          <p:nvPr/>
        </p:nvSpPr>
        <p:spPr>
          <a:xfrm>
            <a:off x="2524967" y="4348587"/>
            <a:ext cx="10799208" cy="5742167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位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多年经验老师直播教学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每周一  周四  周六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 20:30-22:30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直播分享干货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7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24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小时终生答疑服务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终生学习新技术权限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个月完整直播学习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一线企业内推计划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线上教育唯一一家承诺 毕业未满三年 未涨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5K 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全面退费服务</a:t>
            </a: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标题 2"/>
          <p:cNvSpPr txBox="1">
            <a:spLocks/>
          </p:cNvSpPr>
          <p:nvPr/>
        </p:nvSpPr>
        <p:spPr>
          <a:xfrm>
            <a:off x="12950310" y="4344226"/>
            <a:ext cx="10799208" cy="5742167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提供视频，源码，</a:t>
            </a:r>
            <a:r>
              <a:rPr lang="en-US" altLang="zh-CN" sz="2646" dirty="0" err="1">
                <a:solidFill>
                  <a:schemeClr val="bg2">
                    <a:lumMod val="25000"/>
                  </a:schemeClr>
                </a:solidFill>
              </a:rPr>
              <a:t>ppt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，以及笔记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专题结束有对应考试，考核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1v1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学习计划制定，制定你专属的学习计划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职业规划，打造你自己的生涯梦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面试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1V1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辅导服务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学习方式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轮询直播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1589045" y="4108439"/>
            <a:ext cx="13606" cy="6243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</p:spTree>
    <p:extLst>
      <p:ext uri="{BB962C8B-B14F-4D97-AF65-F5344CB8AC3E}">
        <p14:creationId xmlns:p14="http://schemas.microsoft.com/office/powerpoint/2010/main" val="37067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615" y="10531885"/>
            <a:ext cx="2369640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615" y="7900901"/>
            <a:ext cx="2369640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615" y="5266285"/>
            <a:ext cx="2369640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615" y="2631673"/>
            <a:ext cx="2369640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615" y="696"/>
            <a:ext cx="2369640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22347627" y="10531885"/>
            <a:ext cx="691146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22347627" y="7900901"/>
            <a:ext cx="691146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22347627" y="5266285"/>
            <a:ext cx="691146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22347627" y="2631673"/>
            <a:ext cx="691146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22347627" y="696"/>
            <a:ext cx="691146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2370785" y="1107"/>
            <a:ext cx="7167347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课程配套服务</a:t>
            </a:r>
          </a:p>
        </p:txBody>
      </p:sp>
      <p:sp>
        <p:nvSpPr>
          <p:cNvPr id="157" name="ïśľîḍè"/>
          <p:cNvSpPr txBox="1"/>
          <p:nvPr/>
        </p:nvSpPr>
        <p:spPr>
          <a:xfrm>
            <a:off x="3972299" y="329443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8" name="íṥlîḍe"/>
          <p:cNvSpPr txBox="1"/>
          <p:nvPr/>
        </p:nvSpPr>
        <p:spPr>
          <a:xfrm>
            <a:off x="3972299" y="2350108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答疑服务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72299" y="3378424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专门的答疑老师替学员解答问题</a:t>
            </a:r>
          </a:p>
        </p:txBody>
      </p:sp>
      <p:sp>
        <p:nvSpPr>
          <p:cNvPr id="6" name="ïśľîḍè"/>
          <p:cNvSpPr txBox="1"/>
          <p:nvPr/>
        </p:nvSpPr>
        <p:spPr>
          <a:xfrm>
            <a:off x="8275154" y="329443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íṥlîḍe"/>
          <p:cNvSpPr txBox="1"/>
          <p:nvPr/>
        </p:nvSpPr>
        <p:spPr>
          <a:xfrm>
            <a:off x="8275154" y="2350108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学习计划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75154" y="3378424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1V1</a:t>
            </a:r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为你定制专属的学习计划</a:t>
            </a:r>
          </a:p>
        </p:txBody>
      </p:sp>
      <p:sp>
        <p:nvSpPr>
          <p:cNvPr id="9" name="ïśľîḍè"/>
          <p:cNvSpPr txBox="1"/>
          <p:nvPr/>
        </p:nvSpPr>
        <p:spPr>
          <a:xfrm>
            <a:off x="12444819" y="329443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íṥlîḍe"/>
          <p:cNvSpPr txBox="1"/>
          <p:nvPr/>
        </p:nvSpPr>
        <p:spPr>
          <a:xfrm>
            <a:off x="12444819" y="2350108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考核与作业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444820" y="3378424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考核与作业意义在于理论与实践并行</a:t>
            </a:r>
            <a:endParaRPr lang="en-US" altLang="zh-CN" sz="2646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ïśľîḍè"/>
          <p:cNvSpPr txBox="1"/>
          <p:nvPr/>
        </p:nvSpPr>
        <p:spPr>
          <a:xfrm>
            <a:off x="17080048" y="329443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íṥlîḍe"/>
          <p:cNvSpPr txBox="1"/>
          <p:nvPr/>
        </p:nvSpPr>
        <p:spPr>
          <a:xfrm>
            <a:off x="17080048" y="2350108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专属班级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080048" y="3378424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专属班级打开你的人际交流圈</a:t>
            </a:r>
          </a:p>
        </p:txBody>
      </p:sp>
      <p:sp>
        <p:nvSpPr>
          <p:cNvPr id="16" name="ïśľîḍè"/>
          <p:cNvSpPr txBox="1"/>
          <p:nvPr/>
        </p:nvSpPr>
        <p:spPr>
          <a:xfrm>
            <a:off x="3972299" y="6558171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íṥlîḍe"/>
          <p:cNvSpPr txBox="1"/>
          <p:nvPr/>
        </p:nvSpPr>
        <p:spPr>
          <a:xfrm>
            <a:off x="3972299" y="5613845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新技术分享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72299" y="6579770"/>
            <a:ext cx="3323734" cy="131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时刻关注国际市场新技术的动态，分享给学员</a:t>
            </a:r>
            <a:endParaRPr lang="en-US" altLang="zh-CN" sz="2646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ïśľîḍè"/>
          <p:cNvSpPr txBox="1"/>
          <p:nvPr/>
        </p:nvSpPr>
        <p:spPr>
          <a:xfrm>
            <a:off x="8275154" y="6558171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íṥlîḍe"/>
          <p:cNvSpPr txBox="1"/>
          <p:nvPr/>
        </p:nvSpPr>
        <p:spPr>
          <a:xfrm>
            <a:off x="8275154" y="5635445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就业指导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275154" y="6564170"/>
            <a:ext cx="3323734" cy="131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简历指导和面试指导并行，让你的岗位不侮辱你的能力</a:t>
            </a:r>
          </a:p>
        </p:txBody>
      </p:sp>
      <p:sp>
        <p:nvSpPr>
          <p:cNvPr id="22" name="ïśľîḍè"/>
          <p:cNvSpPr txBox="1"/>
          <p:nvPr/>
        </p:nvSpPr>
        <p:spPr>
          <a:xfrm>
            <a:off x="12444819" y="6558171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íṥlîḍe"/>
          <p:cNvSpPr txBox="1"/>
          <p:nvPr/>
        </p:nvSpPr>
        <p:spPr>
          <a:xfrm>
            <a:off x="12444819" y="5613845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企业内推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444820" y="6642163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众多一线企业的内推岗位等你拿</a:t>
            </a:r>
          </a:p>
        </p:txBody>
      </p:sp>
      <p:sp>
        <p:nvSpPr>
          <p:cNvPr id="25" name="ïśľîḍè"/>
          <p:cNvSpPr txBox="1"/>
          <p:nvPr/>
        </p:nvSpPr>
        <p:spPr>
          <a:xfrm>
            <a:off x="17080048" y="6558171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íṥlîḍe"/>
          <p:cNvSpPr txBox="1"/>
          <p:nvPr/>
        </p:nvSpPr>
        <p:spPr>
          <a:xfrm>
            <a:off x="17080048" y="5613845"/>
            <a:ext cx="3395728" cy="944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升级更新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7080048" y="6642164"/>
            <a:ext cx="3323734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最新技术一直免费学</a:t>
            </a:r>
          </a:p>
        </p:txBody>
      </p:sp>
      <p:sp>
        <p:nvSpPr>
          <p:cNvPr id="28" name="ïśľîḍè"/>
          <p:cNvSpPr txBox="1"/>
          <p:nvPr/>
        </p:nvSpPr>
        <p:spPr>
          <a:xfrm>
            <a:off x="3972299" y="977391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íṥlîḍe"/>
          <p:cNvSpPr txBox="1"/>
          <p:nvPr/>
        </p:nvSpPr>
        <p:spPr>
          <a:xfrm>
            <a:off x="3972299" y="8829588"/>
            <a:ext cx="3395728" cy="944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钱程无忧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972299" y="9857907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46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Toppro</a:t>
            </a:r>
            <a:r>
              <a:rPr lang="zh-CN" altLang="en-US" sz="2646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优先权，告别死工资</a:t>
            </a:r>
          </a:p>
        </p:txBody>
      </p:sp>
      <p:sp>
        <p:nvSpPr>
          <p:cNvPr id="31" name="ïśľîḍè"/>
          <p:cNvSpPr txBox="1"/>
          <p:nvPr/>
        </p:nvSpPr>
        <p:spPr>
          <a:xfrm>
            <a:off x="8275154" y="977391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íṥlîḍe"/>
          <p:cNvSpPr txBox="1"/>
          <p:nvPr/>
        </p:nvSpPr>
        <p:spPr>
          <a:xfrm>
            <a:off x="8275154" y="8829588"/>
            <a:ext cx="3395728" cy="944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涨薪无忧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275154" y="9795512"/>
            <a:ext cx="3323734" cy="131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毕业不满三年的学员学完课程不涨</a:t>
            </a:r>
            <a:r>
              <a:rPr lang="en-US" altLang="zh-CN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5K</a:t>
            </a:r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，全额退款</a:t>
            </a:r>
          </a:p>
        </p:txBody>
      </p:sp>
    </p:spTree>
    <p:extLst>
      <p:ext uri="{BB962C8B-B14F-4D97-AF65-F5344CB8AC3E}">
        <p14:creationId xmlns:p14="http://schemas.microsoft.com/office/powerpoint/2010/main" val="77220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YING IMPRESSION FID FEIZHAO    qq:1964271550"/>
          <p:cNvSpPr txBox="1"/>
          <p:nvPr/>
        </p:nvSpPr>
        <p:spPr>
          <a:xfrm>
            <a:off x="14792408" y="3372767"/>
            <a:ext cx="2075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dirty="0">
                <a:solidFill>
                  <a:srgbClr val="33C3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</a:p>
        </p:txBody>
      </p:sp>
      <p:sp>
        <p:nvSpPr>
          <p:cNvPr id="42" name="FLYING IMPRESSION FID FEIZHAO    qq:1964271550"/>
          <p:cNvSpPr txBox="1"/>
          <p:nvPr/>
        </p:nvSpPr>
        <p:spPr>
          <a:xfrm>
            <a:off x="14792408" y="4037063"/>
            <a:ext cx="5274635" cy="115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不再仅限于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死工资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，技术价值最大化。</a:t>
            </a:r>
          </a:p>
        </p:txBody>
      </p:sp>
      <p:sp>
        <p:nvSpPr>
          <p:cNvPr id="43" name="FLYING IMPRESSION FID FEIZHAO    qq:1964271550"/>
          <p:cNvSpPr txBox="1"/>
          <p:nvPr/>
        </p:nvSpPr>
        <p:spPr>
          <a:xfrm>
            <a:off x="14792408" y="8174582"/>
            <a:ext cx="2075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340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</a:p>
        </p:txBody>
      </p:sp>
      <p:sp>
        <p:nvSpPr>
          <p:cNvPr id="44" name="FLYING IMPRESSION FID FEIZHAO    qq:1964271550"/>
          <p:cNvSpPr txBox="1"/>
          <p:nvPr/>
        </p:nvSpPr>
        <p:spPr>
          <a:xfrm>
            <a:off x="14792408" y="8872476"/>
            <a:ext cx="5274635" cy="115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年工作经验的人学习完本课程未涨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，全额退费。</a:t>
            </a:r>
          </a:p>
        </p:txBody>
      </p:sp>
      <p:sp>
        <p:nvSpPr>
          <p:cNvPr id="45" name="FLYING IMPRESSION FID FEIZHAO    qq:1964271550"/>
          <p:cNvSpPr txBox="1"/>
          <p:nvPr/>
        </p:nvSpPr>
        <p:spPr>
          <a:xfrm>
            <a:off x="4919025" y="3372425"/>
            <a:ext cx="33789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4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</a:p>
        </p:txBody>
      </p:sp>
      <p:sp>
        <p:nvSpPr>
          <p:cNvPr id="46" name="FLYING IMPRESSION FID FEIZHAO    qq:1964271550"/>
          <p:cNvSpPr txBox="1"/>
          <p:nvPr/>
        </p:nvSpPr>
        <p:spPr>
          <a:xfrm>
            <a:off x="2972343" y="4070661"/>
            <a:ext cx="5325676" cy="115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凡是基于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平台的应用开发都不再有技术壁垒。</a:t>
            </a:r>
          </a:p>
        </p:txBody>
      </p:sp>
      <p:sp>
        <p:nvSpPr>
          <p:cNvPr id="47" name="FLYING IMPRESSION FID FEIZHAO    qq:1964271550"/>
          <p:cNvSpPr txBox="1"/>
          <p:nvPr/>
        </p:nvSpPr>
        <p:spPr>
          <a:xfrm>
            <a:off x="6222202" y="8174582"/>
            <a:ext cx="2075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400" dirty="0">
                <a:solidFill>
                  <a:srgbClr val="FCB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人脉</a:t>
            </a:r>
          </a:p>
        </p:txBody>
      </p:sp>
      <p:sp>
        <p:nvSpPr>
          <p:cNvPr id="48" name="FLYING IMPRESSION FID FEIZHAO    qq:1964271550"/>
          <p:cNvSpPr txBox="1"/>
          <p:nvPr/>
        </p:nvSpPr>
        <p:spPr>
          <a:xfrm>
            <a:off x="2972343" y="8872478"/>
            <a:ext cx="5325676" cy="1680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不管是公司还是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都有机会，能力接触到更高端的圈子，增加新的机遇。</a:t>
            </a: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rot="2700000">
            <a:off x="8528076" y="4297306"/>
            <a:ext cx="3449723" cy="2762778"/>
          </a:xfrm>
          <a:prstGeom prst="roundRect">
            <a:avLst/>
          </a:prstGeom>
          <a:solidFill>
            <a:srgbClr val="EB5F56"/>
          </a:solidFill>
          <a:ln>
            <a:noFill/>
          </a:ln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schemeClr val="bg1"/>
              </a:solidFill>
            </a:endParaRPr>
          </a:p>
        </p:txBody>
      </p:sp>
      <p:sp>
        <p:nvSpPr>
          <p:cNvPr id="52" name="FLYING IMPRESSION FID FEIZHAO    qq:1964271550"/>
          <p:cNvSpPr/>
          <p:nvPr/>
        </p:nvSpPr>
        <p:spPr bwMode="auto">
          <a:xfrm rot="2700000">
            <a:off x="11444941" y="3952769"/>
            <a:ext cx="2759779" cy="3449723"/>
          </a:xfrm>
          <a:prstGeom prst="roundRect">
            <a:avLst/>
          </a:prstGeom>
          <a:solidFill>
            <a:srgbClr val="33C3AB"/>
          </a:solidFill>
          <a:ln>
            <a:noFill/>
          </a:ln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schemeClr val="bg1"/>
              </a:solidFill>
            </a:endParaRPr>
          </a:p>
        </p:txBody>
      </p:sp>
      <p:sp>
        <p:nvSpPr>
          <p:cNvPr id="53" name="FLYING IMPRESSION FID FEIZHAO    qq:1964271550"/>
          <p:cNvSpPr/>
          <p:nvPr/>
        </p:nvSpPr>
        <p:spPr bwMode="auto">
          <a:xfrm rot="2700000">
            <a:off x="11098909" y="6868138"/>
            <a:ext cx="3449723" cy="2762778"/>
          </a:xfrm>
          <a:prstGeom prst="roundRect">
            <a:avLst/>
          </a:prstGeom>
          <a:solidFill>
            <a:srgbClr val="364555"/>
          </a:solidFill>
          <a:ln>
            <a:noFill/>
          </a:ln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schemeClr val="bg1"/>
              </a:solidFill>
            </a:endParaRPr>
          </a:p>
        </p:txBody>
      </p:sp>
      <p:sp>
        <p:nvSpPr>
          <p:cNvPr id="54" name="FLYING IMPRESSION FID FEIZHAO    qq:1964271550"/>
          <p:cNvSpPr/>
          <p:nvPr/>
        </p:nvSpPr>
        <p:spPr bwMode="auto">
          <a:xfrm rot="2700000">
            <a:off x="8827194" y="6570516"/>
            <a:ext cx="2759779" cy="3449723"/>
          </a:xfrm>
          <a:prstGeom prst="roundRect">
            <a:avLst/>
          </a:prstGeom>
          <a:solidFill>
            <a:srgbClr val="FCB030"/>
          </a:solidFill>
          <a:ln>
            <a:noFill/>
          </a:ln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schemeClr val="bg1"/>
              </a:solidFill>
            </a:endParaRPr>
          </a:p>
        </p:txBody>
      </p:sp>
      <p:sp>
        <p:nvSpPr>
          <p:cNvPr id="58" name="FLYING IMPRESSION FID FEIZHAO    qq:1964271550"/>
          <p:cNvSpPr txBox="1"/>
          <p:nvPr/>
        </p:nvSpPr>
        <p:spPr>
          <a:xfrm>
            <a:off x="11951522" y="5059859"/>
            <a:ext cx="2075816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</a:p>
        </p:txBody>
      </p:sp>
      <p:sp>
        <p:nvSpPr>
          <p:cNvPr id="60" name="FLYING IMPRESSION FID FEIZHAO    qq:1964271550"/>
          <p:cNvSpPr/>
          <p:nvPr/>
        </p:nvSpPr>
        <p:spPr>
          <a:xfrm>
            <a:off x="9059917" y="6271826"/>
            <a:ext cx="2593169" cy="1472125"/>
          </a:xfrm>
          <a:custGeom>
            <a:avLst/>
            <a:gdLst>
              <a:gd name="connsiteX0" fmla="*/ 0 w 1624676"/>
              <a:gd name="connsiteY0" fmla="*/ 0 h 711399"/>
              <a:gd name="connsiteX1" fmla="*/ 1624676 w 1624676"/>
              <a:gd name="connsiteY1" fmla="*/ 0 h 711399"/>
              <a:gd name="connsiteX2" fmla="*/ 984649 w 1624676"/>
              <a:gd name="connsiteY2" fmla="*/ 640026 h 711399"/>
              <a:gd name="connsiteX3" fmla="*/ 640025 w 1624676"/>
              <a:gd name="connsiteY3" fmla="*/ 640026 h 711399"/>
              <a:gd name="connsiteX4" fmla="*/ 0 w 1624676"/>
              <a:gd name="connsiteY4" fmla="*/ 0 h 711399"/>
              <a:gd name="connsiteX0-1" fmla="*/ 0 w 1624676"/>
              <a:gd name="connsiteY0-2" fmla="*/ 67663 h 779062"/>
              <a:gd name="connsiteX1-3" fmla="*/ 778439 w 1624676"/>
              <a:gd name="connsiteY1-4" fmla="*/ 0 h 779062"/>
              <a:gd name="connsiteX2-5" fmla="*/ 1624676 w 1624676"/>
              <a:gd name="connsiteY2-6" fmla="*/ 67663 h 779062"/>
              <a:gd name="connsiteX3-7" fmla="*/ 984649 w 1624676"/>
              <a:gd name="connsiteY3-8" fmla="*/ 707689 h 779062"/>
              <a:gd name="connsiteX4-9" fmla="*/ 640025 w 1624676"/>
              <a:gd name="connsiteY4-10" fmla="*/ 707689 h 779062"/>
              <a:gd name="connsiteX5" fmla="*/ 0 w 1624676"/>
              <a:gd name="connsiteY5" fmla="*/ 67663 h 779062"/>
              <a:gd name="connsiteX0-11" fmla="*/ 0 w 1624676"/>
              <a:gd name="connsiteY0-12" fmla="*/ 67663 h 779062"/>
              <a:gd name="connsiteX1-13" fmla="*/ 778439 w 1624676"/>
              <a:gd name="connsiteY1-14" fmla="*/ 0 h 779062"/>
              <a:gd name="connsiteX2-15" fmla="*/ 1624676 w 1624676"/>
              <a:gd name="connsiteY2-16" fmla="*/ 67663 h 779062"/>
              <a:gd name="connsiteX3-17" fmla="*/ 1372328 w 1624676"/>
              <a:gd name="connsiteY3-18" fmla="*/ 311085 h 779062"/>
              <a:gd name="connsiteX4-19" fmla="*/ 984649 w 1624676"/>
              <a:gd name="connsiteY4-20" fmla="*/ 707689 h 779062"/>
              <a:gd name="connsiteX5-21" fmla="*/ 640025 w 1624676"/>
              <a:gd name="connsiteY5-22" fmla="*/ 707689 h 779062"/>
              <a:gd name="connsiteX6" fmla="*/ 0 w 1624676"/>
              <a:gd name="connsiteY6" fmla="*/ 67663 h 779062"/>
              <a:gd name="connsiteX0-23" fmla="*/ 0 w 1624676"/>
              <a:gd name="connsiteY0-24" fmla="*/ 67663 h 779062"/>
              <a:gd name="connsiteX1-25" fmla="*/ 778439 w 1624676"/>
              <a:gd name="connsiteY1-26" fmla="*/ 0 h 779062"/>
              <a:gd name="connsiteX2-27" fmla="*/ 1624676 w 1624676"/>
              <a:gd name="connsiteY2-28" fmla="*/ 67663 h 779062"/>
              <a:gd name="connsiteX3-29" fmla="*/ 1372328 w 1624676"/>
              <a:gd name="connsiteY3-30" fmla="*/ 311085 h 779062"/>
              <a:gd name="connsiteX4-31" fmla="*/ 984649 w 1624676"/>
              <a:gd name="connsiteY4-32" fmla="*/ 707689 h 779062"/>
              <a:gd name="connsiteX5-33" fmla="*/ 640025 w 1624676"/>
              <a:gd name="connsiteY5-34" fmla="*/ 707689 h 779062"/>
              <a:gd name="connsiteX6-35" fmla="*/ 0 w 1624676"/>
              <a:gd name="connsiteY6-36" fmla="*/ 67663 h 779062"/>
              <a:gd name="connsiteX0-37" fmla="*/ 0 w 1372328"/>
              <a:gd name="connsiteY0-38" fmla="*/ 67663 h 779062"/>
              <a:gd name="connsiteX1-39" fmla="*/ 778439 w 1372328"/>
              <a:gd name="connsiteY1-40" fmla="*/ 0 h 779062"/>
              <a:gd name="connsiteX2-41" fmla="*/ 1115629 w 1372328"/>
              <a:gd name="connsiteY2-42" fmla="*/ 114797 h 779062"/>
              <a:gd name="connsiteX3-43" fmla="*/ 1372328 w 1372328"/>
              <a:gd name="connsiteY3-44" fmla="*/ 311085 h 779062"/>
              <a:gd name="connsiteX4-45" fmla="*/ 984649 w 1372328"/>
              <a:gd name="connsiteY4-46" fmla="*/ 707689 h 779062"/>
              <a:gd name="connsiteX5-47" fmla="*/ 640025 w 1372328"/>
              <a:gd name="connsiteY5-48" fmla="*/ 707689 h 779062"/>
              <a:gd name="connsiteX6-49" fmla="*/ 0 w 1372328"/>
              <a:gd name="connsiteY6-50" fmla="*/ 67663 h 779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1372328" h="779062">
                <a:moveTo>
                  <a:pt x="0" y="67663"/>
                </a:moveTo>
                <a:cubicBezTo>
                  <a:pt x="272049" y="67105"/>
                  <a:pt x="506390" y="558"/>
                  <a:pt x="778439" y="0"/>
                </a:cubicBezTo>
                <a:lnTo>
                  <a:pt x="1115629" y="114797"/>
                </a:lnTo>
                <a:cubicBezTo>
                  <a:pt x="1031513" y="195938"/>
                  <a:pt x="1098226" y="220517"/>
                  <a:pt x="1372328" y="311085"/>
                </a:cubicBezTo>
                <a:lnTo>
                  <a:pt x="984649" y="707689"/>
                </a:lnTo>
                <a:cubicBezTo>
                  <a:pt x="889484" y="802854"/>
                  <a:pt x="735191" y="802854"/>
                  <a:pt x="640025" y="707689"/>
                </a:cubicBezTo>
                <a:lnTo>
                  <a:pt x="0" y="67663"/>
                </a:lnTo>
                <a:close/>
              </a:path>
            </a:pathLst>
          </a:custGeom>
          <a:solidFill>
            <a:srgbClr val="EB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0"/>
          </a:p>
        </p:txBody>
      </p:sp>
      <p:sp>
        <p:nvSpPr>
          <p:cNvPr id="33" name="FLYING IMPRESSION FID FEIZHAO    qq:1964271550"/>
          <p:cNvSpPr/>
          <p:nvPr/>
        </p:nvSpPr>
        <p:spPr bwMode="auto">
          <a:xfrm>
            <a:off x="22682104" y="697"/>
            <a:ext cx="356668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>
            <a:off x="22682104" y="2631681"/>
            <a:ext cx="356668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1" name="FLYING IMPRESSION FID FEIZHAO    qq:1964271550"/>
          <p:cNvSpPr/>
          <p:nvPr/>
        </p:nvSpPr>
        <p:spPr bwMode="auto">
          <a:xfrm>
            <a:off x="22682104" y="5266295"/>
            <a:ext cx="356668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9" name="FLYING IMPRESSION FID FEIZHAO    qq:1964271550"/>
          <p:cNvSpPr/>
          <p:nvPr/>
        </p:nvSpPr>
        <p:spPr bwMode="auto">
          <a:xfrm>
            <a:off x="22682104" y="7900907"/>
            <a:ext cx="356668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1" name="FLYING IMPRESSION FID FEIZHAO    qq:1964271550"/>
          <p:cNvSpPr/>
          <p:nvPr/>
        </p:nvSpPr>
        <p:spPr bwMode="auto">
          <a:xfrm>
            <a:off x="22682104" y="10535520"/>
            <a:ext cx="356668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2" name="FLYING IMPRESSION FID FEIZHAO    qq:1964271550"/>
          <p:cNvSpPr/>
          <p:nvPr/>
        </p:nvSpPr>
        <p:spPr bwMode="auto">
          <a:xfrm flipV="1">
            <a:off x="618" y="10531891"/>
            <a:ext cx="356668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3" name="FLYING IMPRESSION FID FEIZHAO    qq:1964271550"/>
          <p:cNvSpPr/>
          <p:nvPr/>
        </p:nvSpPr>
        <p:spPr bwMode="auto">
          <a:xfrm flipV="1">
            <a:off x="618" y="7900905"/>
            <a:ext cx="356668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4" name="FLYING IMPRESSION FID FEIZHAO    qq:1964271550"/>
          <p:cNvSpPr/>
          <p:nvPr/>
        </p:nvSpPr>
        <p:spPr bwMode="auto">
          <a:xfrm flipV="1">
            <a:off x="618" y="5266291"/>
            <a:ext cx="356668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5" name="FLYING IMPRESSION FID FEIZHAO    qq:1964271550"/>
          <p:cNvSpPr/>
          <p:nvPr/>
        </p:nvSpPr>
        <p:spPr bwMode="auto">
          <a:xfrm flipV="1">
            <a:off x="618" y="2631679"/>
            <a:ext cx="356668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6" name="FLYING IMPRESSION FID FEIZHAO    qq:1964271550"/>
          <p:cNvSpPr/>
          <p:nvPr/>
        </p:nvSpPr>
        <p:spPr bwMode="auto">
          <a:xfrm flipV="1">
            <a:off x="618" y="696"/>
            <a:ext cx="356668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" name="FLYING IMPRESSION FID FEIZHAO    qq:1964271550"/>
          <p:cNvSpPr txBox="1"/>
          <p:nvPr/>
        </p:nvSpPr>
        <p:spPr>
          <a:xfrm>
            <a:off x="12295892" y="8054821"/>
            <a:ext cx="2075816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</a:p>
        </p:txBody>
      </p:sp>
      <p:sp>
        <p:nvSpPr>
          <p:cNvPr id="5" name="FLYING IMPRESSION FID FEIZHAO    qq:1964271550"/>
          <p:cNvSpPr txBox="1"/>
          <p:nvPr/>
        </p:nvSpPr>
        <p:spPr>
          <a:xfrm>
            <a:off x="8854569" y="5044261"/>
            <a:ext cx="2075816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012957" y="8070418"/>
            <a:ext cx="2075816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人脉</a:t>
            </a:r>
          </a:p>
        </p:txBody>
      </p:sp>
      <p:sp>
        <p:nvSpPr>
          <p:cNvPr id="7" name="FLYING IMPRESSION FID FEIZHAO    qq:1964271550"/>
          <p:cNvSpPr txBox="1"/>
          <p:nvPr/>
        </p:nvSpPr>
        <p:spPr>
          <a:xfrm>
            <a:off x="357343" y="1107"/>
            <a:ext cx="4839786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良性循环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502178" y="12186917"/>
            <a:ext cx="18177344" cy="47045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en-US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学完本高级课程未加薪</a:t>
            </a:r>
            <a:r>
              <a:rPr lang="en-US" altLang="zh-CN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</a:t>
            </a:r>
          </a:p>
        </p:txBody>
      </p:sp>
    </p:spTree>
    <p:extLst>
      <p:ext uri="{BB962C8B-B14F-4D97-AF65-F5344CB8AC3E}">
        <p14:creationId xmlns:p14="http://schemas.microsoft.com/office/powerpoint/2010/main" val="31787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bldLvl="0" animBg="1"/>
      <p:bldP spid="52" grpId="0" bldLvl="0" animBg="1"/>
      <p:bldP spid="53" grpId="0" bldLvl="0" animBg="1"/>
      <p:bldP spid="54" grpId="0" bldLvl="0" animBg="1"/>
      <p:bldP spid="58" grpId="0"/>
      <p:bldP spid="60" grpId="0" bldLvl="0" animBg="1"/>
      <p:bldP spid="4" grpId="0"/>
      <p:bldP spid="5" grpId="0"/>
      <p:bldP spid="6" grpId="0"/>
      <p:bldP spid="7" grpId="0"/>
      <p:bldP spid="8" grpId="0" bldLvl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YING IMPRESSION FID FEIZHAO    qq:1964271550"/>
          <p:cNvSpPr/>
          <p:nvPr/>
        </p:nvSpPr>
        <p:spPr>
          <a:xfrm>
            <a:off x="-2937661" y="-2483275"/>
            <a:ext cx="12086621" cy="15596218"/>
          </a:xfrm>
          <a:prstGeom prst="blockArc">
            <a:avLst>
              <a:gd name="adj1" fmla="val 18900000"/>
              <a:gd name="adj2" fmla="val 4088250"/>
              <a:gd name="adj3" fmla="val 0"/>
            </a:avLst>
          </a:prstGeom>
          <a:ln w="38100">
            <a:solidFill>
              <a:srgbClr val="364555"/>
            </a:solidFill>
          </a:ln>
        </p:spPr>
        <p:style>
          <a:lnRef idx="2">
            <a:scrgbClr r="0" g="0" b="0"/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FLYING IMPRESSION FID FEIZHAO    qq:1964271550"/>
          <p:cNvGrpSpPr/>
          <p:nvPr/>
        </p:nvGrpSpPr>
        <p:grpSpPr>
          <a:xfrm>
            <a:off x="9048677" y="11478"/>
            <a:ext cx="10579151" cy="1929505"/>
            <a:chOff x="4527649" y="1472239"/>
            <a:chExt cx="5598583" cy="1021112"/>
          </a:xfrm>
        </p:grpSpPr>
        <p:sp>
          <p:nvSpPr>
            <p:cNvPr id="16" name="FLYING IMPRESSION FID FEIZHAO    qq:1964271550"/>
            <p:cNvSpPr/>
            <p:nvPr/>
          </p:nvSpPr>
          <p:spPr>
            <a:xfrm>
              <a:off x="5242970" y="1574334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LYING IMPRESSION FID FEIZHAO    qq:1964271550"/>
            <p:cNvSpPr/>
            <p:nvPr/>
          </p:nvSpPr>
          <p:spPr>
            <a:xfrm>
              <a:off x="4527649" y="1472239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EB5F5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LYING IMPRESSION FID FEIZHAO    qq:1964271550"/>
            <p:cNvSpPr txBox="1"/>
            <p:nvPr/>
          </p:nvSpPr>
          <p:spPr>
            <a:xfrm>
              <a:off x="4661187" y="1621782"/>
              <a:ext cx="754036" cy="726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315" b="1" dirty="0">
                  <a:solidFill>
                    <a:srgbClr val="EB5F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28" name="FLYING IMPRESSION FID FEIZHAO    qq:1964271550"/>
            <p:cNvSpPr txBox="1"/>
            <p:nvPr/>
          </p:nvSpPr>
          <p:spPr>
            <a:xfrm>
              <a:off x="5722509" y="1598750"/>
              <a:ext cx="3792293" cy="64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项目开发必备底层知识</a:t>
              </a:r>
              <a:endPara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学习周期</a:t>
              </a:r>
              <a:r>
                <a:rPr lang="en-US" altLang="zh-CN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grpSp>
        <p:nvGrpSpPr>
          <p:cNvPr id="3" name="FLYING IMPRESSION FID FEIZHAO    qq:1964271550"/>
          <p:cNvGrpSpPr/>
          <p:nvPr/>
        </p:nvGrpSpPr>
        <p:grpSpPr>
          <a:xfrm>
            <a:off x="9941622" y="2577962"/>
            <a:ext cx="10579151" cy="1929505"/>
            <a:chOff x="4990678" y="3085716"/>
            <a:chExt cx="5598583" cy="1021112"/>
          </a:xfrm>
        </p:grpSpPr>
        <p:sp>
          <p:nvSpPr>
            <p:cNvPr id="18" name="FLYING IMPRESSION FID FEIZHAO    qq:1964271550"/>
            <p:cNvSpPr/>
            <p:nvPr/>
          </p:nvSpPr>
          <p:spPr>
            <a:xfrm>
              <a:off x="5705999" y="3187811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LYING IMPRESSION FID FEIZHAO    qq:1964271550"/>
            <p:cNvSpPr/>
            <p:nvPr/>
          </p:nvSpPr>
          <p:spPr>
            <a:xfrm>
              <a:off x="4990678" y="3085716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5124216" y="3235259"/>
              <a:ext cx="754036" cy="726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315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  <p:grpSp>
        <p:nvGrpSpPr>
          <p:cNvPr id="4" name="FLYING IMPRESSION FID FEIZHAO    qq:1964271550"/>
          <p:cNvGrpSpPr/>
          <p:nvPr/>
        </p:nvGrpSpPr>
        <p:grpSpPr>
          <a:xfrm>
            <a:off x="9813015" y="5314834"/>
            <a:ext cx="10579151" cy="1929505"/>
            <a:chOff x="4527649" y="4699193"/>
            <a:chExt cx="5598583" cy="1021112"/>
          </a:xfrm>
        </p:grpSpPr>
        <p:sp>
          <p:nvSpPr>
            <p:cNvPr id="25" name="FLYING IMPRESSION FID FEIZHAO    qq:1964271550"/>
            <p:cNvSpPr/>
            <p:nvPr/>
          </p:nvSpPr>
          <p:spPr>
            <a:xfrm>
              <a:off x="5242970" y="4801288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LYING IMPRESSION FID FEIZHAO    qq:1964271550"/>
            <p:cNvSpPr/>
            <p:nvPr/>
          </p:nvSpPr>
          <p:spPr>
            <a:xfrm>
              <a:off x="4527649" y="4699193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FCB03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LYING IMPRESSION FID FEIZHAO    qq:1964271550"/>
            <p:cNvSpPr txBox="1"/>
            <p:nvPr/>
          </p:nvSpPr>
          <p:spPr>
            <a:xfrm>
              <a:off x="4661912" y="4825011"/>
              <a:ext cx="754036" cy="726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315" b="1" dirty="0">
                  <a:solidFill>
                    <a:srgbClr val="FCB0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sp>
        <p:nvSpPr>
          <p:cNvPr id="41" name="FLYING IMPRESSION FID FEIZHAO    qq:1964271550"/>
          <p:cNvSpPr txBox="1"/>
          <p:nvPr/>
        </p:nvSpPr>
        <p:spPr>
          <a:xfrm>
            <a:off x="979930" y="4857072"/>
            <a:ext cx="7579792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805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zh-CN" sz="6805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6805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周期</a:t>
            </a: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>
            <a:off x="22682104" y="697"/>
            <a:ext cx="356668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3" name="FLYING IMPRESSION FID FEIZHAO    qq:1964271550"/>
          <p:cNvSpPr/>
          <p:nvPr/>
        </p:nvSpPr>
        <p:spPr bwMode="auto">
          <a:xfrm>
            <a:off x="22682104" y="2631681"/>
            <a:ext cx="356668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4" name="FLYING IMPRESSION FID FEIZHAO    qq:1964271550"/>
          <p:cNvSpPr/>
          <p:nvPr/>
        </p:nvSpPr>
        <p:spPr bwMode="auto">
          <a:xfrm>
            <a:off x="22682104" y="5266295"/>
            <a:ext cx="356668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5" name="FLYING IMPRESSION FID FEIZHAO    qq:1964271550"/>
          <p:cNvSpPr/>
          <p:nvPr/>
        </p:nvSpPr>
        <p:spPr bwMode="auto">
          <a:xfrm>
            <a:off x="22682104" y="7900907"/>
            <a:ext cx="356668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6" name="FLYING IMPRESSION FID FEIZHAO    qq:1964271550"/>
          <p:cNvSpPr/>
          <p:nvPr/>
        </p:nvSpPr>
        <p:spPr bwMode="auto">
          <a:xfrm>
            <a:off x="22682104" y="10535520"/>
            <a:ext cx="356668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618" y="10531891"/>
            <a:ext cx="356668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618" y="7900905"/>
            <a:ext cx="356668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618" y="5266291"/>
            <a:ext cx="356668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618" y="2631679"/>
            <a:ext cx="356668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1" name="FLYING IMPRESSION FID FEIZHAO    qq:1964271550"/>
          <p:cNvSpPr/>
          <p:nvPr/>
        </p:nvSpPr>
        <p:spPr bwMode="auto">
          <a:xfrm flipV="1">
            <a:off x="618" y="696"/>
            <a:ext cx="356668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7" name="FLYING IMPRESSION FID FEIZHAO    qq:1964271550"/>
          <p:cNvSpPr txBox="1"/>
          <p:nvPr/>
        </p:nvSpPr>
        <p:spPr>
          <a:xfrm>
            <a:off x="12277219" y="2855525"/>
            <a:ext cx="8243552" cy="122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 Q </a:t>
            </a:r>
            <a:r>
              <a:rPr lang="en-US" altLang="zh-CN" sz="3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FrameWork</a:t>
            </a:r>
            <a:r>
              <a:rPr lang="zh-CN" altLang="en-US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源码与</a:t>
            </a:r>
            <a:r>
              <a: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新技术</a:t>
            </a:r>
            <a:r>
              <a:rPr lang="zh-CN" altLang="en-US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12102034" y="5610504"/>
            <a:ext cx="7165964" cy="122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腾讯内部调优专题</a:t>
            </a:r>
            <a:endParaRPr lang="en-US" altLang="zh-CN" sz="3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931085" y="7888628"/>
            <a:ext cx="10459160" cy="1929505"/>
            <a:chOff x="4726158" y="4174326"/>
            <a:chExt cx="5534786" cy="1021057"/>
          </a:xfrm>
        </p:grpSpPr>
        <p:grpSp>
          <p:nvGrpSpPr>
            <p:cNvPr id="9" name="FLYING IMPRESSION FID FEIZHAO    qq:1964271550"/>
            <p:cNvGrpSpPr/>
            <p:nvPr/>
          </p:nvGrpSpPr>
          <p:grpSpPr>
            <a:xfrm>
              <a:off x="4726158" y="4174326"/>
              <a:ext cx="5534786" cy="1021057"/>
              <a:chOff x="4591149" y="4699193"/>
              <a:chExt cx="5535083" cy="1021112"/>
            </a:xfrm>
          </p:grpSpPr>
          <p:sp>
            <p:nvSpPr>
              <p:cNvPr id="10" name="FLYING IMPRESSION FID FEIZHAO    qq:1964271550"/>
              <p:cNvSpPr/>
              <p:nvPr/>
            </p:nvSpPr>
            <p:spPr>
              <a:xfrm>
                <a:off x="5242970" y="4801288"/>
                <a:ext cx="4883262" cy="816889"/>
              </a:xfrm>
              <a:prstGeom prst="homePlat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FLYING IMPRESSION FID FEIZHAO    qq:1964271550"/>
              <p:cNvSpPr/>
              <p:nvPr/>
            </p:nvSpPr>
            <p:spPr>
              <a:xfrm>
                <a:off x="4591149" y="4699193"/>
                <a:ext cx="1021112" cy="1021112"/>
              </a:xfrm>
              <a:prstGeom prst="ellipse">
                <a:avLst/>
              </a:prstGeom>
              <a:solidFill>
                <a:srgbClr val="ECEFF1"/>
              </a:solidFill>
              <a:ln w="57150">
                <a:solidFill>
                  <a:schemeClr val="accent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FLYING IMPRESSION FID FEIZHAO    qq:1964271550"/>
              <p:cNvSpPr txBox="1"/>
              <p:nvPr/>
            </p:nvSpPr>
            <p:spPr>
              <a:xfrm>
                <a:off x="4694932" y="4825011"/>
                <a:ext cx="754036" cy="726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315" b="1" dirty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</a:p>
            </p:txBody>
          </p:sp>
        </p:grpSp>
        <p:sp>
          <p:nvSpPr>
            <p:cNvPr id="13" name="FLYING IMPRESSION FID FEIZHAO    qq:1964271550"/>
            <p:cNvSpPr txBox="1"/>
            <p:nvPr/>
          </p:nvSpPr>
          <p:spPr>
            <a:xfrm>
              <a:off x="5908141" y="4333982"/>
              <a:ext cx="3792090" cy="6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高级音视频专题</a:t>
              </a:r>
              <a:endPara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学习周期</a:t>
              </a:r>
              <a:r>
                <a:rPr lang="en-US" altLang="zh-CN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sp>
        <p:nvSpPr>
          <p:cNvPr id="53" name="FLYING IMPRESSION FID FEIZHAO    qq:1964271550"/>
          <p:cNvSpPr txBox="1"/>
          <p:nvPr/>
        </p:nvSpPr>
        <p:spPr>
          <a:xfrm>
            <a:off x="357286" y="12300848"/>
            <a:ext cx="18177344" cy="47045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en-US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毕业未满三年学完本高级课程未加薪</a:t>
            </a:r>
            <a:r>
              <a:rPr lang="en-US" altLang="zh-CN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7871498" y="10178422"/>
            <a:ext cx="10459160" cy="1929505"/>
            <a:chOff x="4726158" y="4174326"/>
            <a:chExt cx="5534786" cy="1021057"/>
          </a:xfrm>
        </p:grpSpPr>
        <p:grpSp>
          <p:nvGrpSpPr>
            <p:cNvPr id="58" name="FLYING IMPRESSION FID FEIZHAO    qq:1964271550"/>
            <p:cNvGrpSpPr/>
            <p:nvPr/>
          </p:nvGrpSpPr>
          <p:grpSpPr>
            <a:xfrm>
              <a:off x="4726158" y="4174326"/>
              <a:ext cx="5534786" cy="1021057"/>
              <a:chOff x="4591149" y="4699193"/>
              <a:chExt cx="5535083" cy="1021112"/>
            </a:xfrm>
          </p:grpSpPr>
          <p:sp>
            <p:nvSpPr>
              <p:cNvPr id="60" name="FLYING IMPRESSION FID FEIZHAO    qq:1964271550"/>
              <p:cNvSpPr/>
              <p:nvPr/>
            </p:nvSpPr>
            <p:spPr>
              <a:xfrm>
                <a:off x="5242970" y="4801288"/>
                <a:ext cx="4883262" cy="816889"/>
              </a:xfrm>
              <a:prstGeom prst="homePlat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FLYING IMPRESSION FID FEIZHAO    qq:1964271550"/>
              <p:cNvSpPr/>
              <p:nvPr/>
            </p:nvSpPr>
            <p:spPr>
              <a:xfrm>
                <a:off x="4591149" y="4699193"/>
                <a:ext cx="1021112" cy="1021112"/>
              </a:xfrm>
              <a:prstGeom prst="ellipse">
                <a:avLst/>
              </a:prstGeom>
              <a:solidFill>
                <a:srgbClr val="ECEFF1"/>
              </a:solidFill>
              <a:ln w="57150">
                <a:solidFill>
                  <a:schemeClr val="accent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2" name="FLYING IMPRESSION FID FEIZHAO    qq:1964271550"/>
              <p:cNvSpPr txBox="1"/>
              <p:nvPr/>
            </p:nvSpPr>
            <p:spPr>
              <a:xfrm>
                <a:off x="4694932" y="4825011"/>
                <a:ext cx="754036" cy="726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315" b="1" dirty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</a:t>
                </a:r>
              </a:p>
            </p:txBody>
          </p:sp>
        </p:grpSp>
        <p:sp>
          <p:nvSpPr>
            <p:cNvPr id="59" name="FLYING IMPRESSION FID FEIZHAO    qq:1964271550"/>
            <p:cNvSpPr txBox="1"/>
            <p:nvPr/>
          </p:nvSpPr>
          <p:spPr>
            <a:xfrm>
              <a:off x="5908141" y="4333982"/>
              <a:ext cx="3792090" cy="6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腾讯</a:t>
              </a:r>
              <a:r>
                <a:rPr lang="en-US" altLang="zh-CN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T3.3</a:t>
              </a:r>
              <a:r>
                <a:rPr lang="zh-CN" altLang="en-US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架构师</a:t>
              </a:r>
              <a:endPara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学习周期</a:t>
              </a:r>
              <a:r>
                <a:rPr lang="en-US" altLang="zh-CN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901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3" grpId="0" bldLvl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19" y="695"/>
            <a:ext cx="4325806" cy="44430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4668342" y="695"/>
            <a:ext cx="4325806" cy="44430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9382692" y="695"/>
            <a:ext cx="4274001" cy="44430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14045238" y="695"/>
            <a:ext cx="4325806" cy="44430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8712965" y="695"/>
            <a:ext cx="4325806" cy="44430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8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8358954" y="5116498"/>
            <a:ext cx="10267485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34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en-US" altLang="zh-CN" sz="11340" dirty="0">
                <a:solidFill>
                  <a:srgbClr val="309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34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zh-CN" altLang="en-US" sz="11340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8324157" y="7035306"/>
            <a:ext cx="8775654" cy="4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码牛学院</a:t>
            </a:r>
            <a:r>
              <a:rPr lang="en-US" altLang="zh-CN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用代码码出牛逼人生</a:t>
            </a:r>
            <a:endParaRPr lang="zh-CN" altLang="en-US" sz="1984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39" y="4069571"/>
            <a:ext cx="4415646" cy="44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过程 8"/>
          <p:cNvSpPr/>
          <p:nvPr/>
        </p:nvSpPr>
        <p:spPr>
          <a:xfrm>
            <a:off x="-229" y="5285834"/>
            <a:ext cx="23038235" cy="769442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618" y="81670"/>
            <a:ext cx="23038235" cy="7694420"/>
          </a:xfrm>
          <a:prstGeom prst="flowChartProcess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8" y="7860071"/>
            <a:ext cx="23037388" cy="1799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199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619" y="8160045"/>
            <a:ext cx="2303815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93883" y="3958474"/>
            <a:ext cx="11250011" cy="2754165"/>
          </a:xfrm>
        </p:spPr>
        <p:txBody>
          <a:bodyPr>
            <a:noAutofit/>
          </a:bodyPr>
          <a:lstStyle/>
          <a:p>
            <a:pPr algn="ctr"/>
            <a:r>
              <a:rPr lang="zh-CN" altLang="en-US" sz="14001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29133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为什么要学习音视频（竞争力）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核心竞争力：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定义音视频是程序界的皇冠。掌握音视频 意味着拿到通往未来的船票。不用担心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会被其他人替代。音视频是有门槛的。是与其他人拉开差距的分水岭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i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高端人才相当缺乏：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直聘中，北上广深很多年薪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50w-70w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的音视频开发岗位，常年招不到人，月薪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2-3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 大多是刚从事音视频入门级开发者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技术迭代慢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编码从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95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年成为标准至今 ，都在使用。比较偏底层技术。底层技术几十年不会有太大的改变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1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>
        <a:normAutofit/>
      </a:bodyPr>
      <a:lstStyle>
        <a:defPPr algn="ctr">
          <a:lnSpc>
            <a:spcPct val="150000"/>
          </a:lnSpc>
          <a:defRPr sz="3200">
            <a:solidFill>
              <a:srgbClr val="1577BA"/>
            </a:solidFill>
            <a:latin typeface="思源黑体 CN Normal" panose="020B0400000000000000" pitchFamily="34" charset="-122"/>
            <a:ea typeface="思源黑体 CN Normal" panose="020B0400000000000000" pitchFamily="34" charset="-122"/>
            <a:cs typeface="Source Han Sans CN Normal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9227</TotalTime>
  <Words>4947</Words>
  <Application>Microsoft Office PowerPoint</Application>
  <PresentationFormat>自定义</PresentationFormat>
  <Paragraphs>612</Paragraphs>
  <Slides>85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85</vt:i4>
      </vt:variant>
    </vt:vector>
  </HeadingPairs>
  <TitlesOfParts>
    <vt:vector size="105" baseType="lpstr">
      <vt:lpstr>Calibri</vt:lpstr>
      <vt:lpstr>Calibri Light</vt:lpstr>
      <vt:lpstr>Helvetica Neue Medium</vt:lpstr>
      <vt:lpstr>Menlo</vt:lpstr>
      <vt:lpstr>Noto Sans CJK SC Medium</vt:lpstr>
      <vt:lpstr>Source Han Sans CN Normal</vt:lpstr>
      <vt:lpstr>等线</vt:lpstr>
      <vt:lpstr>等线 Light</vt:lpstr>
      <vt:lpstr>方正姚体</vt:lpstr>
      <vt:lpstr>黑体</vt:lpstr>
      <vt:lpstr>思源黑体 CN Bold</vt:lpstr>
      <vt:lpstr>思源黑体 CN Light</vt:lpstr>
      <vt:lpstr>思源黑体 CN Medium</vt:lpstr>
      <vt:lpstr>思源黑体 CN Normal</vt:lpstr>
      <vt:lpstr>宋体</vt:lpstr>
      <vt:lpstr>微软雅黑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讲师介绍</vt:lpstr>
      <vt:lpstr>报名咨询</vt:lpstr>
      <vt:lpstr>资料咨询</vt:lpstr>
      <vt:lpstr>PowerPoint 演示文稿</vt:lpstr>
      <vt:lpstr>PowerPoint 演示文稿</vt:lpstr>
      <vt:lpstr>为什么要学习音视频(就业前景)</vt:lpstr>
      <vt:lpstr>为什么要学习音视频（竞争力）</vt:lpstr>
      <vt:lpstr>PowerPoint 演示文稿</vt:lpstr>
      <vt:lpstr>训练营专属福利</vt:lpstr>
      <vt:lpstr>2G  3G  4G  5G的变革</vt:lpstr>
      <vt:lpstr>你为什么学习音视频学不好</vt:lpstr>
      <vt:lpstr>PowerPoint 演示文稿</vt:lpstr>
      <vt:lpstr>音视频面试的那些事</vt:lpstr>
      <vt:lpstr>什么是音视频</vt:lpstr>
      <vt:lpstr>什么是H264</vt:lpstr>
      <vt:lpstr>PowerPoint 演示文稿</vt:lpstr>
      <vt:lpstr>MediaCodec通过访问底层的编解码器</vt:lpstr>
      <vt:lpstr>什么是MediaCodec</vt:lpstr>
      <vt:lpstr>MediaCodec硬解是用的CPU解码吗？</vt:lpstr>
      <vt:lpstr>MediaPlayer播放架构</vt:lpstr>
      <vt:lpstr>课程演示</vt:lpstr>
      <vt:lpstr>PowerPoint 演示文稿</vt:lpstr>
      <vt:lpstr>音视频同步解决方案</vt:lpstr>
      <vt:lpstr>两大电信联盟</vt:lpstr>
      <vt:lpstr>H264编码</vt:lpstr>
      <vt:lpstr>在江湖打了10年</vt:lpstr>
      <vt:lpstr>ITU-T 视频编码发展历程</vt:lpstr>
      <vt:lpstr>其他参与者</vt:lpstr>
      <vt:lpstr>视频编码历史</vt:lpstr>
      <vt:lpstr>H261奠定的技术</vt:lpstr>
      <vt:lpstr>PowerPoint 演示文稿</vt:lpstr>
      <vt:lpstr>可不可以将每一帧保存到文件，音频再单独保存呢</vt:lpstr>
      <vt:lpstr>为什么视频需要编码</vt:lpstr>
      <vt:lpstr>视频中哪些地方可以进行压缩</vt:lpstr>
      <vt:lpstr>PowerPoint 演示文稿</vt:lpstr>
      <vt:lpstr>什么视频文件</vt:lpstr>
      <vt:lpstr>封装格式与编码格式</vt:lpstr>
      <vt:lpstr>PowerPoint 演示文稿</vt:lpstr>
      <vt:lpstr>音视频面试的那些事</vt:lpstr>
      <vt:lpstr>PowerPoint 演示文稿</vt:lpstr>
      <vt:lpstr>音视频编码鼻祖H261</vt:lpstr>
      <vt:lpstr>H265编码</vt:lpstr>
      <vt:lpstr>视频编码器</vt:lpstr>
      <vt:lpstr>冯诺依曼计算机先河与H621编码先河</vt:lpstr>
      <vt:lpstr>DSP芯片主要做视频编解码器的工作</vt:lpstr>
      <vt:lpstr>视频编码流程</vt:lpstr>
      <vt:lpstr>为什么要对视频进行编码</vt:lpstr>
      <vt:lpstr>PowerPoint 演示文稿</vt:lpstr>
      <vt:lpstr>陀螺仪导航原理</vt:lpstr>
      <vt:lpstr>I帧 B帧 P帧</vt:lpstr>
      <vt:lpstr>B帧如何编码</vt:lpstr>
      <vt:lpstr>P帧如何编码</vt:lpstr>
      <vt:lpstr>H264编码规则</vt:lpstr>
      <vt:lpstr>H264数据流</vt:lpstr>
      <vt:lpstr>视频编码器</vt:lpstr>
      <vt:lpstr>H264编码</vt:lpstr>
      <vt:lpstr>H264编码传输</vt:lpstr>
      <vt:lpstr>NALU单元设计</vt:lpstr>
      <vt:lpstr>切片由来</vt:lpstr>
      <vt:lpstr>PowerPoint 演示文稿</vt:lpstr>
      <vt:lpstr>SPS与PPS</vt:lpstr>
      <vt:lpstr>PowerPoint 演示文稿</vt:lpstr>
      <vt:lpstr>什么视频编码采用YUV而不是rgb</vt:lpstr>
      <vt:lpstr>人眼漫天过海</vt:lpstr>
      <vt:lpstr>NV21编码</vt:lpstr>
      <vt:lpstr>YUV I420编码</vt:lpstr>
      <vt:lpstr>PowerPoint 演示文稿</vt:lpstr>
      <vt:lpstr>PowerPoint 演示文稿</vt:lpstr>
      <vt:lpstr>我们能为您带来什么样的服务</vt:lpstr>
      <vt:lpstr>一线大厂面试诀窍</vt:lpstr>
      <vt:lpstr>PowerPoint 演示文稿</vt:lpstr>
      <vt:lpstr> 怎么成为Android高级工程师？</vt:lpstr>
      <vt:lpstr>PowerPoint 演示文稿</vt:lpstr>
      <vt:lpstr>师资力量</vt:lpstr>
      <vt:lpstr> 学员疑问</vt:lpstr>
      <vt:lpstr>训练营专属活动</vt:lpstr>
      <vt:lpstr>视频+资料+报名请加叮当老师</vt:lpstr>
      <vt:lpstr>我们能为您带来什么样的服务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css布局</dc:title>
  <dc:creator>刘碎春</dc:creator>
  <cp:lastModifiedBy>Windows 用户</cp:lastModifiedBy>
  <cp:revision>1991</cp:revision>
  <dcterms:created xsi:type="dcterms:W3CDTF">2014-06-24T08:28:00Z</dcterms:created>
  <dcterms:modified xsi:type="dcterms:W3CDTF">2020-12-18T06:52:45Z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