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321" r:id="rId2"/>
    <p:sldId id="669" r:id="rId3"/>
    <p:sldId id="725" r:id="rId4"/>
    <p:sldId id="782" r:id="rId5"/>
    <p:sldId id="745" r:id="rId6"/>
    <p:sldId id="741" r:id="rId7"/>
    <p:sldId id="742" r:id="rId8"/>
    <p:sldId id="744" r:id="rId9"/>
    <p:sldId id="743" r:id="rId10"/>
    <p:sldId id="786" r:id="rId11"/>
    <p:sldId id="783" r:id="rId12"/>
    <p:sldId id="784" r:id="rId13"/>
    <p:sldId id="788" r:id="rId14"/>
    <p:sldId id="785" r:id="rId15"/>
    <p:sldId id="746" r:id="rId16"/>
    <p:sldId id="747" r:id="rId17"/>
    <p:sldId id="761" r:id="rId18"/>
    <p:sldId id="762" r:id="rId19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725"/>
            <p14:sldId id="782"/>
            <p14:sldId id="745"/>
            <p14:sldId id="741"/>
            <p14:sldId id="742"/>
            <p14:sldId id="744"/>
            <p14:sldId id="743"/>
            <p14:sldId id="786"/>
            <p14:sldId id="783"/>
            <p14:sldId id="784"/>
            <p14:sldId id="788"/>
            <p14:sldId id="785"/>
            <p14:sldId id="746"/>
            <p14:sldId id="747"/>
            <p14:sldId id="761"/>
            <p14:sldId id="7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896"/>
    <a:srgbClr val="4D4D4D"/>
    <a:srgbClr val="297FD5"/>
    <a:srgbClr val="7F8FA9"/>
    <a:srgbClr val="000000"/>
    <a:srgbClr val="1577BA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5896" autoAdjust="0"/>
  </p:normalViewPr>
  <p:slideViewPr>
    <p:cSldViewPr>
      <p:cViewPr varScale="1">
        <p:scale>
          <a:sx n="62" d="100"/>
          <a:sy n="62" d="100"/>
        </p:scale>
        <p:origin x="1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2020/12/18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2020/12/18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4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8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7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1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="" xmlns:a16="http://schemas.microsoft.com/office/drawing/2014/main" id="{EA6C54D6-C8C8-4305-995F-2B10D81B9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>
            <a:extLst>
              <a:ext uri="{FF2B5EF4-FFF2-40B4-BE49-F238E27FC236}">
                <a16:creationId xmlns="" xmlns:a16="http://schemas.microsoft.com/office/drawing/2014/main" id="{BC0E6AFA-BE06-4A56-B047-70A6D6CA60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5662" y="2232004"/>
            <a:ext cx="19648063" cy="9828172"/>
          </a:xfrm>
          <a:prstGeom prst="rect">
            <a:avLst/>
          </a:prstGeom>
        </p:spPr>
        <p:txBody>
          <a:bodyPr/>
          <a:lstStyle>
            <a:lvl1pPr marL="863578" indent="-863578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6400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4800"/>
            </a:lvl2pPr>
          </a:lstStyle>
          <a:p>
            <a:pPr marL="863578" lvl="0" indent="-863578" algn="l" defTabSz="2303722" rtl="0" eaLnBrk="1" latinLnBrk="0" hangingPunct="1">
              <a:lnSpc>
                <a:spcPct val="150000"/>
              </a:lnSpc>
              <a:spcBef>
                <a:spcPts val="247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0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24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73" r:id="rId16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="" xmlns:a16="http://schemas.microsoft.com/office/drawing/2014/main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="" xmlns:a16="http://schemas.microsoft.com/office/drawing/2014/main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正式课</a:t>
              </a:r>
              <a:endParaRPr lang="zh-CN" altLang="en-US" sz="66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  <p:sp>
          <p:nvSpPr>
            <p:cNvPr id="17" name="TextBox 53">
              <a:extLst>
                <a:ext uri="{FF2B5EF4-FFF2-40B4-BE49-F238E27FC236}">
                  <a16:creationId xmlns="" xmlns:a16="http://schemas.microsoft.com/office/drawing/2014/main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="" xmlns:a16="http://schemas.microsoft.com/office/drawing/2014/main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391290" y="2532098"/>
            <a:ext cx="4262902" cy="4280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9181303" y="4653049"/>
            <a:ext cx="4682891" cy="2369946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187" y="4497046"/>
            <a:ext cx="263994" cy="26399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304" y="4497046"/>
            <a:ext cx="260995" cy="26399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0169694" y="3400721"/>
            <a:ext cx="2948243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8900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endParaRPr lang="zh-CN" altLang="en-US" sz="189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364" y="7769971"/>
            <a:ext cx="11156742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274694" y="8252046"/>
            <a:ext cx="1557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4800" dirty="0" smtClean="0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eaLnBrk="1" hangingPunct="1"/>
            <a:r>
              <a:rPr lang="zh-CN" altLang="en-US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面试题二</a:t>
            </a:r>
            <a:r>
              <a:rPr lang="en-US" altLang="zh-CN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r>
              <a:rPr lang="zh-CN" altLang="en-US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获取安卓摄像头的画面会什么是横着的</a:t>
            </a:r>
            <a:endParaRPr lang="zh-CN" altLang="en-US" sz="3600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44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391290" y="2532098"/>
            <a:ext cx="4262902" cy="4280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9181303" y="4653049"/>
            <a:ext cx="4682891" cy="2369946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187" y="4497046"/>
            <a:ext cx="263994" cy="26399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304" y="4497046"/>
            <a:ext cx="260995" cy="26399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0169694" y="3400721"/>
            <a:ext cx="2948243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8900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endParaRPr lang="zh-CN" altLang="en-US" sz="189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364" y="7769971"/>
            <a:ext cx="11156742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274694" y="8252046"/>
            <a:ext cx="1557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4800" dirty="0" smtClean="0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eaLnBrk="1" hangingPunct="1"/>
            <a:r>
              <a:rPr lang="zh-CN" altLang="en-US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面试题二</a:t>
            </a:r>
            <a:r>
              <a:rPr lang="en-US" altLang="zh-CN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r>
              <a:rPr lang="zh-CN" altLang="en-US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获取安卓摄像头的画面会什么是横着的</a:t>
            </a:r>
            <a:endParaRPr lang="zh-CN" altLang="en-US" sz="3600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0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Android</a:t>
            </a:r>
            <a:r>
              <a:rPr lang="zh-CN" altLang="en-US" dirty="0"/>
              <a:t>摄像头拍摄效果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C070A34-8144-4853-991A-6528B6EBAED0}"/>
              </a:ext>
            </a:extLst>
          </p:cNvPr>
          <p:cNvGrpSpPr/>
          <p:nvPr/>
        </p:nvGrpSpPr>
        <p:grpSpPr>
          <a:xfrm>
            <a:off x="1695796" y="2862307"/>
            <a:ext cx="16816227" cy="7601496"/>
            <a:chOff x="2224116" y="2679427"/>
            <a:chExt cx="16816227" cy="7601496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57C77CF8-0D8F-4707-8E21-FDD7AF3E8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116" y="2679427"/>
              <a:ext cx="16816227" cy="7601496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707A07B6-2BBA-4F81-9AE0-01B2EDEF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14244135" y="5286255"/>
              <a:ext cx="4796208" cy="2699504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F7B9B75-0550-4800-97CF-B8E691924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08806" y="3868546"/>
            <a:ext cx="920809" cy="11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Android</a:t>
            </a:r>
            <a:r>
              <a:rPr lang="zh-CN" altLang="en-US" dirty="0"/>
              <a:t>摄像头拍摄效果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694" y="3870175"/>
            <a:ext cx="7755238" cy="6330052"/>
          </a:xfrm>
          <a:prstGeom prst="rect">
            <a:avLst/>
          </a:prstGeom>
        </p:spPr>
      </p:pic>
      <p:sp>
        <p:nvSpPr>
          <p:cNvPr id="8" name="文本框 10">
            <a:extLst>
              <a:ext uri="{FF2B5EF4-FFF2-40B4-BE49-F238E27FC236}">
                <a16:creationId xmlns:a16="http://schemas.microsoft.com/office/drawing/2014/main" xmlns="" id="{B93D995B-8464-41E5-80F3-05607ECF1D1F}"/>
              </a:ext>
            </a:extLst>
          </p:cNvPr>
          <p:cNvSpPr txBox="1"/>
          <p:nvPr/>
        </p:nvSpPr>
        <p:spPr>
          <a:xfrm>
            <a:off x="2665944" y="3517601"/>
            <a:ext cx="8898749" cy="698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zh-CN" altLang="en-US" sz="3200" dirty="0"/>
              <a:t>手机摄像头的图像数据来源于摄像头硬件的图像传感器，这个图像传感器被固定到手机上后会有一个默认的取景方向</a:t>
            </a:r>
            <a:r>
              <a:rPr lang="zh-CN" altLang="en-US" sz="3200" dirty="0" smtClean="0"/>
              <a:t>，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/>
              <a:t>这个</a:t>
            </a:r>
            <a:r>
              <a:rPr lang="zh-CN" altLang="en-US" sz="3200" dirty="0"/>
              <a:t>取景方向坐标原点于手机横放时的左上角。当应用是横屏时候：图像传感器方向与屏幕自然方向原点一致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而</a:t>
            </a:r>
            <a:r>
              <a:rPr lang="zh-CN" altLang="en-US" sz="3200" dirty="0">
                <a:solidFill>
                  <a:srgbClr val="FF0000"/>
                </a:solidFill>
              </a:rPr>
              <a:t>当手机为竖屏时</a:t>
            </a:r>
            <a:r>
              <a:rPr lang="en-US" altLang="zh-CN" sz="3200" dirty="0">
                <a:solidFill>
                  <a:srgbClr val="FF0000"/>
                </a:solidFill>
              </a:rPr>
              <a:t>:</a:t>
            </a:r>
          </a:p>
          <a:p>
            <a:r>
              <a:rPr lang="zh-CN" altLang="en-US" sz="3200" dirty="0"/>
              <a:t>传感器与屏幕自然方向不一致，将图像传感器的坐标系逆时针旋转</a:t>
            </a:r>
            <a:r>
              <a:rPr lang="en-US" altLang="zh-CN" sz="3200" dirty="0"/>
              <a:t>90</a:t>
            </a:r>
            <a:r>
              <a:rPr lang="zh-CN" altLang="en-US" sz="3200" dirty="0"/>
              <a:t>度，才能显示到屏幕的坐标系上。所以看到的画面是逆时针旋转了</a:t>
            </a:r>
            <a:r>
              <a:rPr lang="en-US" altLang="zh-CN" sz="3200" dirty="0"/>
              <a:t>90</a:t>
            </a:r>
            <a:r>
              <a:rPr lang="zh-CN" altLang="en-US" sz="3200" dirty="0"/>
              <a:t>度的，因此我们需要将图像顺时针旋转</a:t>
            </a:r>
            <a:r>
              <a:rPr lang="en-US" altLang="zh-CN" sz="3200" dirty="0"/>
              <a:t>90</a:t>
            </a:r>
            <a:r>
              <a:rPr lang="zh-CN" altLang="en-US" sz="3200" dirty="0"/>
              <a:t>度才能看到正常的画面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059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Android</a:t>
            </a:r>
            <a:r>
              <a:rPr lang="zh-CN" altLang="en-US" dirty="0"/>
              <a:t>摄像头拍摄效果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7C77CF8-0D8F-4707-8E21-FDD7AF3E8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81" y="1468943"/>
            <a:ext cx="19060190" cy="114914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57C9F29-7DE3-4D69-8FA0-E52A4CADA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3" y="9635980"/>
            <a:ext cx="920809" cy="11009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7F1ABB4-40E4-449C-838A-BC4B49FAF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87977" y="2019426"/>
            <a:ext cx="920809" cy="11009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56B1386-7ED5-4249-B358-CFD269085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4203054" y="3599694"/>
            <a:ext cx="5161905" cy="29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046437" y="2532310"/>
            <a:ext cx="4949611" cy="4490657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535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4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728113" cy="158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901" dirty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04</a:t>
                </a:r>
                <a:endParaRPr lang="zh-CN" altLang="en-US" sz="18901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3" y="7769903"/>
            <a:ext cx="11156145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7011898" y="7891641"/>
            <a:ext cx="10444027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399" dirty="0">
                <a:ea typeface="思源黑体 CN Bold" panose="020B0800000000000000" pitchFamily="34" charset="-122"/>
              </a:rPr>
              <a:t>学习过程中 我们是否有以下几种经历</a:t>
            </a:r>
            <a:endParaRPr lang="zh-CN" altLang="en-US" sz="4399" dirty="0"/>
          </a:p>
        </p:txBody>
      </p:sp>
    </p:spTree>
    <p:extLst>
      <p:ext uri="{BB962C8B-B14F-4D97-AF65-F5344CB8AC3E}">
        <p14:creationId xmlns:p14="http://schemas.microsoft.com/office/powerpoint/2010/main" val="20972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1579815" y="403188"/>
            <a:ext cx="21597341" cy="1100824"/>
          </a:xfrm>
          <a:prstGeom prst="rect">
            <a:avLst/>
          </a:prstGeom>
        </p:spPr>
        <p:txBody>
          <a:bodyPr vert="horz" lIns="121904" tIns="60953" rIns="121904" bIns="60953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533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0268" y="1484879"/>
            <a:ext cx="16603220" cy="7109237"/>
          </a:xfrm>
          <a:prstGeom prst="rect">
            <a:avLst/>
          </a:prstGeom>
        </p:spPr>
        <p:txBody>
          <a:bodyPr vert="horz" wrap="square" lIns="91432" tIns="45716" rIns="91432" bIns="45716" rtlCol="0">
            <a:normAutofit/>
          </a:bodyPr>
          <a:lstStyle/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3199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3199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endParaRPr lang="en-US" altLang="zh-CN" sz="3199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514380" indent="-51438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3199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31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</a:p>
        </p:txBody>
      </p:sp>
    </p:spTree>
    <p:extLst>
      <p:ext uri="{BB962C8B-B14F-4D97-AF65-F5344CB8AC3E}">
        <p14:creationId xmlns:p14="http://schemas.microsoft.com/office/powerpoint/2010/main" val="41872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9133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62418" y="6216472"/>
            <a:ext cx="3086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2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0333" y="6023751"/>
            <a:ext cx="3567420" cy="12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River</a:t>
            </a:r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2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2000" dirty="0" err="1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5809" y="6118917"/>
            <a:ext cx="320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同城项目负责人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10" y="2336787"/>
            <a:ext cx="3032852" cy="3057961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956014" y="8240294"/>
            <a:ext cx="18177344" cy="43261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70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17" y="2307536"/>
            <a:ext cx="2876669" cy="30192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333" y="2349001"/>
            <a:ext cx="3072761" cy="30335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38217" y="6184461"/>
            <a:ext cx="3279556" cy="135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2079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科技大学计算机相关专业硕士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，腾讯架构师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8" y="2367700"/>
            <a:ext cx="2804339" cy="2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09587" y="377033"/>
            <a:ext cx="10799787" cy="1100907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493580" y="6124299"/>
            <a:ext cx="3279556" cy="94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31" y="2367699"/>
            <a:ext cx="2951347" cy="29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694" y="405175"/>
            <a:ext cx="19871472" cy="1305000"/>
          </a:xfrm>
        </p:spPr>
        <p:txBody>
          <a:bodyPr>
            <a:normAutofit/>
          </a:bodyPr>
          <a:lstStyle/>
          <a:p>
            <a:r>
              <a:rPr lang="zh-CN" altLang="en-US" sz="7200" dirty="0" smtClean="0"/>
              <a:t>什么是音视频</a:t>
            </a:r>
            <a:endParaRPr lang="zh-CN" altLang="en-US" sz="7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286" y="2663725"/>
            <a:ext cx="3810000" cy="29718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91528" y="7328137"/>
            <a:ext cx="2925000" cy="3260178"/>
            <a:chOff x="1584783" y="7245175"/>
            <a:chExt cx="2925000" cy="32601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94" y="7245175"/>
              <a:ext cx="2135178" cy="213517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584783" y="9380353"/>
              <a:ext cx="2925000" cy="1125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MP4</a:t>
              </a:r>
              <a:endParaRPr lang="zh-CN" altLang="en-US" sz="32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545594" y="9270175"/>
            <a:ext cx="2925000" cy="112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RMVB</a:t>
            </a: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46092" y="9270175"/>
            <a:ext cx="2925000" cy="112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AVI</a:t>
            </a: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423039" y="9225175"/>
            <a:ext cx="2925000" cy="112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FLV</a:t>
            </a: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74" y="7425175"/>
            <a:ext cx="1862577" cy="1755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30" y="7073434"/>
            <a:ext cx="2196741" cy="219674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480205" y="8662675"/>
            <a:ext cx="2925000" cy="112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RMVB</a:t>
            </a:r>
            <a:endParaRPr lang="zh-CN" altLang="en-US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254" y="6975175"/>
            <a:ext cx="2148424" cy="1983051"/>
          </a:xfrm>
          <a:prstGeom prst="rect">
            <a:avLst/>
          </a:prstGeom>
        </p:spPr>
      </p:pic>
      <p:sp>
        <p:nvSpPr>
          <p:cNvPr id="21" name="左大括号 20"/>
          <p:cNvSpPr/>
          <p:nvPr/>
        </p:nvSpPr>
        <p:spPr>
          <a:xfrm rot="5400000">
            <a:off x="9086295" y="-1231708"/>
            <a:ext cx="762781" cy="153359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3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9391290" y="2532098"/>
            <a:ext cx="4262902" cy="4280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9181303" y="4653049"/>
            <a:ext cx="4682891" cy="2369946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187" y="4497046"/>
            <a:ext cx="263994" cy="26399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304" y="4497046"/>
            <a:ext cx="260995" cy="26399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0169694" y="3400721"/>
            <a:ext cx="2948243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8900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sz="189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  <a:endParaRPr lang="zh-CN" altLang="en-US" sz="189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364" y="7769971"/>
            <a:ext cx="11156742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734735" y="7775546"/>
            <a:ext cx="1557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为什么采用</a:t>
            </a:r>
            <a:r>
              <a:rPr lang="en-US" altLang="zh-CN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YUV</a:t>
            </a:r>
            <a:r>
              <a:rPr lang="zh-CN" altLang="en-US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而不采用</a:t>
            </a:r>
            <a:r>
              <a:rPr lang="en-US" altLang="zh-CN" sz="4800" dirty="0" smtClean="0">
                <a:latin typeface="思源黑体 CN Bold" panose="020B0800000000000000" charset="-122"/>
                <a:ea typeface="思源黑体 CN Bold" panose="020B0800000000000000" charset="-122"/>
              </a:rPr>
              <a:t>RGB</a:t>
            </a:r>
            <a:endParaRPr lang="zh-CN" altLang="en-US" sz="3600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73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什么视频编码采用</a:t>
            </a:r>
            <a:r>
              <a:rPr lang="en-US" altLang="zh-CN" dirty="0" smtClean="0"/>
              <a:t>YUV</a:t>
            </a:r>
            <a:r>
              <a:rPr lang="zh-CN" altLang="en-US" dirty="0" smtClean="0"/>
              <a:t>而</a:t>
            </a:r>
            <a:r>
              <a:rPr lang="zh-CN" altLang="en-US" dirty="0"/>
              <a:t>不是</a:t>
            </a:r>
            <a:r>
              <a:rPr lang="en-US" altLang="zh-CN" dirty="0" err="1"/>
              <a:t>rgb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07807AF-B76F-46E4-B72F-1032A91DD7F2}"/>
              </a:ext>
            </a:extLst>
          </p:cNvPr>
          <p:cNvGrpSpPr/>
          <p:nvPr/>
        </p:nvGrpSpPr>
        <p:grpSpPr>
          <a:xfrm>
            <a:off x="2429695" y="2763116"/>
            <a:ext cx="18179999" cy="7434118"/>
            <a:chOff x="2339695" y="2713929"/>
            <a:chExt cx="18179999" cy="743411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7FD57A8-EBC2-4D34-9382-4700749070E5}"/>
                </a:ext>
              </a:extLst>
            </p:cNvPr>
            <p:cNvSpPr/>
            <p:nvPr/>
          </p:nvSpPr>
          <p:spPr>
            <a:xfrm>
              <a:off x="2339695" y="2713929"/>
              <a:ext cx="18179999" cy="743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62000" dist="50800" dir="5400000" sx="101000" sy="101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B93D995B-8464-41E5-80F3-05607ECF1D1F}"/>
                </a:ext>
              </a:extLst>
            </p:cNvPr>
            <p:cNvSpPr txBox="1"/>
            <p:nvPr/>
          </p:nvSpPr>
          <p:spPr>
            <a:xfrm>
              <a:off x="2575944" y="3468414"/>
              <a:ext cx="17707501" cy="44461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en-US" altLang="zh-CN" sz="3200" dirty="0" err="1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Rgb</a:t>
              </a:r>
              <a:r>
                <a:rPr lang="zh-CN" altLang="en-US" sz="3200" dirty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原理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定义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RGB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是从颜色发光的原理来设计定的，由红、绿、蓝三盏灯，当它们的光相互叠合的时候，色彩相混，而亮度却等于两者亮度之总和（两盏灯的亮度嘛！），越混合亮度越高，即加法混合。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RGB24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是指 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R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， 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G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， 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B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三个分量各占 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8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位</a:t>
              </a:r>
              <a:endParaRPr lang="en-US" altLang="zh-CN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571500" indent="-571500" defTabSz="9144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en-US" altLang="zh-CN" sz="3200" dirty="0" err="1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Yuv</a:t>
              </a:r>
              <a:r>
                <a:rPr lang="zh-CN" altLang="en-US" sz="3200" dirty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原理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YUV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主要用于优化彩色视频信号的传输，与 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RGB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视频信号传输相比，它最大的优点在于只需占用极少的频宽（ 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RGB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要求三个独立的视频信号同时传输）其中 “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Y”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表示明亮度也就是灰阶值；而 “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U”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和 “</a:t>
              </a:r>
              <a:r>
                <a:rPr lang="en-US" altLang="zh-CN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V” </a:t>
              </a:r>
              <a:r>
                <a:rPr lang="zh-CN" altLang="en-US" sz="32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表示的则是色度</a:t>
              </a:r>
              <a:endParaRPr lang="en-US" altLang="zh-CN" sz="32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0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人眼漫天过海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8FA7C8AC-B87C-4D11-83E2-D636B4007F6A}"/>
              </a:ext>
            </a:extLst>
          </p:cNvPr>
          <p:cNvSpPr/>
          <p:nvPr/>
        </p:nvSpPr>
        <p:spPr>
          <a:xfrm>
            <a:off x="2360429" y="5209954"/>
            <a:ext cx="1892595" cy="18925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C7243390-9190-423B-AEB4-95276C0F1081}"/>
              </a:ext>
            </a:extLst>
          </p:cNvPr>
          <p:cNvSpPr/>
          <p:nvPr/>
        </p:nvSpPr>
        <p:spPr>
          <a:xfrm>
            <a:off x="3030279" y="5316279"/>
            <a:ext cx="552893" cy="5528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309BE453-7821-4D99-B3F0-D58E428DCAC3}"/>
              </a:ext>
            </a:extLst>
          </p:cNvPr>
          <p:cNvSpPr/>
          <p:nvPr/>
        </p:nvSpPr>
        <p:spPr>
          <a:xfrm>
            <a:off x="2658138" y="6060557"/>
            <a:ext cx="552893" cy="5528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7C2B933D-21C9-4718-9139-73EBA674DE3B}"/>
              </a:ext>
            </a:extLst>
          </p:cNvPr>
          <p:cNvSpPr/>
          <p:nvPr/>
        </p:nvSpPr>
        <p:spPr>
          <a:xfrm>
            <a:off x="3455581" y="6060556"/>
            <a:ext cx="552893" cy="5528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0">
            <a:extLst>
              <a:ext uri="{FF2B5EF4-FFF2-40B4-BE49-F238E27FC236}">
                <a16:creationId xmlns:a16="http://schemas.microsoft.com/office/drawing/2014/main" xmlns="" id="{4546E244-60E4-4F76-81E1-D87E9FA97E14}"/>
              </a:ext>
            </a:extLst>
          </p:cNvPr>
          <p:cNvSpPr txBox="1"/>
          <p:nvPr/>
        </p:nvSpPr>
        <p:spPr>
          <a:xfrm>
            <a:off x="2360429" y="2470569"/>
            <a:ext cx="17707501" cy="752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en-US" altLang="zh-CN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RGB</a:t>
            </a: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表示</a:t>
            </a:r>
            <a:r>
              <a:rPr lang="en-US" altLang="zh-CN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*</a:t>
            </a:r>
            <a:r>
              <a:rPr lang="en-US" altLang="zh-CN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个像素的区域</a:t>
            </a:r>
            <a:endParaRPr lang="en-US" altLang="zh-CN" sz="32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A001123D-1316-4B90-8166-A75E2966FACA}"/>
              </a:ext>
            </a:extLst>
          </p:cNvPr>
          <p:cNvSpPr/>
          <p:nvPr/>
        </p:nvSpPr>
        <p:spPr>
          <a:xfrm>
            <a:off x="6616997" y="5114258"/>
            <a:ext cx="1892595" cy="18925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DA1D0482-120D-4E34-9C75-A2F909F6002A}"/>
              </a:ext>
            </a:extLst>
          </p:cNvPr>
          <p:cNvSpPr/>
          <p:nvPr/>
        </p:nvSpPr>
        <p:spPr>
          <a:xfrm>
            <a:off x="7286847" y="5220583"/>
            <a:ext cx="552893" cy="5528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5B493F2B-899D-42B1-A178-A4042C80BD00}"/>
              </a:ext>
            </a:extLst>
          </p:cNvPr>
          <p:cNvSpPr/>
          <p:nvPr/>
        </p:nvSpPr>
        <p:spPr>
          <a:xfrm>
            <a:off x="6914706" y="5964861"/>
            <a:ext cx="552893" cy="5528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78A5868D-B2AE-4BBE-A58E-5AA7F4C23FD4}"/>
              </a:ext>
            </a:extLst>
          </p:cNvPr>
          <p:cNvSpPr/>
          <p:nvPr/>
        </p:nvSpPr>
        <p:spPr>
          <a:xfrm>
            <a:off x="7712149" y="5964860"/>
            <a:ext cx="552893" cy="5528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E62903B7-7AAE-4D05-A483-54D817317BF0}"/>
              </a:ext>
            </a:extLst>
          </p:cNvPr>
          <p:cNvSpPr/>
          <p:nvPr/>
        </p:nvSpPr>
        <p:spPr>
          <a:xfrm>
            <a:off x="2360429" y="8692876"/>
            <a:ext cx="1892595" cy="18925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CCF36A82-09DB-42B3-AFD7-FBAAAE7A32F6}"/>
              </a:ext>
            </a:extLst>
          </p:cNvPr>
          <p:cNvSpPr/>
          <p:nvPr/>
        </p:nvSpPr>
        <p:spPr>
          <a:xfrm>
            <a:off x="3030279" y="8799201"/>
            <a:ext cx="552893" cy="5528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2DC26DB0-0712-45F0-A0EB-99BD0E942490}"/>
              </a:ext>
            </a:extLst>
          </p:cNvPr>
          <p:cNvSpPr/>
          <p:nvPr/>
        </p:nvSpPr>
        <p:spPr>
          <a:xfrm>
            <a:off x="2658138" y="9543479"/>
            <a:ext cx="552893" cy="5528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6CB4A701-95E8-4E57-992A-E44F54442883}"/>
              </a:ext>
            </a:extLst>
          </p:cNvPr>
          <p:cNvSpPr/>
          <p:nvPr/>
        </p:nvSpPr>
        <p:spPr>
          <a:xfrm>
            <a:off x="3455581" y="9543478"/>
            <a:ext cx="552893" cy="5528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597B3C3E-EBD3-43A9-A996-BFF15B70DADA}"/>
              </a:ext>
            </a:extLst>
          </p:cNvPr>
          <p:cNvSpPr/>
          <p:nvPr/>
        </p:nvSpPr>
        <p:spPr>
          <a:xfrm>
            <a:off x="6765851" y="8799201"/>
            <a:ext cx="1892595" cy="18925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C02282B2-6840-4303-A1E9-13DEF2652154}"/>
              </a:ext>
            </a:extLst>
          </p:cNvPr>
          <p:cNvSpPr/>
          <p:nvPr/>
        </p:nvSpPr>
        <p:spPr>
          <a:xfrm>
            <a:off x="7435701" y="8905526"/>
            <a:ext cx="552893" cy="5528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9241B63F-1EBE-4D5D-9DF1-2845269037C3}"/>
              </a:ext>
            </a:extLst>
          </p:cNvPr>
          <p:cNvSpPr/>
          <p:nvPr/>
        </p:nvSpPr>
        <p:spPr>
          <a:xfrm>
            <a:off x="7063560" y="9649804"/>
            <a:ext cx="552893" cy="5528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42DB0A51-87DD-489D-A2D3-9BB0DEF8349E}"/>
              </a:ext>
            </a:extLst>
          </p:cNvPr>
          <p:cNvSpPr/>
          <p:nvPr/>
        </p:nvSpPr>
        <p:spPr>
          <a:xfrm>
            <a:off x="7861003" y="9649803"/>
            <a:ext cx="552893" cy="5528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0">
            <a:extLst>
              <a:ext uri="{FF2B5EF4-FFF2-40B4-BE49-F238E27FC236}">
                <a16:creationId xmlns:a16="http://schemas.microsoft.com/office/drawing/2014/main" xmlns="" id="{33B59627-9681-417B-A496-85358E9A99E1}"/>
              </a:ext>
            </a:extLst>
          </p:cNvPr>
          <p:cNvSpPr txBox="1"/>
          <p:nvPr/>
        </p:nvSpPr>
        <p:spPr>
          <a:xfrm>
            <a:off x="506441" y="3840261"/>
            <a:ext cx="2757753" cy="752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4400">
              <a:lnSpc>
                <a:spcPct val="150000"/>
              </a:lnSpc>
              <a:buSzPct val="100000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zh-CN" altLang="en-US" sz="320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一个像素</a:t>
            </a:r>
            <a:endParaRPr lang="en-US" altLang="zh-CN" sz="32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xmlns="" id="{C29B95CA-D7A1-45FC-970B-C01212996626}"/>
              </a:ext>
            </a:extLst>
          </p:cNvPr>
          <p:cNvCxnSpPr>
            <a:cxnSpLocks/>
          </p:cNvCxnSpPr>
          <p:nvPr/>
        </p:nvCxnSpPr>
        <p:spPr>
          <a:xfrm>
            <a:off x="1771998" y="4476054"/>
            <a:ext cx="772820" cy="90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0">
            <a:extLst>
              <a:ext uri="{FF2B5EF4-FFF2-40B4-BE49-F238E27FC236}">
                <a16:creationId xmlns:a16="http://schemas.microsoft.com/office/drawing/2014/main" xmlns="" id="{87C56A9A-BE24-4247-AFC0-8F451CFADAF5}"/>
              </a:ext>
            </a:extLst>
          </p:cNvPr>
          <p:cNvSpPr txBox="1"/>
          <p:nvPr/>
        </p:nvSpPr>
        <p:spPr>
          <a:xfrm>
            <a:off x="15411606" y="2662308"/>
            <a:ext cx="4207728" cy="752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</a:t>
            </a:r>
            <a:r>
              <a:rPr lang="en-US" altLang="zh-CN" sz="3200" dirty="0" err="1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yuv</a:t>
            </a: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来表示</a:t>
            </a:r>
            <a:endParaRPr lang="en-US" altLang="zh-CN" sz="32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B65E49B6-90B6-4A96-BE9D-A78D61916CCE}"/>
              </a:ext>
            </a:extLst>
          </p:cNvPr>
          <p:cNvSpPr/>
          <p:nvPr/>
        </p:nvSpPr>
        <p:spPr>
          <a:xfrm>
            <a:off x="13922311" y="5273819"/>
            <a:ext cx="1892595" cy="18925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亮度</a:t>
            </a:r>
            <a:r>
              <a:rPr lang="en-US" altLang="zh-CN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68137216-9E08-441F-A6F8-E6CEB860AE30}"/>
              </a:ext>
            </a:extLst>
          </p:cNvPr>
          <p:cNvSpPr/>
          <p:nvPr/>
        </p:nvSpPr>
        <p:spPr>
          <a:xfrm>
            <a:off x="16440390" y="7634170"/>
            <a:ext cx="552893" cy="5528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06FA3AB0-8B2C-414F-A5BC-0D57F0E57FA9}"/>
              </a:ext>
            </a:extLst>
          </p:cNvPr>
          <p:cNvSpPr/>
          <p:nvPr/>
        </p:nvSpPr>
        <p:spPr>
          <a:xfrm>
            <a:off x="17515470" y="7634170"/>
            <a:ext cx="552893" cy="5528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18409A52-C0D0-46B7-9077-B515F8D74C42}"/>
              </a:ext>
            </a:extLst>
          </p:cNvPr>
          <p:cNvSpPr/>
          <p:nvPr/>
        </p:nvSpPr>
        <p:spPr>
          <a:xfrm>
            <a:off x="18475221" y="5202551"/>
            <a:ext cx="1892595" cy="18925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亮度</a:t>
            </a:r>
            <a:r>
              <a:rPr lang="en-US" altLang="zh-CN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xmlns="" id="{E404EAD1-B440-4E3E-A8D3-9545FFA7421A}"/>
              </a:ext>
            </a:extLst>
          </p:cNvPr>
          <p:cNvSpPr/>
          <p:nvPr/>
        </p:nvSpPr>
        <p:spPr>
          <a:xfrm>
            <a:off x="13922313" y="8654427"/>
            <a:ext cx="1892595" cy="18925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亮度</a:t>
            </a:r>
            <a:r>
              <a:rPr lang="en-US" altLang="zh-CN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xmlns="" id="{34889C7C-4264-4B6D-BFED-7DBAE4844DC9}"/>
              </a:ext>
            </a:extLst>
          </p:cNvPr>
          <p:cNvSpPr/>
          <p:nvPr/>
        </p:nvSpPr>
        <p:spPr>
          <a:xfrm>
            <a:off x="18475222" y="8567081"/>
            <a:ext cx="1892595" cy="18925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亮度</a:t>
            </a:r>
            <a:r>
              <a:rPr lang="en-US" altLang="zh-CN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8" name="文本框 10">
            <a:extLst>
              <a:ext uri="{FF2B5EF4-FFF2-40B4-BE49-F238E27FC236}">
                <a16:creationId xmlns:a16="http://schemas.microsoft.com/office/drawing/2014/main" xmlns="" id="{6C2C6013-82D2-48E3-A87C-8D0BBBF6CC03}"/>
              </a:ext>
            </a:extLst>
          </p:cNvPr>
          <p:cNvSpPr txBox="1"/>
          <p:nvPr/>
        </p:nvSpPr>
        <p:spPr>
          <a:xfrm>
            <a:off x="6014859" y="11823457"/>
            <a:ext cx="17707501" cy="752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人眼对亮度是比较敏感的，对色度不敏感</a:t>
            </a:r>
            <a:endParaRPr lang="en-US" altLang="zh-CN" sz="32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A80C78A2-979E-4FA8-8E5F-9E6A1A2383E9}"/>
              </a:ext>
            </a:extLst>
          </p:cNvPr>
          <p:cNvSpPr/>
          <p:nvPr/>
        </p:nvSpPr>
        <p:spPr>
          <a:xfrm>
            <a:off x="1230131" y="4976413"/>
            <a:ext cx="8934596" cy="57153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4BB7B183-31AE-4AFB-B51F-4A517D4B27A9}"/>
              </a:ext>
            </a:extLst>
          </p:cNvPr>
          <p:cNvSpPr/>
          <p:nvPr/>
        </p:nvSpPr>
        <p:spPr>
          <a:xfrm>
            <a:off x="12683932" y="4984497"/>
            <a:ext cx="8934596" cy="57153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10">
            <a:extLst>
              <a:ext uri="{FF2B5EF4-FFF2-40B4-BE49-F238E27FC236}">
                <a16:creationId xmlns:a16="http://schemas.microsoft.com/office/drawing/2014/main" xmlns="" id="{831D6006-5FA5-4B03-8864-5008551F4881}"/>
              </a:ext>
            </a:extLst>
          </p:cNvPr>
          <p:cNvSpPr txBox="1"/>
          <p:nvPr/>
        </p:nvSpPr>
        <p:spPr>
          <a:xfrm>
            <a:off x="3157867" y="11097591"/>
            <a:ext cx="7100329" cy="752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数据量  </a:t>
            </a:r>
            <a:r>
              <a:rPr lang="en-US" altLang="zh-CN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*</a:t>
            </a:r>
            <a:r>
              <a:rPr lang="en-US" altLang="zh-CN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</a:t>
            </a: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字节</a:t>
            </a:r>
            <a:endParaRPr lang="en-US" altLang="zh-CN" sz="32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2" name="文本框 10">
            <a:extLst>
              <a:ext uri="{FF2B5EF4-FFF2-40B4-BE49-F238E27FC236}">
                <a16:creationId xmlns:a16="http://schemas.microsoft.com/office/drawing/2014/main" xmlns="" id="{6592E6B8-CBAF-4CCD-B9E6-2998C75C677E}"/>
              </a:ext>
            </a:extLst>
          </p:cNvPr>
          <p:cNvSpPr txBox="1"/>
          <p:nvPr/>
        </p:nvSpPr>
        <p:spPr>
          <a:xfrm>
            <a:off x="14518199" y="10840336"/>
            <a:ext cx="7100329" cy="752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数据量  （</a:t>
            </a:r>
            <a:r>
              <a:rPr lang="en-US" altLang="zh-CN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4+1+1</a:t>
            </a:r>
            <a:r>
              <a:rPr lang="zh-CN" altLang="en-US" sz="3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）字节</a:t>
            </a:r>
            <a:endParaRPr lang="en-US" altLang="zh-CN" sz="32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3" name="文本框 10">
            <a:extLst>
              <a:ext uri="{FF2B5EF4-FFF2-40B4-BE49-F238E27FC236}">
                <a16:creationId xmlns:a16="http://schemas.microsoft.com/office/drawing/2014/main" xmlns="" id="{75D6A95D-6B8E-41ED-85DF-F1FCE608A0DD}"/>
              </a:ext>
            </a:extLst>
          </p:cNvPr>
          <p:cNvSpPr txBox="1"/>
          <p:nvPr/>
        </p:nvSpPr>
        <p:spPr>
          <a:xfrm>
            <a:off x="14518199" y="11850427"/>
            <a:ext cx="9668577" cy="67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defTabSz="914400">
              <a:lnSpc>
                <a:spcPct val="150000"/>
              </a:lnSpc>
              <a:buSzPct val="100000"/>
              <a:buFont typeface="Arial"/>
              <a:buChar char="•"/>
              <a:defRPr sz="3800">
                <a:latin typeface="Source Han Sans CN Normal"/>
                <a:ea typeface="Source Han Sans CN Normal"/>
                <a:cs typeface="Source Han Sans CN Normal"/>
                <a:sym typeface="Source Han Sans CN Normal"/>
              </a:defRPr>
            </a:pPr>
            <a:r>
              <a:rPr lang="zh-CN" altLang="en-US" sz="280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内存计算公式 </a:t>
            </a:r>
            <a:r>
              <a:rPr lang="en-US" altLang="zh-CN" sz="280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width</a:t>
            </a:r>
            <a:r>
              <a:rPr lang="zh-CN" altLang="en-US" sz="280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*</a:t>
            </a:r>
            <a:r>
              <a:rPr lang="en-US" altLang="zh-CN" sz="280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height*3/2   (2*2*3/2)</a:t>
            </a:r>
          </a:p>
        </p:txBody>
      </p:sp>
    </p:spTree>
    <p:extLst>
      <p:ext uri="{BB962C8B-B14F-4D97-AF65-F5344CB8AC3E}">
        <p14:creationId xmlns:p14="http://schemas.microsoft.com/office/powerpoint/2010/main" val="42664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YUV I420</a:t>
            </a:r>
            <a:r>
              <a:rPr lang="zh-CN" altLang="en-US" dirty="0"/>
              <a:t>编码</a:t>
            </a:r>
          </a:p>
        </p:txBody>
      </p:sp>
      <p:pic>
        <p:nvPicPr>
          <p:cNvPr id="5122" name="Picture 2" descr="è¿éåå¾çæè¿°">
            <a:extLst>
              <a:ext uri="{FF2B5EF4-FFF2-40B4-BE49-F238E27FC236}">
                <a16:creationId xmlns:a16="http://schemas.microsoft.com/office/drawing/2014/main" xmlns="" id="{B053D904-E5D0-4275-BB4A-CAA6CDC2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41" y="2208566"/>
            <a:ext cx="12273480" cy="9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30F4464-DF0A-40B3-9DA3-8E2F04D55027}"/>
              </a:ext>
            </a:extLst>
          </p:cNvPr>
          <p:cNvSpPr txBox="1"/>
          <p:nvPr/>
        </p:nvSpPr>
        <p:spPr>
          <a:xfrm>
            <a:off x="13679004" y="3466215"/>
            <a:ext cx="994654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dirty="0">
                <a:latin typeface="+mn-ea"/>
                <a:cs typeface="Menlo" panose="020B0609030804020204" charset="0"/>
              </a:rPr>
              <a:t>如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1920*1080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的一帧图片，经过</a:t>
            </a:r>
            <a:r>
              <a:rPr lang="en-US" altLang="zh-CN" sz="3200" dirty="0" err="1">
                <a:latin typeface="+mn-ea"/>
                <a:cs typeface="Menlo" panose="020B0609030804020204" charset="0"/>
              </a:rPr>
              <a:t>yuv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的方式排列</a:t>
            </a:r>
            <a:endParaRPr lang="en-US" altLang="zh-CN" sz="3200" dirty="0">
              <a:latin typeface="+mn-ea"/>
              <a:cs typeface="Menlo" panose="020B0609030804020204" charset="0"/>
            </a:endParaRPr>
          </a:p>
          <a:p>
            <a:pPr algn="just">
              <a:lnSpc>
                <a:spcPct val="125000"/>
              </a:lnSpc>
            </a:pPr>
            <a:endParaRPr lang="en-US" altLang="zh-CN" sz="3200" dirty="0">
              <a:latin typeface="+mn-ea"/>
              <a:cs typeface="Menlo" panose="020B0609030804020204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+mn-ea"/>
                <a:cs typeface="Menlo" panose="020B0609030804020204" charset="0"/>
              </a:rPr>
              <a:t>   0      ~  1920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*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1080              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全部是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Y</a:t>
            </a: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+mn-ea"/>
                <a:cs typeface="Menlo" panose="020B0609030804020204" charset="0"/>
              </a:rPr>
              <a:t> </a:t>
            </a: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+mn-ea"/>
                <a:cs typeface="Menlo" panose="020B0609030804020204" charset="0"/>
              </a:rPr>
              <a:t>1920*1080  ~  1920*1080+ 1920*1080/4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全部是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u</a:t>
            </a:r>
          </a:p>
          <a:p>
            <a:pPr algn="just">
              <a:lnSpc>
                <a:spcPct val="125000"/>
              </a:lnSpc>
            </a:pPr>
            <a:endParaRPr lang="en-US" altLang="zh-CN" sz="3200" dirty="0">
              <a:latin typeface="+mn-ea"/>
              <a:cs typeface="Menlo" panose="020B0609030804020204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+mn-ea"/>
                <a:cs typeface="Menlo" panose="020B0609030804020204" charset="0"/>
              </a:rPr>
              <a:t>1920*1080+ 1920*1080/4 ~ 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一帧末尾   全部是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0082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NV21</a:t>
            </a:r>
            <a:r>
              <a:rPr lang="zh-CN" altLang="en-US" dirty="0"/>
              <a:t>编码</a:t>
            </a:r>
          </a:p>
        </p:txBody>
      </p:sp>
      <p:pic>
        <p:nvPicPr>
          <p:cNvPr id="6146" name="Picture 2" descr="è¿éåå¾çæè¿°">
            <a:extLst>
              <a:ext uri="{FF2B5EF4-FFF2-40B4-BE49-F238E27FC236}">
                <a16:creationId xmlns:a16="http://schemas.microsoft.com/office/drawing/2014/main" xmlns="" id="{95BF30D1-A285-4E84-8A46-6FE100D6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2480008"/>
            <a:ext cx="12677739" cy="93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737E49C-6F7E-4F49-9B78-6520378BA071}"/>
              </a:ext>
            </a:extLst>
          </p:cNvPr>
          <p:cNvSpPr txBox="1"/>
          <p:nvPr/>
        </p:nvSpPr>
        <p:spPr>
          <a:xfrm>
            <a:off x="13466353" y="5039834"/>
            <a:ext cx="9946540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dirty="0">
                <a:latin typeface="+mn-ea"/>
                <a:cs typeface="Menlo" panose="020B0609030804020204" charset="0"/>
              </a:rPr>
              <a:t>如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1920*1080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的一帧图片，经过</a:t>
            </a:r>
            <a:r>
              <a:rPr lang="en-US" altLang="zh-CN" sz="3200" dirty="0" err="1">
                <a:latin typeface="+mn-ea"/>
                <a:cs typeface="Menlo" panose="020B0609030804020204" charset="0"/>
              </a:rPr>
              <a:t>yuv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的方式排列</a:t>
            </a:r>
            <a:endParaRPr lang="en-US" altLang="zh-CN" sz="3200" dirty="0">
              <a:latin typeface="+mn-ea"/>
              <a:cs typeface="Menlo" panose="020B0609030804020204" charset="0"/>
            </a:endParaRPr>
          </a:p>
          <a:p>
            <a:pPr algn="just">
              <a:lnSpc>
                <a:spcPct val="125000"/>
              </a:lnSpc>
            </a:pPr>
            <a:endParaRPr lang="en-US" altLang="zh-CN" sz="3200" dirty="0">
              <a:latin typeface="+mn-ea"/>
              <a:cs typeface="Menlo" panose="020B0609030804020204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+mn-ea"/>
                <a:cs typeface="Menlo" panose="020B0609030804020204" charset="0"/>
              </a:rPr>
              <a:t>0      ~  1920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*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1080              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全部是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Y</a:t>
            </a:r>
          </a:p>
          <a:p>
            <a:pPr algn="just">
              <a:lnSpc>
                <a:spcPct val="125000"/>
              </a:lnSpc>
            </a:pPr>
            <a:endParaRPr lang="en-US" altLang="zh-CN" sz="3200" dirty="0">
              <a:latin typeface="+mn-ea"/>
              <a:cs typeface="Menlo" panose="020B0609030804020204" charset="0"/>
            </a:endParaRPr>
          </a:p>
          <a:p>
            <a:pPr algn="just">
              <a:lnSpc>
                <a:spcPct val="125000"/>
              </a:lnSpc>
            </a:pPr>
            <a:endParaRPr lang="en-US" altLang="zh-CN" sz="3200" dirty="0">
              <a:latin typeface="+mn-ea"/>
              <a:cs typeface="Menlo" panose="020B0609030804020204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200" dirty="0">
                <a:latin typeface="+mn-ea"/>
                <a:cs typeface="Menlo" panose="020B0609030804020204" charset="0"/>
              </a:rPr>
              <a:t>后面是 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u 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和</a:t>
            </a:r>
            <a:r>
              <a:rPr lang="en-US" altLang="zh-CN" sz="3200" dirty="0">
                <a:latin typeface="+mn-ea"/>
                <a:cs typeface="Menlo" panose="020B0609030804020204" charset="0"/>
              </a:rPr>
              <a:t>v  </a:t>
            </a:r>
            <a:r>
              <a:rPr lang="zh-CN" altLang="en-US" sz="3200" dirty="0">
                <a:latin typeface="+mn-ea"/>
                <a:cs typeface="Menlo" panose="020B0609030804020204" charset="0"/>
              </a:rPr>
              <a:t>的交替变换</a:t>
            </a:r>
            <a:endParaRPr lang="en-US" altLang="zh-CN" sz="3200" dirty="0">
              <a:latin typeface="+mn-ea"/>
              <a:cs typeface="Menlo" panose="020B0609030804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10665</TotalTime>
  <Words>675</Words>
  <Application>Microsoft Office PowerPoint</Application>
  <PresentationFormat>自定义</PresentationFormat>
  <Paragraphs>89</Paragraphs>
  <Slides>18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Calibri</vt:lpstr>
      <vt:lpstr>Calibri Light</vt:lpstr>
      <vt:lpstr>Menlo</vt:lpstr>
      <vt:lpstr>Noto Sans CJK SC Medium</vt:lpstr>
      <vt:lpstr>Source Han Sans CN Normal</vt:lpstr>
      <vt:lpstr>等线</vt:lpstr>
      <vt:lpstr>等线 Light</vt:lpstr>
      <vt:lpstr>方正姚体</vt:lpstr>
      <vt:lpstr>黑体</vt:lpstr>
      <vt:lpstr>思源黑体 CN Bold</vt:lpstr>
      <vt:lpstr>思源黑体 CN Medium</vt:lpstr>
      <vt:lpstr>思源黑体 CN Normal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讲师介绍</vt:lpstr>
      <vt:lpstr>什么是音视频</vt:lpstr>
      <vt:lpstr>PowerPoint 演示文稿</vt:lpstr>
      <vt:lpstr>什么视频编码采用YUV而不是rgb</vt:lpstr>
      <vt:lpstr>人眼漫天过海</vt:lpstr>
      <vt:lpstr>YUV I420编码</vt:lpstr>
      <vt:lpstr>NV21编码</vt:lpstr>
      <vt:lpstr>PowerPoint 演示文稿</vt:lpstr>
      <vt:lpstr>PowerPoint 演示文稿</vt:lpstr>
      <vt:lpstr>Android摄像头拍摄效果</vt:lpstr>
      <vt:lpstr>Android摄像头拍摄效果</vt:lpstr>
      <vt:lpstr>Android摄像头拍摄效果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1991</cp:revision>
  <dcterms:created xsi:type="dcterms:W3CDTF">2014-06-24T08:28:00Z</dcterms:created>
  <dcterms:modified xsi:type="dcterms:W3CDTF">2020-12-19T07:59:26Z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