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70" r:id="rId4"/>
    <p:sldId id="262" r:id="rId5"/>
    <p:sldId id="263" r:id="rId6"/>
    <p:sldId id="264" r:id="rId7"/>
    <p:sldId id="265" r:id="rId8"/>
    <p:sldId id="266" r:id="rId9"/>
    <p:sldId id="261" r:id="rId10"/>
    <p:sldId id="271" r:id="rId11"/>
    <p:sldId id="272" r:id="rId12"/>
    <p:sldId id="311" r:id="rId13"/>
    <p:sldId id="312" r:id="rId14"/>
    <p:sldId id="313" r:id="rId15"/>
    <p:sldId id="260" r:id="rId16"/>
    <p:sldId id="310" r:id="rId17"/>
    <p:sldId id="268" r:id="rId18"/>
    <p:sldId id="275" r:id="rId19"/>
    <p:sldId id="276" r:id="rId20"/>
    <p:sldId id="277" r:id="rId21"/>
    <p:sldId id="278" r:id="rId22"/>
    <p:sldId id="279" r:id="rId23"/>
    <p:sldId id="281" r:id="rId24"/>
    <p:sldId id="259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7" r:id="rId38"/>
    <p:sldId id="298" r:id="rId39"/>
    <p:sldId id="295" r:id="rId40"/>
    <p:sldId id="299" r:id="rId41"/>
    <p:sldId id="283" r:id="rId42"/>
    <p:sldId id="301" r:id="rId43"/>
    <p:sldId id="300" r:id="rId44"/>
    <p:sldId id="302" r:id="rId45"/>
    <p:sldId id="303" r:id="rId46"/>
    <p:sldId id="269" r:id="rId47"/>
    <p:sldId id="274" r:id="rId48"/>
    <p:sldId id="308" r:id="rId49"/>
    <p:sldId id="306" r:id="rId50"/>
    <p:sldId id="307" r:id="rId51"/>
    <p:sldId id="305" r:id="rId52"/>
    <p:sldId id="309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50F6B0C-DC7C-4F51-9B62-9A62A997AEB8}">
          <p14:sldIdLst>
            <p14:sldId id="256"/>
            <p14:sldId id="257"/>
            <p14:sldId id="270"/>
            <p14:sldId id="262"/>
            <p14:sldId id="263"/>
            <p14:sldId id="264"/>
            <p14:sldId id="265"/>
            <p14:sldId id="266"/>
            <p14:sldId id="261"/>
            <p14:sldId id="271"/>
            <p14:sldId id="272"/>
            <p14:sldId id="311"/>
            <p14:sldId id="312"/>
            <p14:sldId id="313"/>
            <p14:sldId id="260"/>
            <p14:sldId id="310"/>
            <p14:sldId id="268"/>
            <p14:sldId id="275"/>
            <p14:sldId id="276"/>
            <p14:sldId id="277"/>
            <p14:sldId id="278"/>
            <p14:sldId id="279"/>
            <p14:sldId id="281"/>
            <p14:sldId id="259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  <p14:sldId id="297"/>
            <p14:sldId id="298"/>
            <p14:sldId id="295"/>
            <p14:sldId id="299"/>
            <p14:sldId id="283"/>
            <p14:sldId id="301"/>
            <p14:sldId id="300"/>
            <p14:sldId id="302"/>
            <p14:sldId id="303"/>
            <p14:sldId id="269"/>
            <p14:sldId id="274"/>
            <p14:sldId id="308"/>
            <p14:sldId id="306"/>
            <p14:sldId id="307"/>
            <p14:sldId id="305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d7423e96399d64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18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outlineViewPr>
    <p:cViewPr>
      <p:scale>
        <a:sx n="33" d="100"/>
        <a:sy n="33" d="100"/>
      </p:scale>
      <p:origin x="0" y="-482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84B5B-99B7-4216-AA60-001FB2E4ACC6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63F28-65FF-4202-AA27-FB9DC8FD98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39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63F28-65FF-4202-AA27-FB9DC8FD984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15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BB1D8C-8334-4A80-BE08-784251E82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3E960B-9C38-40CC-892B-9BA7AF79B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B8794A-FD56-4D31-A192-6C3BD4CD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7D6740-7FB5-4BA3-9DDA-BEC6644F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E9551-7D39-4CDB-93FF-A569FC28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8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AE1DC-5556-4CA8-AC4C-E22A78CE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ED0C0A-E600-4FC3-827B-D3A6266E5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DDAD20-C636-4EE6-9226-0048596D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B8E3CE-8F2A-4472-BA14-7CAD5E949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3BC79D-3E24-4C4A-B34B-82627A56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0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E80EC2C-2689-4AB8-8052-766848205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DBE498-02A0-4C4A-AA8D-B2CB44B84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8C8DD5-16AC-408F-83DD-80FEDED1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D07E15-11E3-4667-93AE-0A2D3C54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AD9D94-D091-461E-BD71-E561EC59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58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06AB3-E413-4026-9224-BFD1608B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DE7475-0DEB-4027-9426-1CE1300B4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227"/>
            <a:ext cx="10515600" cy="4351338"/>
          </a:xfrm>
          <a:noFill/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C253EB-CC67-4DE1-AA0D-D5A80B93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5A3B53-8317-4D8D-BF5D-90AD036D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0A5C5-5EFA-443B-AD59-393FB4CC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98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B3914-DA35-4C17-9CFF-B59A8E7D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307DC7-EC6D-4205-B637-2255A3980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35BFA3-48DE-4F2C-A6A6-B9A02957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CEE2A-AEB2-49B1-B81D-90886DFB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6FD142-9F12-40CC-ACA3-A7ABE390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44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9DDAFA-ACAA-4C71-ABBC-2EF8A59D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4473E7-A25B-426E-971A-4D02362DD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4AE585-1D3C-4070-AF1A-21C5BE7AB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E7860D-9646-49ED-90B5-17FE5B02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E7D5F2-1D13-4E6D-8FBA-0845B74E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4BB35F-B99E-4B42-AFFE-58628357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65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AFFB51-4652-46FC-BCFC-09AC535B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A3E379-0135-4995-AB67-691477C14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66165C-E237-491C-8FE3-8081BAC44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DB57A-18D4-4A78-8FC6-D05FA29FE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079013-5284-4632-A2F7-44FCBD872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1DFCCE5-9A31-4543-A097-397E92E8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FB9ABA-E74C-486D-82EA-DBB5C982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3A8A509-C13B-4177-B3B9-095B7A43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3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B93C56-C160-4FF8-A5AB-0F0DE6BC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B5ABC3-0324-4D08-B6A9-62AD85B4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50D480-DDB6-413D-BAD0-6ED6C742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C702F2-272A-4A0D-A89E-3823C562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5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4CFC84D-C244-4EF0-813B-D997A836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639DDC-3A07-4876-ACEA-90CFE0E4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E8DD7C-D082-4C80-8D90-BE3BAB4D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6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F5CAE6-43BF-4BB1-AB75-7D9F4048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AF330-2A63-4EE1-99C3-D1F0B9A1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B2DC9B-ED3C-42B0-B578-0F331CF7B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2792DB-14D5-4AC1-A240-7F20711E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B1AD3-D63D-46BA-96B8-E6E64A78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C92D0D-DE9D-44B8-AC36-5BF0FC5E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51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53B5C-3C54-420B-B4F3-14224E17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245593-15EC-4AB7-8838-B7ED5A04A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09F777-50F8-4EF4-8F50-7480549CA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891D8D-419E-4ADD-85C7-9C3D424C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81668E-4736-495E-8BDB-3A4E5025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722A9F-FFB3-40FA-8E12-CB3E6497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DA42496-3AFB-4AC5-88F2-1E1F98A8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52AAE2-C84C-4664-BC93-06CC281E5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331302-55A6-40DD-AF9C-4EA7FD192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963F9-A5B8-48C0-93A0-7C35CF6CC057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C3DCB-C8FA-4C8B-BF5F-5356A5C39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119E32-1362-4E32-9CBF-9FEF9D92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BD58-019F-4A7E-BD8C-A4B44057A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6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lutter.github.io/sampl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uejin.im/post/5bb204d3e51d450e4f38e2f6" TargetMode="External"/><Relationship Id="rId2" Type="http://schemas.openxmlformats.org/officeDocument/2006/relationships/hyperlink" Target="http://dart.goodev.org/guides/language/language-tou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.flutterchina.club/chapter1/dart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.flutter-io.cn/" TargetMode="External"/><Relationship Id="rId2" Type="http://schemas.openxmlformats.org/officeDocument/2006/relationships/hyperlink" Target="https://storage.flutter-io.cn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oiddevtools.cn/" TargetMode="External"/><Relationship Id="rId2" Type="http://schemas.openxmlformats.org/officeDocument/2006/relationships/hyperlink" Target="https://flutter.dev/docs/development/tools/sdk/release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uque.com/xytech/flutte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pub.dev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pub.dev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.dev/packages/json_serializabl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ech.meituan.com/2018/08/23/deep-understanding-of-jscore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mp.weixin.qq.com/s/IIoaY2uw6Bqzc9XWI91YFw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ibaba/flutter-go" TargetMode="External"/><Relationship Id="rId2" Type="http://schemas.openxmlformats.org/officeDocument/2006/relationships/hyperlink" Target="https://book.flutterchina.club/chapter1/dar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utterchina.club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0BD1C9-E41D-4946-A34E-A022B90B1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0"/>
            <a:ext cx="12192000" cy="68526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6EC3EA3-5DE8-4FD5-AE08-CD15D182F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55" y="254525"/>
            <a:ext cx="8352149" cy="1197204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</a:rPr>
              <a:t>FLUTTER</a:t>
            </a:r>
            <a:r>
              <a:rPr lang="zh-CN" altLang="en-US" dirty="0">
                <a:solidFill>
                  <a:schemeClr val="bg1"/>
                </a:solidFill>
              </a:rPr>
              <a:t>开发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729CD9-D2FE-4C41-9C48-891D7B389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2788" y="965654"/>
            <a:ext cx="3654457" cy="73529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</a:rPr>
              <a:t>--</a:t>
            </a:r>
            <a:r>
              <a:rPr lang="zh-CN" altLang="en-US" dirty="0">
                <a:solidFill>
                  <a:schemeClr val="bg1"/>
                </a:solidFill>
              </a:rPr>
              <a:t>移动端跨平台技术方案                        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B4012F-71B1-4521-97E6-7A2EF2358C38}"/>
              </a:ext>
            </a:extLst>
          </p:cNvPr>
          <p:cNvSpPr txBox="1"/>
          <p:nvPr/>
        </p:nvSpPr>
        <p:spPr>
          <a:xfrm>
            <a:off x="8788923" y="6363093"/>
            <a:ext cx="3403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研发部 吴华清  </a:t>
            </a:r>
            <a:r>
              <a:rPr lang="en-US" altLang="zh-CN" sz="2000">
                <a:solidFill>
                  <a:schemeClr val="bg1"/>
                </a:solidFill>
                <a:latin typeface="Comic Sans MS" panose="030F0702030302020204" pitchFamily="66" charset="0"/>
              </a:rPr>
              <a:t>2019/7/25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805CF-254F-42AC-8512-ADBFB541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体系结构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EC6121B-7E0F-4E21-BA34-7084F6114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218" y="1825625"/>
            <a:ext cx="83935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B3296-028D-458D-AC40-78542D36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体系结构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441088-18E8-49A2-AFA1-7AC20A1DB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Embedder </a:t>
            </a:r>
            <a:r>
              <a:rPr lang="zh-CN" altLang="en-US" dirty="0"/>
              <a:t>操作系统适配层（嵌入层）</a:t>
            </a:r>
            <a:r>
              <a:rPr lang="en-US" altLang="zh-CN" dirty="0"/>
              <a:t>: </a:t>
            </a:r>
            <a:r>
              <a:rPr lang="zh-CN" altLang="en-US" dirty="0"/>
              <a:t>主要处理</a:t>
            </a:r>
            <a:r>
              <a:rPr lang="en-US" altLang="zh-CN" dirty="0"/>
              <a:t>Surface </a:t>
            </a:r>
            <a:r>
              <a:rPr lang="zh-CN" altLang="en-US" dirty="0"/>
              <a:t>设置，线程设置，以及平台插件等平台相关特性（此层从代码的角度来看，并无</a:t>
            </a:r>
            <a:r>
              <a:rPr lang="en-US" altLang="zh-CN" dirty="0"/>
              <a:t>Dart</a:t>
            </a:r>
            <a:r>
              <a:rPr lang="zh-CN" altLang="en-US" dirty="0"/>
              <a:t>语言，因此对系统底层的没有特定依赖）</a:t>
            </a:r>
            <a:endParaRPr lang="en-US" altLang="zh-CN" dirty="0"/>
          </a:p>
          <a:p>
            <a:r>
              <a:rPr lang="en-US" altLang="zh-CN" dirty="0"/>
              <a:t> Engine </a:t>
            </a:r>
            <a:r>
              <a:rPr lang="zh-CN" altLang="en-US" dirty="0"/>
              <a:t>层</a:t>
            </a:r>
            <a:r>
              <a:rPr lang="en-US" altLang="zh-CN" dirty="0"/>
              <a:t>:  </a:t>
            </a:r>
            <a:r>
              <a:rPr lang="zh-CN" altLang="en-US" dirty="0"/>
              <a:t>主要包含 </a:t>
            </a:r>
            <a:r>
              <a:rPr lang="en-US" altLang="zh-CN" dirty="0" err="1"/>
              <a:t>Skia</a:t>
            </a:r>
            <a:r>
              <a:rPr lang="zh-CN" altLang="en-US" dirty="0"/>
              <a:t>、</a:t>
            </a:r>
            <a:r>
              <a:rPr lang="en-US" altLang="zh-CN" dirty="0"/>
              <a:t>Dart </a:t>
            </a:r>
            <a:r>
              <a:rPr lang="zh-CN" altLang="en-US" dirty="0"/>
              <a:t>和 </a:t>
            </a:r>
            <a:r>
              <a:rPr lang="en-US" altLang="zh-CN" dirty="0"/>
              <a:t>Text</a:t>
            </a:r>
            <a:r>
              <a:rPr lang="zh-CN" altLang="en-US" dirty="0"/>
              <a:t>，</a:t>
            </a:r>
            <a:r>
              <a:rPr lang="en-US" altLang="zh-CN" dirty="0"/>
              <a:t> </a:t>
            </a:r>
            <a:r>
              <a:rPr lang="zh-CN" altLang="en-US" dirty="0"/>
              <a:t>用来处理文字布局，图形渲染等</a:t>
            </a:r>
            <a:r>
              <a:rPr lang="en-US" altLang="zh-CN" dirty="0"/>
              <a:t>flutter</a:t>
            </a:r>
            <a:r>
              <a:rPr lang="zh-CN" altLang="en-US" dirty="0"/>
              <a:t>的底层工作，这一层的工作能够实现</a:t>
            </a:r>
            <a:r>
              <a:rPr lang="en-US" altLang="zh-CN" dirty="0"/>
              <a:t>UI</a:t>
            </a:r>
            <a:r>
              <a:rPr lang="zh-CN" altLang="en-US" dirty="0"/>
              <a:t>渲染跨平台。</a:t>
            </a:r>
            <a:endParaRPr lang="en-US" altLang="zh-CN" dirty="0"/>
          </a:p>
          <a:p>
            <a:r>
              <a:rPr lang="en-US" altLang="zh-CN" dirty="0"/>
              <a:t> Framework</a:t>
            </a:r>
            <a:r>
              <a:rPr lang="zh-CN" altLang="en-US" dirty="0"/>
              <a:t>层：基于</a:t>
            </a:r>
            <a:r>
              <a:rPr lang="en-US" altLang="zh-CN" dirty="0"/>
              <a:t>Dart</a:t>
            </a:r>
            <a:r>
              <a:rPr lang="zh-CN" altLang="en-US" dirty="0"/>
              <a:t>语言构建的</a:t>
            </a:r>
            <a:r>
              <a:rPr lang="en-US" altLang="zh-CN" dirty="0"/>
              <a:t>UI</a:t>
            </a:r>
            <a:r>
              <a:rPr lang="zh-CN" altLang="en-US" dirty="0"/>
              <a:t>框架</a:t>
            </a:r>
            <a:r>
              <a:rPr lang="en-US" altLang="zh-CN" dirty="0"/>
              <a:t>—flutter </a:t>
            </a:r>
            <a:r>
              <a:rPr lang="en-US" altLang="zh-CN" dirty="0" err="1"/>
              <a:t>sdk</a:t>
            </a: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588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3A1F9-1878-4AE1-8A17-0A67B26D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46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Flutter </a:t>
            </a:r>
            <a:r>
              <a:rPr lang="zh-CN" altLang="en-US" sz="3200" dirty="0"/>
              <a:t>与 </a:t>
            </a:r>
            <a:r>
              <a:rPr lang="en-US" altLang="zh-CN" sz="3200" dirty="0"/>
              <a:t>Native</a:t>
            </a:r>
            <a:r>
              <a:rPr lang="zh-CN" altLang="en-US" sz="3200" dirty="0"/>
              <a:t>性能比对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19DD97B-2CC8-4F70-B601-D05B0B10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515600" cy="4964936"/>
          </a:xfrm>
        </p:spPr>
        <p:txBody>
          <a:bodyPr/>
          <a:lstStyle/>
          <a:p>
            <a:r>
              <a:rPr lang="zh-CN" altLang="en-US" sz="1600" dirty="0"/>
              <a:t>基本观测数据：</a:t>
            </a:r>
            <a:endParaRPr lang="en-US" altLang="zh-CN" sz="1600" dirty="0"/>
          </a:p>
          <a:p>
            <a:r>
              <a:rPr lang="en-US" altLang="zh-CN" sz="1600" dirty="0"/>
              <a:t>   </a:t>
            </a:r>
            <a:r>
              <a:rPr lang="zh-CN" altLang="en-US" sz="1600" dirty="0"/>
              <a:t>启动时长</a:t>
            </a:r>
            <a:r>
              <a:rPr lang="en-US" altLang="zh-CN" sz="1600" dirty="0"/>
              <a:t>/</a:t>
            </a:r>
            <a:r>
              <a:rPr lang="en-US" altLang="zh-CN" sz="1600" dirty="0" err="1"/>
              <a:t>cpu</a:t>
            </a:r>
            <a:r>
              <a:rPr lang="zh-CN" altLang="en-US" sz="1600" dirty="0"/>
              <a:t>、</a:t>
            </a:r>
            <a:r>
              <a:rPr lang="en-US" altLang="zh-CN" sz="1600" dirty="0" err="1"/>
              <a:t>gpu</a:t>
            </a:r>
            <a:r>
              <a:rPr lang="zh-CN" altLang="en-US" sz="1600" dirty="0"/>
              <a:t>占比</a:t>
            </a:r>
            <a:r>
              <a:rPr lang="en-US" altLang="zh-CN" sz="1600" dirty="0"/>
              <a:t>/</a:t>
            </a:r>
            <a:r>
              <a:rPr lang="zh-CN" altLang="en-US" sz="1600" dirty="0"/>
              <a:t>帧率</a:t>
            </a:r>
            <a:r>
              <a:rPr lang="en-US" altLang="zh-CN" sz="1600" dirty="0"/>
              <a:t>/</a:t>
            </a:r>
            <a:r>
              <a:rPr lang="zh-CN" altLang="en-US" sz="1600" dirty="0"/>
              <a:t>内存使用</a:t>
            </a:r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800" dirty="0"/>
              <a:t>启动时长</a:t>
            </a:r>
            <a:r>
              <a:rPr lang="en-US" altLang="zh-CN" sz="1800" dirty="0"/>
              <a:t>/</a:t>
            </a:r>
            <a:r>
              <a:rPr lang="zh-CN" altLang="en-US" sz="1800" dirty="0"/>
              <a:t>帧率几乎没有差距，内存使用以及</a:t>
            </a:r>
            <a:r>
              <a:rPr lang="en-US" altLang="zh-CN" sz="1800" dirty="0" err="1"/>
              <a:t>cpu</a:t>
            </a:r>
            <a:r>
              <a:rPr lang="en-US" altLang="zh-CN" sz="1800" dirty="0"/>
              <a:t>/</a:t>
            </a:r>
            <a:r>
              <a:rPr lang="en-US" altLang="zh-CN" sz="1800" dirty="0" err="1"/>
              <a:t>gpu</a:t>
            </a:r>
            <a:r>
              <a:rPr lang="zh-CN" altLang="en-US" sz="1800" dirty="0"/>
              <a:t>占比较原生略高</a:t>
            </a:r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E7923370-FC22-408C-B552-DEA51DEF3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735" y="2090737"/>
            <a:ext cx="6457950" cy="2676525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84716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C2544F-E2B2-4308-AB20-F04F9D0EE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070"/>
            <a:ext cx="10515600" cy="5577495"/>
          </a:xfrm>
        </p:spPr>
        <p:txBody>
          <a:bodyPr/>
          <a:lstStyle/>
          <a:p>
            <a:r>
              <a:rPr lang="en-US" altLang="zh-CN" dirty="0"/>
              <a:t>Flutter </a:t>
            </a:r>
            <a:r>
              <a:rPr lang="zh-CN" altLang="en-US" dirty="0"/>
              <a:t>界面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0C7255-2902-453C-A354-C20F98DB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95" y="1189607"/>
            <a:ext cx="10204009" cy="49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3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E3E74DC-8322-4D9A-BE63-2936D90F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7049"/>
            <a:ext cx="10515600" cy="5648516"/>
          </a:xfrm>
        </p:spPr>
        <p:txBody>
          <a:bodyPr/>
          <a:lstStyle/>
          <a:p>
            <a:r>
              <a:rPr lang="en-US" altLang="zh-CN" dirty="0"/>
              <a:t>Android native </a:t>
            </a:r>
            <a:r>
              <a:rPr lang="zh-CN" altLang="en-US" dirty="0"/>
              <a:t>界面</a:t>
            </a:r>
            <a:r>
              <a:rPr lang="en-US" altLang="zh-CN" dirty="0"/>
              <a:t>:</a:t>
            </a:r>
          </a:p>
          <a:p>
            <a:endParaRPr lang="zh-CN" altLang="en-US" dirty="0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4B34261C-0FAA-4426-9D73-AED256EE0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62" y="1425386"/>
            <a:ext cx="10121483" cy="4478265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12779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9434AE9-D5B9-40C9-BDD8-7DB9F9251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114F6D6-B917-472E-8A64-5072AB13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Dart </a:t>
            </a:r>
            <a:r>
              <a:rPr lang="zh-CN" altLang="en-US" dirty="0"/>
              <a:t>介绍</a:t>
            </a:r>
          </a:p>
        </p:txBody>
      </p:sp>
    </p:spTree>
    <p:extLst>
      <p:ext uri="{BB962C8B-B14F-4D97-AF65-F5344CB8AC3E}">
        <p14:creationId xmlns:p14="http://schemas.microsoft.com/office/powerpoint/2010/main" val="121246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BFFB5E-249D-4FCE-98D9-CBD18981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rmAutofit/>
          </a:bodyPr>
          <a:lstStyle/>
          <a:p>
            <a:r>
              <a:rPr lang="en-US" altLang="zh-CN" dirty="0"/>
              <a:t>Dart</a:t>
            </a:r>
            <a:r>
              <a:rPr lang="zh-CN" altLang="en-US" dirty="0"/>
              <a:t>特性</a:t>
            </a:r>
            <a:r>
              <a:rPr lang="zh-CN" altLang="en-US" sz="2400" dirty="0"/>
              <a:t>（</a:t>
            </a:r>
            <a:r>
              <a:rPr lang="en-US" altLang="zh-CN" dirty="0"/>
              <a:t> </a:t>
            </a:r>
            <a:r>
              <a:rPr lang="en-US" altLang="zh-CN" sz="2400" dirty="0"/>
              <a:t>JIT/AOT/</a:t>
            </a:r>
            <a:r>
              <a:rPr lang="zh-CN" altLang="en-US" sz="2400" dirty="0"/>
              <a:t>单线程模型</a:t>
            </a:r>
            <a:r>
              <a:rPr lang="en-US" altLang="zh-CN" sz="2400" dirty="0"/>
              <a:t>/</a:t>
            </a:r>
            <a:r>
              <a:rPr lang="zh-CN" altLang="en-US" sz="2400" dirty="0"/>
              <a:t>内存分配</a:t>
            </a:r>
            <a:r>
              <a:rPr lang="en-US" altLang="zh-CN" sz="2400" dirty="0"/>
              <a:t>/</a:t>
            </a:r>
            <a:r>
              <a:rPr lang="zh-CN" altLang="en-US" sz="2400" dirty="0"/>
              <a:t>垃圾回收）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A4911C-71BF-4EDA-AF89-7DD6F927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689728"/>
          </a:xfrm>
        </p:spPr>
        <p:txBody>
          <a:bodyPr>
            <a:normAutofit/>
          </a:bodyPr>
          <a:lstStyle/>
          <a:p>
            <a:r>
              <a:rPr lang="en-US" altLang="zh-CN" sz="1900" dirty="0"/>
              <a:t>Flutter </a:t>
            </a:r>
            <a:r>
              <a:rPr lang="zh-CN" altLang="en-US" sz="1900" dirty="0"/>
              <a:t>使用 </a:t>
            </a:r>
            <a:r>
              <a:rPr lang="en-US" altLang="zh-CN" sz="1900" dirty="0"/>
              <a:t>Dart </a:t>
            </a:r>
            <a:r>
              <a:rPr lang="zh-CN" altLang="en-US" sz="1900" dirty="0"/>
              <a:t>语言开发，主要有以下几点原因：</a:t>
            </a:r>
          </a:p>
          <a:p>
            <a:r>
              <a:rPr lang="en-US" altLang="zh-CN" sz="1900" dirty="0"/>
              <a:t>Dart </a:t>
            </a:r>
            <a:r>
              <a:rPr lang="zh-CN" altLang="en-US" sz="1900" dirty="0"/>
              <a:t>一般情况下是运行 </a:t>
            </a:r>
            <a:r>
              <a:rPr lang="en-US" altLang="zh-CN" sz="1900" dirty="0" err="1"/>
              <a:t>DartVM</a:t>
            </a:r>
            <a:r>
              <a:rPr lang="en-US" altLang="zh-CN" sz="1900" dirty="0"/>
              <a:t> </a:t>
            </a:r>
            <a:r>
              <a:rPr lang="zh-CN" altLang="en-US" sz="1900" dirty="0"/>
              <a:t>上，但是也可以编译为 </a:t>
            </a:r>
            <a:r>
              <a:rPr lang="en-US" altLang="zh-CN" sz="1900" dirty="0"/>
              <a:t>ARM </a:t>
            </a:r>
            <a:r>
              <a:rPr lang="zh-CN" altLang="en-US" sz="1900" dirty="0"/>
              <a:t>代码直接运行在硬件上。</a:t>
            </a:r>
          </a:p>
          <a:p>
            <a:r>
              <a:rPr lang="en-US" altLang="zh-CN" sz="1900" dirty="0"/>
              <a:t>Dart </a:t>
            </a:r>
            <a:r>
              <a:rPr lang="zh-CN" altLang="en-US" sz="1900" dirty="0"/>
              <a:t>同时支持 </a:t>
            </a:r>
            <a:r>
              <a:rPr lang="en-US" altLang="zh-CN" sz="1900" dirty="0"/>
              <a:t>AOT </a:t>
            </a:r>
            <a:r>
              <a:rPr lang="zh-CN" altLang="en-US" sz="1900" dirty="0"/>
              <a:t>和 </a:t>
            </a:r>
            <a:r>
              <a:rPr lang="en-US" altLang="zh-CN" sz="1900" dirty="0"/>
              <a:t>JIT </a:t>
            </a:r>
            <a:r>
              <a:rPr lang="zh-CN" altLang="en-US" sz="1900" dirty="0"/>
              <a:t>两种编译方式，可以更好的提高开发以及 </a:t>
            </a:r>
            <a:r>
              <a:rPr lang="en-US" altLang="zh-CN" sz="1900" dirty="0"/>
              <a:t>App </a:t>
            </a:r>
            <a:r>
              <a:rPr lang="zh-CN" altLang="en-US" sz="1900" dirty="0"/>
              <a:t>的执行效率。</a:t>
            </a:r>
          </a:p>
          <a:p>
            <a:r>
              <a:rPr lang="en-US" altLang="zh-CN" sz="1900" dirty="0"/>
              <a:t>Dart </a:t>
            </a:r>
            <a:r>
              <a:rPr lang="zh-CN" altLang="en-US" sz="1900" dirty="0"/>
              <a:t>可以利用独特的隔离区（</a:t>
            </a:r>
            <a:r>
              <a:rPr lang="en-US" altLang="zh-CN" sz="1900" dirty="0"/>
              <a:t>Isolate</a:t>
            </a:r>
            <a:r>
              <a:rPr lang="zh-CN" altLang="en-US" sz="1900" dirty="0"/>
              <a:t>）实现多线程。而且不共享内存，可以实现无锁快速分配。</a:t>
            </a:r>
          </a:p>
          <a:p>
            <a:r>
              <a:rPr lang="zh-CN" altLang="en-US" sz="1900" dirty="0"/>
              <a:t>分代垃圾回收，非常适合 </a:t>
            </a:r>
            <a:r>
              <a:rPr lang="en-US" altLang="zh-CN" sz="1900" dirty="0"/>
              <a:t>UI </a:t>
            </a:r>
            <a:r>
              <a:rPr lang="zh-CN" altLang="en-US" sz="1900" dirty="0"/>
              <a:t>框架中常见的大量 </a:t>
            </a:r>
            <a:r>
              <a:rPr lang="en-US" altLang="zh-CN" sz="1900" dirty="0"/>
              <a:t>Widgets </a:t>
            </a:r>
            <a:r>
              <a:rPr lang="zh-CN" altLang="en-US" sz="1900" dirty="0"/>
              <a:t>对象创建和销毁的优化。</a:t>
            </a:r>
          </a:p>
          <a:p>
            <a:r>
              <a:rPr lang="zh-CN" altLang="en-US" sz="1900" dirty="0"/>
              <a:t>在为创建的对象分配内存时，</a:t>
            </a:r>
            <a:r>
              <a:rPr lang="en-US" altLang="zh-CN" sz="1900" dirty="0"/>
              <a:t>Dart </a:t>
            </a:r>
            <a:r>
              <a:rPr lang="zh-CN" altLang="en-US" sz="1900" dirty="0"/>
              <a:t>是在现有的堆上移动指针，保证内存的增长是程线性的，于是就省了查找可用内存的过程。</a:t>
            </a:r>
            <a:endParaRPr lang="en-US" altLang="zh-CN" sz="1900" dirty="0"/>
          </a:p>
          <a:p>
            <a:r>
              <a:rPr lang="en-US" altLang="zh-CN" sz="1900" dirty="0"/>
              <a:t>Dart</a:t>
            </a:r>
            <a:r>
              <a:rPr lang="zh-CN" altLang="en-US" sz="1900" dirty="0"/>
              <a:t>为</a:t>
            </a:r>
            <a:r>
              <a:rPr lang="en-US" altLang="zh-CN" sz="1900" dirty="0"/>
              <a:t>google</a:t>
            </a:r>
            <a:r>
              <a:rPr lang="zh-CN" altLang="en-US" sz="1900" dirty="0"/>
              <a:t>所有，能够得到很好的支持，针对</a:t>
            </a:r>
            <a:r>
              <a:rPr lang="en-US" altLang="zh-CN" sz="1900" dirty="0"/>
              <a:t>APP</a:t>
            </a:r>
            <a:r>
              <a:rPr lang="zh-CN" altLang="en-US" sz="1900" dirty="0"/>
              <a:t>与</a:t>
            </a:r>
            <a:r>
              <a:rPr lang="en-US" altLang="zh-CN" sz="1900" dirty="0"/>
              <a:t>Web</a:t>
            </a:r>
            <a:r>
              <a:rPr lang="zh-CN" altLang="en-US" sz="1900" dirty="0"/>
              <a:t>有很多的优化。</a:t>
            </a:r>
            <a:endParaRPr lang="en-US" altLang="zh-CN" sz="1900" dirty="0"/>
          </a:p>
          <a:p>
            <a:r>
              <a:rPr lang="zh-CN" altLang="en-US" sz="1400" dirty="0"/>
              <a:t>注</a:t>
            </a:r>
            <a:r>
              <a:rPr lang="en-US" altLang="zh-CN" sz="1400" dirty="0"/>
              <a:t>:Dart</a:t>
            </a:r>
            <a:r>
              <a:rPr lang="zh-CN" altLang="en-US" sz="1400" dirty="0"/>
              <a:t>针对</a:t>
            </a:r>
            <a:r>
              <a:rPr lang="en-US" altLang="zh-CN" sz="1400" dirty="0">
                <a:hlinkClick r:id="rId2"/>
              </a:rPr>
              <a:t>web</a:t>
            </a:r>
            <a:r>
              <a:rPr lang="zh-CN" altLang="en-US" sz="1400" dirty="0"/>
              <a:t>与服务端开发都有所表现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90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38D422-011B-48FB-AB5C-48BA026F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628"/>
          </a:xfrm>
        </p:spPr>
        <p:txBody>
          <a:bodyPr/>
          <a:lstStyle/>
          <a:p>
            <a:r>
              <a:rPr lang="en-US" altLang="zh-CN" dirty="0"/>
              <a:t>Dart</a:t>
            </a:r>
            <a:r>
              <a:rPr lang="zh-CN" altLang="en-US" dirty="0"/>
              <a:t>语法简介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AA4872-61BD-4DB0-9E3D-4EBF68C0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849"/>
            <a:ext cx="10515600" cy="5175316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基本特性</a:t>
            </a:r>
            <a:endParaRPr lang="en-US" altLang="zh-CN" sz="2400" dirty="0"/>
          </a:p>
          <a:p>
            <a:r>
              <a:rPr lang="en-US" altLang="zh-CN" sz="1800" dirty="0"/>
              <a:t>Dart</a:t>
            </a:r>
            <a:r>
              <a:rPr lang="zh-CN" altLang="en-US" sz="1800" dirty="0"/>
              <a:t>是面向对象的语言，大部分特性和</a:t>
            </a:r>
            <a:r>
              <a:rPr lang="en-US" altLang="zh-CN" sz="1800" dirty="0"/>
              <a:t>java</a:t>
            </a:r>
            <a:r>
              <a:rPr lang="zh-CN" altLang="en-US" sz="1800" dirty="0"/>
              <a:t>类似，在</a:t>
            </a:r>
            <a:r>
              <a:rPr lang="en-US" altLang="zh-CN" sz="1800" dirty="0"/>
              <a:t>java</a:t>
            </a:r>
            <a:r>
              <a:rPr lang="zh-CN" altLang="en-US" sz="1800" dirty="0"/>
              <a:t>的基础上吸收了</a:t>
            </a:r>
            <a:r>
              <a:rPr lang="en-US" altLang="zh-CN" sz="1800" dirty="0" err="1"/>
              <a:t>js</a:t>
            </a:r>
            <a:r>
              <a:rPr lang="zh-CN" altLang="en-US" sz="1800" dirty="0"/>
              <a:t>的特性。</a:t>
            </a:r>
            <a:r>
              <a:rPr lang="en-US" altLang="zh-CN" sz="1800" dirty="0"/>
              <a:t>Dart</a:t>
            </a:r>
            <a:r>
              <a:rPr lang="zh-CN" altLang="en-US" sz="1800" dirty="0"/>
              <a:t>在静态语法方面和</a:t>
            </a:r>
            <a:r>
              <a:rPr lang="en-US" altLang="zh-CN" sz="1800" dirty="0"/>
              <a:t>Java</a:t>
            </a:r>
            <a:r>
              <a:rPr lang="zh-CN" altLang="en-US" sz="1800" dirty="0"/>
              <a:t>非常相似，如类型定义、函数声明、泛型等，而在动态特性方面又和</a:t>
            </a:r>
            <a:r>
              <a:rPr lang="en-US" altLang="zh-CN" sz="1800" dirty="0"/>
              <a:t>JavaScript</a:t>
            </a:r>
            <a:r>
              <a:rPr lang="zh-CN" altLang="en-US" sz="1800" dirty="0"/>
              <a:t>很像，如函数式特性、异步支持等。除了融合</a:t>
            </a:r>
            <a:r>
              <a:rPr lang="en-US" altLang="zh-CN" sz="1800" dirty="0"/>
              <a:t>Java</a:t>
            </a:r>
            <a:r>
              <a:rPr lang="zh-CN" altLang="en-US" sz="1800" dirty="0"/>
              <a:t>和</a:t>
            </a:r>
            <a:r>
              <a:rPr lang="en-US" altLang="zh-CN" sz="1800" dirty="0"/>
              <a:t>JavaScript</a:t>
            </a:r>
            <a:r>
              <a:rPr lang="zh-CN" altLang="en-US" sz="1800" dirty="0"/>
              <a:t>语言之所长之外，</a:t>
            </a:r>
            <a:r>
              <a:rPr lang="en-US" altLang="zh-CN" sz="1800" dirty="0"/>
              <a:t>Dart</a:t>
            </a:r>
            <a:r>
              <a:rPr lang="zh-CN" altLang="en-US" sz="1800" dirty="0"/>
              <a:t>也具有一些其它具有表现力的语法，如可选命名参数、</a:t>
            </a:r>
            <a:r>
              <a:rPr lang="en-US" altLang="zh-CN" sz="1800" dirty="0"/>
              <a:t>..</a:t>
            </a:r>
            <a:r>
              <a:rPr lang="zh-CN" altLang="en-US" sz="1800" dirty="0"/>
              <a:t>（级联运算符）和</a:t>
            </a:r>
            <a:r>
              <a:rPr lang="en-US" altLang="zh-CN" sz="1800" dirty="0"/>
              <a:t>?.</a:t>
            </a:r>
            <a:r>
              <a:rPr lang="zh-CN" altLang="en-US" sz="1800" dirty="0"/>
              <a:t>（条件成员访问运算符）以及</a:t>
            </a:r>
            <a:r>
              <a:rPr lang="en-US" altLang="zh-CN" sz="1800" dirty="0"/>
              <a:t>??</a:t>
            </a:r>
            <a:r>
              <a:rPr lang="zh-CN" altLang="en-US" sz="1800" dirty="0"/>
              <a:t>（判空赋值运算符</a:t>
            </a:r>
            <a:r>
              <a:rPr lang="en-US" altLang="zh-CN" sz="1800" dirty="0"/>
              <a:t>)</a:t>
            </a:r>
            <a:r>
              <a:rPr lang="zh-CN" altLang="en-US" sz="1800" dirty="0"/>
              <a:t>。</a:t>
            </a:r>
            <a:endParaRPr lang="en-US" altLang="zh-CN" dirty="0"/>
          </a:p>
          <a:p>
            <a:r>
              <a:rPr lang="zh-CN" altLang="en-US" sz="2400" dirty="0"/>
              <a:t>信息表达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000" dirty="0"/>
              <a:t>    顶层都是继承</a:t>
            </a:r>
            <a:r>
              <a:rPr lang="en-US" altLang="zh-CN" sz="2000" dirty="0"/>
              <a:t>Object</a:t>
            </a:r>
          </a:p>
          <a:p>
            <a:r>
              <a:rPr lang="zh-CN" altLang="en-US" sz="2400" dirty="0"/>
              <a:t>变量：</a:t>
            </a:r>
            <a:endParaRPr lang="en-US" altLang="zh-CN" sz="2400" dirty="0"/>
          </a:p>
          <a:p>
            <a:r>
              <a:rPr lang="en-US" altLang="zh-CN" sz="2000" dirty="0"/>
              <a:t>var : </a:t>
            </a:r>
            <a:r>
              <a:rPr lang="zh-CN" altLang="en-US" sz="1800" dirty="0"/>
              <a:t>可以赋值任何类型，但一旦赋值，类型便已确定</a:t>
            </a:r>
            <a:r>
              <a:rPr lang="en-US" altLang="zh-CN" sz="1800" dirty="0"/>
              <a:t>,</a:t>
            </a:r>
            <a:r>
              <a:rPr lang="zh-CN" altLang="en-US" sz="1800" dirty="0"/>
              <a:t>不可再赋值其他类型</a:t>
            </a:r>
            <a:r>
              <a:rPr lang="en-US" altLang="zh-CN" sz="1800" dirty="0"/>
              <a:t>(</a:t>
            </a:r>
            <a:r>
              <a:rPr lang="zh-CN" altLang="en-US" sz="1800" dirty="0"/>
              <a:t>第一次赋值时才有类型推断）。</a:t>
            </a:r>
            <a:endParaRPr lang="en-US" altLang="zh-CN" sz="1800" dirty="0"/>
          </a:p>
          <a:p>
            <a:r>
              <a:rPr lang="en-US" altLang="zh-CN" sz="1800" dirty="0"/>
              <a:t>num</a:t>
            </a:r>
            <a:r>
              <a:rPr lang="zh-CN" altLang="en-US" sz="1800" dirty="0"/>
              <a:t>：</a:t>
            </a:r>
            <a:r>
              <a:rPr lang="en-US" altLang="zh-CN" sz="1800" dirty="0"/>
              <a:t>java</a:t>
            </a:r>
            <a:r>
              <a:rPr lang="zh-CN" altLang="en-US" sz="1800" dirty="0"/>
              <a:t>中的</a:t>
            </a:r>
            <a:r>
              <a:rPr lang="en-US" altLang="zh-CN" sz="1800" dirty="0" err="1"/>
              <a:t>int,double</a:t>
            </a:r>
            <a:r>
              <a:rPr lang="en-US" altLang="zh-CN" sz="1800" dirty="0"/>
              <a:t> </a:t>
            </a:r>
            <a:r>
              <a:rPr lang="zh-CN" altLang="en-US" sz="1800" dirty="0"/>
              <a:t>，只有这两种类型</a:t>
            </a:r>
            <a:endParaRPr lang="en-US" altLang="zh-CN" sz="1800" dirty="0"/>
          </a:p>
          <a:p>
            <a:r>
              <a:rPr lang="en-US" altLang="zh-CN" sz="1800" dirty="0" err="1"/>
              <a:t>String,bool</a:t>
            </a:r>
            <a:endParaRPr lang="en-US" altLang="zh-CN" sz="1800" dirty="0"/>
          </a:p>
          <a:p>
            <a:r>
              <a:rPr lang="zh-CN" altLang="en-US" sz="1800" dirty="0"/>
              <a:t>未初始化变量的值都是 </a:t>
            </a:r>
            <a:r>
              <a:rPr lang="en-US" altLang="zh-CN" sz="18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4383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F6B589-04AC-4CE7-B937-C8DB1AD2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函数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E051B9-87E6-4BD2-926F-5FF167E05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dirty="0"/>
              <a:t>1.</a:t>
            </a:r>
            <a:r>
              <a:rPr lang="zh-CN" altLang="en-US" sz="2000" dirty="0"/>
              <a:t>方法可以作为参数传递</a:t>
            </a:r>
            <a:endParaRPr lang="en-US" altLang="zh-CN" sz="2000" dirty="0"/>
          </a:p>
          <a:p>
            <a:r>
              <a:rPr lang="en-US" altLang="zh-CN" sz="2000" dirty="0"/>
              <a:t>2.</a:t>
            </a:r>
            <a:r>
              <a:rPr lang="zh-CN" altLang="en-US" sz="2000" dirty="0"/>
              <a:t>方法可以作为变量使用</a:t>
            </a:r>
            <a:endParaRPr lang="en-US" altLang="zh-CN" sz="2000" dirty="0"/>
          </a:p>
          <a:p>
            <a:r>
              <a:rPr lang="en-US" altLang="zh-CN" sz="2000" dirty="0"/>
              <a:t>3.dart</a:t>
            </a:r>
            <a:r>
              <a:rPr lang="zh-CN" altLang="en-US" sz="2000" dirty="0"/>
              <a:t>中无方法重载，通过可选参数（可选命名参数 可选位置参数） 来处理</a:t>
            </a:r>
            <a:endParaRPr lang="en-US" altLang="zh-CN" sz="2000" dirty="0"/>
          </a:p>
          <a:p>
            <a:r>
              <a:rPr lang="en-US" altLang="zh-CN" sz="2000" dirty="0"/>
              <a:t>   </a:t>
            </a:r>
            <a:r>
              <a:rPr lang="zh-CN" altLang="en-US" sz="2000" dirty="0"/>
              <a:t>可选命名参数定义：</a:t>
            </a:r>
            <a:r>
              <a:rPr lang="en-US" altLang="zh-CN" sz="2000" dirty="0"/>
              <a:t> </a:t>
            </a:r>
            <a:r>
              <a:rPr lang="en-US" altLang="zh-CN" sz="2000" dirty="0" err="1"/>
              <a:t>functionName</a:t>
            </a:r>
            <a:r>
              <a:rPr lang="en-US" altLang="zh-CN" sz="2000" dirty="0"/>
              <a:t>({String </a:t>
            </a:r>
            <a:r>
              <a:rPr lang="en-US" altLang="zh-CN" sz="2000" dirty="0" err="1"/>
              <a:t>name,num</a:t>
            </a:r>
            <a:r>
              <a:rPr lang="en-US" altLang="zh-CN" sz="2000" dirty="0"/>
              <a:t> </a:t>
            </a:r>
            <a:r>
              <a:rPr lang="en-US" altLang="zh-CN" sz="2000" dirty="0" err="1"/>
              <a:t>age,bool</a:t>
            </a:r>
            <a:r>
              <a:rPr lang="en-US" altLang="zh-CN" sz="2000" dirty="0"/>
              <a:t> </a:t>
            </a:r>
            <a:r>
              <a:rPr lang="en-US" altLang="zh-CN" sz="2000" dirty="0" err="1"/>
              <a:t>isTrue</a:t>
            </a:r>
            <a:r>
              <a:rPr lang="en-US" altLang="zh-CN" sz="2000" dirty="0"/>
              <a:t>}){}</a:t>
            </a:r>
          </a:p>
          <a:p>
            <a:pPr marL="0" indent="0">
              <a:buNone/>
            </a:pPr>
            <a:r>
              <a:rPr lang="en-US" altLang="zh-CN" sz="2000" dirty="0"/>
              <a:t>                           </a:t>
            </a:r>
            <a:r>
              <a:rPr lang="zh-CN" altLang="en-US" sz="2000" dirty="0"/>
              <a:t>使用：</a:t>
            </a:r>
            <a:r>
              <a:rPr lang="en-US" altLang="zh-CN" sz="2000" dirty="0"/>
              <a:t> </a:t>
            </a:r>
            <a:r>
              <a:rPr lang="en-US" altLang="zh-CN" sz="2000" dirty="0" err="1"/>
              <a:t>functionName</a:t>
            </a:r>
            <a:r>
              <a:rPr lang="en-US" altLang="zh-CN" sz="2000" dirty="0"/>
              <a:t>(name: “</a:t>
            </a:r>
            <a:r>
              <a:rPr lang="en-US" altLang="zh-CN" sz="2000" dirty="0" err="1"/>
              <a:t>whq</a:t>
            </a:r>
            <a:r>
              <a:rPr lang="en-US" altLang="zh-CN" sz="2000" dirty="0"/>
              <a:t>)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                       </a:t>
            </a:r>
            <a:r>
              <a:rPr lang="zh-CN" altLang="en-US" sz="2000" dirty="0"/>
              <a:t>使用：</a:t>
            </a:r>
            <a:r>
              <a:rPr lang="en-US" altLang="zh-CN" sz="2000" dirty="0"/>
              <a:t> </a:t>
            </a:r>
            <a:r>
              <a:rPr lang="en-US" altLang="zh-CN" sz="2000" dirty="0" err="1"/>
              <a:t>functionName</a:t>
            </a:r>
            <a:r>
              <a:rPr lang="en-US" altLang="zh-CN" sz="2000" dirty="0"/>
              <a:t>(name: “whq”,age:20)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r>
              <a:rPr lang="en-US" altLang="zh-CN" sz="2000" dirty="0"/>
              <a:t>   </a:t>
            </a:r>
            <a:r>
              <a:rPr lang="zh-CN" altLang="en-US" sz="2000" dirty="0"/>
              <a:t>可选位置参数定义：</a:t>
            </a:r>
            <a:r>
              <a:rPr lang="en-US" altLang="zh-CN" sz="2000" dirty="0" err="1"/>
              <a:t>functionName</a:t>
            </a:r>
            <a:r>
              <a:rPr lang="en-US" altLang="zh-CN" sz="2000" dirty="0"/>
              <a:t>([String </a:t>
            </a:r>
            <a:r>
              <a:rPr lang="en-US" altLang="zh-CN" sz="2000" dirty="0" err="1"/>
              <a:t>name,num</a:t>
            </a:r>
            <a:r>
              <a:rPr lang="en-US" altLang="zh-CN" sz="2000" dirty="0"/>
              <a:t> </a:t>
            </a:r>
            <a:r>
              <a:rPr lang="en-US" altLang="zh-CN" sz="2000" dirty="0" err="1"/>
              <a:t>age,bool</a:t>
            </a:r>
            <a:r>
              <a:rPr lang="en-US" altLang="zh-CN" sz="2000" dirty="0"/>
              <a:t> </a:t>
            </a:r>
            <a:r>
              <a:rPr lang="en-US" altLang="zh-CN" sz="2000" dirty="0" err="1"/>
              <a:t>isTrue</a:t>
            </a:r>
            <a:r>
              <a:rPr lang="en-US" altLang="zh-CN" sz="2000" dirty="0"/>
              <a:t>]){}</a:t>
            </a:r>
          </a:p>
          <a:p>
            <a:pPr marL="0" indent="0">
              <a:buNone/>
            </a:pPr>
            <a:r>
              <a:rPr lang="en-US" altLang="zh-CN" sz="2000" dirty="0"/>
              <a:t>                           </a:t>
            </a:r>
            <a:r>
              <a:rPr lang="zh-CN" altLang="en-US" sz="2000" dirty="0"/>
              <a:t>使用： </a:t>
            </a:r>
            <a:r>
              <a:rPr lang="en-US" altLang="zh-CN" sz="2000" dirty="0" err="1"/>
              <a:t>functionName</a:t>
            </a:r>
            <a:r>
              <a:rPr lang="en-US" altLang="zh-CN" sz="2000" dirty="0"/>
              <a:t>(“</a:t>
            </a:r>
            <a:r>
              <a:rPr lang="en-US" altLang="zh-CN" sz="2000" dirty="0" err="1"/>
              <a:t>whq</a:t>
            </a:r>
            <a:r>
              <a:rPr lang="en-US" altLang="zh-CN" sz="2000" dirty="0"/>
              <a:t>”,</a:t>
            </a:r>
            <a:r>
              <a:rPr lang="en-US" altLang="zh-CN" sz="2000" dirty="0" err="1"/>
              <a:t>age,true</a:t>
            </a:r>
            <a:r>
              <a:rPr lang="en-US" altLang="zh-CN" sz="2000" dirty="0"/>
              <a:t>);</a:t>
            </a:r>
          </a:p>
          <a:p>
            <a:pPr marL="0" indent="0">
              <a:buNone/>
            </a:pPr>
            <a:r>
              <a:rPr lang="en-US" altLang="zh-CN" sz="2000" dirty="0"/>
              <a:t>                           </a:t>
            </a:r>
            <a:r>
              <a:rPr lang="zh-CN" altLang="en-US" sz="2000" dirty="0"/>
              <a:t>使用： </a:t>
            </a:r>
            <a:r>
              <a:rPr lang="en-US" altLang="zh-CN" sz="2000" dirty="0" err="1"/>
              <a:t>functionName</a:t>
            </a:r>
            <a:r>
              <a:rPr lang="en-US" altLang="zh-CN" sz="2000" dirty="0"/>
              <a:t>(“</a:t>
            </a:r>
            <a:r>
              <a:rPr lang="en-US" altLang="zh-CN" sz="2000" dirty="0" err="1"/>
              <a:t>whq</a:t>
            </a:r>
            <a:r>
              <a:rPr lang="en-US" altLang="zh-CN" sz="2000" dirty="0"/>
              <a:t>”,age);</a:t>
            </a:r>
          </a:p>
          <a:p>
            <a:r>
              <a:rPr lang="zh-CN" altLang="en-US" sz="2000" dirty="0"/>
              <a:t>异同：两种形式都是参数可选的表达，主要的不同还是一个是可以根据命名来指定某个参数的赋值，一个是根据参数位置来指定某个参数的赋值。</a:t>
            </a:r>
            <a:endParaRPr lang="en-US" altLang="zh-CN" sz="2000" dirty="0"/>
          </a:p>
          <a:p>
            <a:r>
              <a:rPr lang="en-US" altLang="zh-CN" sz="2000" dirty="0"/>
              <a:t>                         </a:t>
            </a:r>
          </a:p>
          <a:p>
            <a:r>
              <a:rPr lang="en-US" altLang="zh-CN" sz="2000" dirty="0"/>
              <a:t>   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17765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1B159-E018-4E4C-A24C-CF6F5DF7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zh-CN" altLang="en-US" dirty="0"/>
              <a:t>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69122F-ED0C-484C-879F-DDA83C2C7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638799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Dart</a:t>
            </a:r>
            <a:r>
              <a:rPr lang="zh-CN" altLang="en-US" sz="1800" dirty="0"/>
              <a:t>中的类使用</a:t>
            </a:r>
            <a:r>
              <a:rPr lang="en-US" altLang="zh-CN" sz="1800" dirty="0"/>
              <a:t>class</a:t>
            </a:r>
            <a:r>
              <a:rPr lang="zh-CN" altLang="en-US" sz="1800" dirty="0"/>
              <a:t>定义，并没有</a:t>
            </a:r>
            <a:r>
              <a:rPr lang="en-US" altLang="zh-CN" sz="1800" dirty="0"/>
              <a:t>public, </a:t>
            </a:r>
            <a:r>
              <a:rPr lang="en-US" altLang="zh-CN" sz="1800" dirty="0" err="1"/>
              <a:t>protected,private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zh-CN" altLang="en-US" sz="1800" dirty="0"/>
              <a:t>变量</a:t>
            </a:r>
            <a:r>
              <a:rPr lang="en-US" altLang="zh-CN" sz="1800" dirty="0"/>
              <a:t>/</a:t>
            </a:r>
            <a:r>
              <a:rPr lang="zh-CN" altLang="en-US" sz="1800" dirty="0"/>
              <a:t>方法也是没有这类限定符，如果表示该方法，该变量是私有，使用“</a:t>
            </a:r>
            <a:r>
              <a:rPr lang="en-US" altLang="zh-CN" sz="1800" dirty="0"/>
              <a:t>_</a:t>
            </a:r>
            <a:r>
              <a:rPr lang="zh-CN" altLang="en-US" sz="1800" dirty="0"/>
              <a:t>”表示，</a:t>
            </a:r>
            <a:endParaRPr lang="en-US" altLang="zh-CN" sz="1800" dirty="0"/>
          </a:p>
          <a:p>
            <a:r>
              <a:rPr lang="en-US" altLang="zh-CN" sz="1800" dirty="0"/>
              <a:t>   </a:t>
            </a:r>
            <a:r>
              <a:rPr lang="zh-CN" altLang="en-US" sz="1800" dirty="0"/>
              <a:t>如：</a:t>
            </a:r>
            <a:r>
              <a:rPr lang="en-US" altLang="zh-CN" sz="1800" dirty="0"/>
              <a:t>_</a:t>
            </a:r>
            <a:r>
              <a:rPr lang="en-US" altLang="zh-CN" sz="1800" dirty="0" err="1"/>
              <a:t>functionName</a:t>
            </a:r>
            <a:r>
              <a:rPr lang="en-US" altLang="zh-CN" sz="1800" dirty="0"/>
              <a:t>(), num _</a:t>
            </a:r>
            <a:r>
              <a:rPr lang="en-US" altLang="zh-CN" sz="1800" dirty="0" err="1"/>
              <a:t>userAge</a:t>
            </a:r>
            <a:r>
              <a:rPr lang="en-US" altLang="zh-CN" sz="1800" dirty="0"/>
              <a:t>;</a:t>
            </a:r>
          </a:p>
          <a:p>
            <a:r>
              <a:rPr lang="en-US" altLang="zh-CN" sz="1800" dirty="0"/>
              <a:t>   </a:t>
            </a:r>
            <a:r>
              <a:rPr lang="zh-CN" altLang="en-US" sz="1800" dirty="0"/>
              <a:t>注意：</a:t>
            </a:r>
            <a:r>
              <a:rPr lang="zh-CN" altLang="en-US" sz="1800" dirty="0">
                <a:solidFill>
                  <a:srgbClr val="C00000"/>
                </a:solidFill>
              </a:rPr>
              <a:t>“</a:t>
            </a:r>
            <a:r>
              <a:rPr lang="en-US" altLang="zh-CN" sz="1800" dirty="0">
                <a:solidFill>
                  <a:srgbClr val="C00000"/>
                </a:solidFill>
              </a:rPr>
              <a:t>_”</a:t>
            </a:r>
            <a:r>
              <a:rPr lang="zh-CN" altLang="en-US" sz="1800" dirty="0">
                <a:solidFill>
                  <a:srgbClr val="C00000"/>
                </a:solidFill>
              </a:rPr>
              <a:t>的限制范围并不是类访问级别的，而是库访问级别</a:t>
            </a:r>
            <a:endParaRPr lang="en-US" altLang="zh-CN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sz="1800" dirty="0"/>
          </a:p>
          <a:p>
            <a:r>
              <a:rPr lang="zh-CN" altLang="en-US" dirty="0"/>
              <a:t>复用</a:t>
            </a:r>
            <a:endParaRPr lang="en-US" altLang="zh-CN" dirty="0"/>
          </a:p>
          <a:p>
            <a:r>
              <a:rPr lang="en-US" altLang="zh-CN" sz="1800" dirty="0"/>
              <a:t>Dart</a:t>
            </a:r>
            <a:r>
              <a:rPr lang="zh-CN" altLang="en-US" sz="1800" dirty="0"/>
              <a:t>中的复用有继承</a:t>
            </a:r>
            <a:r>
              <a:rPr lang="en-US" altLang="zh-CN" sz="1800" dirty="0"/>
              <a:t>(extends)</a:t>
            </a:r>
            <a:r>
              <a:rPr lang="zh-CN" altLang="en-US" sz="1800" dirty="0"/>
              <a:t>，实现</a:t>
            </a:r>
            <a:r>
              <a:rPr lang="en-US" altLang="zh-CN" sz="1800" dirty="0"/>
              <a:t>(implements)</a:t>
            </a:r>
            <a:r>
              <a:rPr lang="zh-CN" altLang="en-US" sz="1800" dirty="0"/>
              <a:t>以及混入</a:t>
            </a:r>
            <a:r>
              <a:rPr lang="en-US" altLang="zh-CN" sz="1800" dirty="0"/>
              <a:t>(</a:t>
            </a:r>
            <a:r>
              <a:rPr lang="en-US" altLang="zh-CN" sz="1800" dirty="0" err="1"/>
              <a:t>Mixin</a:t>
            </a:r>
            <a:r>
              <a:rPr lang="en-US" altLang="zh-CN" sz="1800" dirty="0"/>
              <a:t>)</a:t>
            </a:r>
            <a:r>
              <a:rPr lang="zh-CN" altLang="en-US" sz="1800" dirty="0"/>
              <a:t>，混入是</a:t>
            </a:r>
            <a:r>
              <a:rPr lang="en-US" altLang="zh-CN" sz="1800" dirty="0"/>
              <a:t>dart</a:t>
            </a:r>
            <a:r>
              <a:rPr lang="zh-CN" altLang="en-US" sz="1800" dirty="0"/>
              <a:t>的语言特性，我的 理解就是“借用”，想用某个类的属性或者方法，关键字是</a:t>
            </a:r>
            <a:r>
              <a:rPr lang="en-US" altLang="zh-CN" sz="1800" dirty="0"/>
              <a:t>with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en-US" altLang="zh-CN" sz="1800" dirty="0"/>
              <a:t>Dart</a:t>
            </a:r>
            <a:r>
              <a:rPr lang="zh-CN" altLang="en-US" sz="1800" dirty="0"/>
              <a:t>中的实现并没有</a:t>
            </a:r>
            <a:r>
              <a:rPr lang="en-US" altLang="zh-CN" sz="1800" dirty="0"/>
              <a:t>interface,</a:t>
            </a:r>
            <a:r>
              <a:rPr lang="zh-CN" altLang="en-US" sz="1800" dirty="0"/>
              <a:t>就是</a:t>
            </a:r>
            <a:r>
              <a:rPr lang="en-US" altLang="zh-CN" sz="1800" dirty="0"/>
              <a:t>class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zh-CN" altLang="en-US" sz="1800" dirty="0"/>
              <a:t>在 </a:t>
            </a:r>
            <a:r>
              <a:rPr lang="en-US" altLang="zh-CN" sz="1800" dirty="0"/>
              <a:t>Dart </a:t>
            </a:r>
            <a:r>
              <a:rPr lang="zh-CN" altLang="en-US" sz="1800" dirty="0"/>
              <a:t>中，你可以对同一个父类进行继承或接口实现</a:t>
            </a:r>
          </a:p>
          <a:p>
            <a:r>
              <a:rPr lang="zh-CN" altLang="en-US" sz="1800" dirty="0"/>
              <a:t>继承父类意味着，子类由父类派生，会自动获取父类的成员变量和方法实现，子类可以根据需要覆写父类的构造函数和方法。</a:t>
            </a:r>
            <a:endParaRPr lang="en-US" altLang="zh-CN" sz="1800" dirty="0"/>
          </a:p>
          <a:p>
            <a:r>
              <a:rPr lang="zh-CN" altLang="en-US" sz="1800" dirty="0"/>
              <a:t>接口实现则意味着，子类获取到的仅仅是接口的成员变量符号和方法符号，子类需要对成员变量符号进行重写以及方法进行声明和重写</a:t>
            </a:r>
            <a:endParaRPr lang="en-US" altLang="zh-CN" sz="1800" dirty="0"/>
          </a:p>
          <a:p>
            <a:r>
              <a:rPr lang="zh-CN" altLang="en-US" sz="1800" dirty="0"/>
              <a:t>复用的顺序是：</a:t>
            </a:r>
            <a:r>
              <a:rPr lang="en-US" altLang="zh-CN" sz="1800" dirty="0"/>
              <a:t> extends -&gt; </a:t>
            </a:r>
            <a:r>
              <a:rPr lang="en-US" altLang="zh-CN" sz="1800" dirty="0" err="1"/>
              <a:t>mixins</a:t>
            </a:r>
            <a:r>
              <a:rPr lang="en-US" altLang="zh-CN" sz="1800" dirty="0"/>
              <a:t> -&gt; implements</a:t>
            </a:r>
          </a:p>
          <a:p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67526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B46B5C-798C-4856-9CBC-A5B6D8F8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/>
          <a:lstStyle/>
          <a:p>
            <a:r>
              <a:rPr lang="en-US" altLang="zh-CN" dirty="0"/>
              <a:t>Flutter </a:t>
            </a:r>
            <a:r>
              <a:rPr lang="zh-CN" altLang="en-US" dirty="0"/>
              <a:t>是什么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C773AB-9603-4878-9D7D-F519CF2F1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2000" dirty="0"/>
          </a:p>
          <a:p>
            <a:r>
              <a:rPr lang="en-US" altLang="zh-CN" sz="2000" dirty="0"/>
              <a:t>Flutter</a:t>
            </a:r>
            <a:r>
              <a:rPr lang="zh-CN" altLang="en-US" sz="2000" dirty="0"/>
              <a:t>是谷歌开源的一款针对</a:t>
            </a:r>
            <a:r>
              <a:rPr lang="en-US" altLang="zh-CN" sz="2000" dirty="0" err="1"/>
              <a:t>iOS,Android</a:t>
            </a:r>
            <a:r>
              <a:rPr lang="en-US" altLang="zh-CN" sz="2000" dirty="0"/>
              <a:t> </a:t>
            </a:r>
            <a:r>
              <a:rPr lang="zh-CN" altLang="en-US" sz="2000" dirty="0"/>
              <a:t>等主要移动端的跨平台开发的框架（针对</a:t>
            </a:r>
            <a:r>
              <a:rPr lang="en-US" altLang="zh-CN" sz="2000" dirty="0"/>
              <a:t>web</a:t>
            </a:r>
            <a:r>
              <a:rPr lang="zh-CN" altLang="en-US" sz="2000" dirty="0"/>
              <a:t>平台的研发也在跟进</a:t>
            </a:r>
            <a:r>
              <a:rPr lang="en-US" altLang="zh-CN" sz="2000" dirty="0"/>
              <a:t>),</a:t>
            </a:r>
            <a:r>
              <a:rPr lang="zh-CN" altLang="en-US" sz="2000" dirty="0"/>
              <a:t>以其优异的跨端界面渲染和操作体验而闻名，于</a:t>
            </a:r>
            <a:r>
              <a:rPr lang="en-US" altLang="zh-CN" sz="2000" dirty="0"/>
              <a:t>2018.12</a:t>
            </a:r>
            <a:r>
              <a:rPr lang="zh-CN" altLang="en-US" sz="2000" dirty="0"/>
              <a:t>发布正式版</a:t>
            </a:r>
            <a:r>
              <a:rPr lang="en-US" altLang="zh-CN" sz="2000" dirty="0"/>
              <a:t>1.0</a:t>
            </a:r>
            <a:r>
              <a:rPr lang="zh-CN" altLang="en-US" sz="2000" dirty="0"/>
              <a:t>。目前国内的技术团队都有贡献力量，并在其业务内落地</a:t>
            </a:r>
            <a:r>
              <a:rPr lang="en-US" altLang="zh-CN" sz="2000" dirty="0"/>
              <a:t>flutter</a:t>
            </a:r>
            <a:r>
              <a:rPr lang="zh-CN" altLang="en-US" sz="2000" dirty="0"/>
              <a:t>技术。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Flutter</a:t>
            </a:r>
            <a:r>
              <a:rPr lang="zh-CN" altLang="en-US" sz="2000" dirty="0"/>
              <a:t>使用的开发语言是</a:t>
            </a:r>
            <a:r>
              <a:rPr lang="en-US" altLang="zh-CN" sz="2000" dirty="0"/>
              <a:t>Dart</a:t>
            </a:r>
            <a:r>
              <a:rPr lang="zh-CN" altLang="en-US" sz="2000" dirty="0"/>
              <a:t>语言（一个重要原因是</a:t>
            </a:r>
            <a:r>
              <a:rPr lang="en-US" altLang="zh-CN" sz="2000" dirty="0"/>
              <a:t>dart</a:t>
            </a:r>
            <a:r>
              <a:rPr lang="zh-CN" altLang="en-US" sz="2000" dirty="0"/>
              <a:t>团队在</a:t>
            </a:r>
            <a:r>
              <a:rPr lang="en-US" altLang="zh-CN" sz="2000" dirty="0"/>
              <a:t>flutter</a:t>
            </a:r>
            <a:r>
              <a:rPr lang="zh-CN" altLang="en-US" sz="2000" dirty="0"/>
              <a:t>团队隔壁</a:t>
            </a:r>
            <a:r>
              <a:rPr lang="en-US" altLang="zh-CN" sz="2000" dirty="0"/>
              <a:t>),dart</a:t>
            </a:r>
            <a:r>
              <a:rPr lang="zh-CN" altLang="en-US" sz="2000" dirty="0"/>
              <a:t>是一门现代化的编程语言，有</a:t>
            </a:r>
            <a:r>
              <a:rPr lang="en-US" altLang="zh-CN" sz="2000" dirty="0"/>
              <a:t>JIT</a:t>
            </a:r>
            <a:r>
              <a:rPr lang="zh-CN" altLang="en-US" sz="2000" dirty="0"/>
              <a:t>和</a:t>
            </a:r>
            <a:r>
              <a:rPr lang="en-US" altLang="zh-CN" sz="2000" dirty="0"/>
              <a:t>AOT</a:t>
            </a:r>
            <a:r>
              <a:rPr lang="zh-CN" altLang="en-US" sz="2000" dirty="0"/>
              <a:t>双重特性。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Flutter</a:t>
            </a:r>
            <a:r>
              <a:rPr lang="zh-CN" altLang="en-US" sz="2000" dirty="0"/>
              <a:t>是谷歌下一代操作系统 </a:t>
            </a:r>
            <a:r>
              <a:rPr lang="en-US" altLang="zh-CN" sz="1800" b="1" dirty="0"/>
              <a:t>Fuchsia </a:t>
            </a:r>
            <a:r>
              <a:rPr lang="zh-CN" altLang="en-US" sz="2000" dirty="0"/>
              <a:t>的</a:t>
            </a:r>
            <a:r>
              <a:rPr lang="en-US" altLang="zh-CN" sz="2000" dirty="0"/>
              <a:t>UI</a:t>
            </a:r>
            <a:r>
              <a:rPr lang="zh-CN" altLang="en-US" sz="2000" dirty="0"/>
              <a:t>框架</a:t>
            </a:r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08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493CE-3472-4B00-8ABA-559C4AA9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运算符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AB114A-4671-4BF5-B14E-460CAEBC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6"/>
            <a:ext cx="10515600" cy="5762624"/>
          </a:xfrm>
        </p:spPr>
        <p:txBody>
          <a:bodyPr/>
          <a:lstStyle/>
          <a:p>
            <a:r>
              <a:rPr lang="zh-CN" altLang="en-US" sz="1600" dirty="0"/>
              <a:t>基本的运算符（优先级：上行</a:t>
            </a:r>
            <a:r>
              <a:rPr lang="en-US" altLang="zh-CN" sz="1600" dirty="0"/>
              <a:t>&gt;</a:t>
            </a:r>
            <a:r>
              <a:rPr lang="zh-CN" altLang="en-US" sz="1600" dirty="0"/>
              <a:t>下行  左列</a:t>
            </a:r>
            <a:r>
              <a:rPr lang="en-US" altLang="zh-CN" sz="1600" dirty="0"/>
              <a:t>&gt;</a:t>
            </a:r>
            <a:r>
              <a:rPr lang="zh-CN" altLang="en-US" sz="1600" dirty="0"/>
              <a:t>右列）</a:t>
            </a:r>
            <a:endParaRPr lang="en-US" altLang="zh-CN" sz="1600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AA67A8-DD66-4A97-9B75-3F5E68C75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647" y="1379641"/>
            <a:ext cx="8889253" cy="53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EB61FC-316B-4C4A-A4DC-C1EF164E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938"/>
            <a:ext cx="10515600" cy="58470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1600" b="1" dirty="0"/>
              <a:t>支持运算符重写</a:t>
            </a:r>
            <a:endParaRPr lang="en-US" altLang="zh-CN" sz="1600" b="1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b="1" dirty="0"/>
          </a:p>
          <a:p>
            <a:endParaRPr lang="en-US" altLang="zh-CN" sz="1600" b="1" dirty="0"/>
          </a:p>
          <a:p>
            <a:endParaRPr lang="en-US" altLang="zh-CN" sz="1600" b="1" dirty="0"/>
          </a:p>
          <a:p>
            <a:endParaRPr lang="en-US" altLang="zh-CN" sz="1600" b="1" dirty="0"/>
          </a:p>
          <a:p>
            <a:pPr marL="0" indent="0">
              <a:buNone/>
            </a:pPr>
            <a:r>
              <a:rPr lang="en-US" altLang="zh-CN" sz="1600" b="1" dirty="0"/>
              <a:t> </a:t>
            </a:r>
            <a:r>
              <a:rPr lang="zh-CN" altLang="en-US" sz="1600" b="1" dirty="0"/>
              <a:t>独有运算符</a:t>
            </a:r>
            <a:endParaRPr lang="en-US" altLang="zh-CN" sz="1600" dirty="0"/>
          </a:p>
          <a:p>
            <a:r>
              <a:rPr lang="en-US" altLang="zh-CN" sz="1600" dirty="0"/>
              <a:t>AA?.name ///</a:t>
            </a:r>
            <a:r>
              <a:rPr lang="zh-CN" altLang="en-US" sz="1600" dirty="0"/>
              <a:t>表示如果</a:t>
            </a:r>
            <a:r>
              <a:rPr lang="en-US" altLang="zh-CN" sz="1600" dirty="0"/>
              <a:t>AA</a:t>
            </a:r>
            <a:r>
              <a:rPr lang="zh-CN" altLang="en-US" sz="1600" dirty="0"/>
              <a:t>对象如果为空，则跳过，避免空指针 </a:t>
            </a:r>
            <a:r>
              <a:rPr lang="en-US" altLang="zh-CN" sz="1600" dirty="0"/>
              <a:t> </a:t>
            </a:r>
          </a:p>
          <a:p>
            <a:r>
              <a:rPr lang="en-US" altLang="zh-CN" sz="1600" dirty="0"/>
              <a:t>AA ?? "999" ///</a:t>
            </a:r>
            <a:r>
              <a:rPr lang="zh-CN" altLang="en-US" sz="1600" dirty="0"/>
              <a:t>表示如果 </a:t>
            </a:r>
            <a:r>
              <a:rPr lang="en-US" altLang="zh-CN" sz="1600" dirty="0"/>
              <a:t>AA </a:t>
            </a:r>
            <a:r>
              <a:rPr lang="zh-CN" altLang="en-US" sz="1600" dirty="0"/>
              <a:t>为空，返回</a:t>
            </a:r>
            <a:r>
              <a:rPr lang="en-US" altLang="zh-CN" sz="1600" dirty="0"/>
              <a:t>999 </a:t>
            </a:r>
          </a:p>
          <a:p>
            <a:r>
              <a:rPr lang="en-US" altLang="zh-CN" sz="1600" dirty="0"/>
              <a:t>AA ??= “999” ///</a:t>
            </a:r>
            <a:r>
              <a:rPr lang="zh-CN" altLang="en-US" sz="1600" dirty="0"/>
              <a:t>表示如果 </a:t>
            </a:r>
            <a:r>
              <a:rPr lang="en-US" altLang="zh-CN" sz="1600" dirty="0"/>
              <a:t>AA </a:t>
            </a:r>
            <a:r>
              <a:rPr lang="zh-CN" altLang="en-US" sz="1600" dirty="0"/>
              <a:t>为空，给 </a:t>
            </a:r>
            <a:r>
              <a:rPr lang="en-US" altLang="zh-CN" sz="1600" dirty="0"/>
              <a:t>AA </a:t>
            </a:r>
            <a:r>
              <a:rPr lang="zh-CN" altLang="en-US" sz="1600" dirty="0"/>
              <a:t>设置成 </a:t>
            </a:r>
            <a:r>
              <a:rPr lang="en-US" altLang="zh-CN" sz="1600" dirty="0"/>
              <a:t>999</a:t>
            </a:r>
          </a:p>
          <a:p>
            <a:r>
              <a:rPr lang="en-US" altLang="zh-CN" sz="1600" dirty="0"/>
              <a:t>  dart </a:t>
            </a:r>
            <a:r>
              <a:rPr lang="zh-CN" altLang="en-US" sz="1600" dirty="0"/>
              <a:t>相关地址：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          </a:t>
            </a:r>
            <a:r>
              <a:rPr lang="en-US" altLang="zh-CN" sz="1600" dirty="0">
                <a:hlinkClick r:id="rId2"/>
              </a:rPr>
              <a:t>http://dart.goodev.org/guides/language/language-tour</a:t>
            </a:r>
            <a:endParaRPr lang="en-US" altLang="zh-CN" sz="1600" dirty="0"/>
          </a:p>
          <a:p>
            <a:pPr marL="0" indent="0">
              <a:buNone/>
            </a:pPr>
            <a:r>
              <a:rPr lang="zh-CN" altLang="en-US" dirty="0"/>
              <a:t>    </a:t>
            </a:r>
            <a:r>
              <a:rPr lang="en-US" altLang="zh-CN" sz="1600" dirty="0" err="1"/>
              <a:t>Mixin</a:t>
            </a:r>
            <a:r>
              <a:rPr lang="en-US" altLang="zh-CN" sz="1600" dirty="0"/>
              <a:t> </a:t>
            </a:r>
            <a:r>
              <a:rPr lang="zh-CN" altLang="en-US" sz="1600" dirty="0"/>
              <a:t>详解</a:t>
            </a:r>
            <a:r>
              <a:rPr lang="en-US" altLang="zh-CN" sz="1600" dirty="0"/>
              <a:t>:</a:t>
            </a:r>
          </a:p>
          <a:p>
            <a:pPr marL="0" indent="0">
              <a:buNone/>
            </a:pPr>
            <a:r>
              <a:rPr lang="en-US" altLang="zh-CN" sz="1600" dirty="0"/>
              <a:t>           </a:t>
            </a:r>
            <a:r>
              <a:rPr lang="en-US" altLang="zh-CN" sz="1600" dirty="0">
                <a:hlinkClick r:id="rId3"/>
              </a:rPr>
              <a:t>https://juejin.im/post/5bb204d3e51d450e4f38e2f6</a:t>
            </a:r>
            <a:endParaRPr lang="en-US" altLang="zh-CN" sz="1600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436007-E97E-42E6-A3DF-FE1E96F5B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505" y="638666"/>
            <a:ext cx="6036690" cy="27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87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10B7F9-0F8F-4CE3-9364-F62CF629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异步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F11F9B-3A3E-45BF-84C4-34B881EDF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Future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en-US" sz="1800" dirty="0"/>
              <a:t>使用</a:t>
            </a:r>
            <a:r>
              <a:rPr lang="en-US" altLang="zh-CN" sz="1800" dirty="0"/>
              <a:t>future</a:t>
            </a:r>
            <a:r>
              <a:rPr lang="zh-CN" altLang="en-US" sz="1800" dirty="0"/>
              <a:t>作为返回值来处理异步结果</a:t>
            </a:r>
            <a:endParaRPr lang="en-US" altLang="zh-CN" sz="1800" dirty="0"/>
          </a:p>
          <a:p>
            <a:r>
              <a:rPr lang="en-US" altLang="zh-CN" dirty="0"/>
              <a:t>Async/await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en-US" altLang="zh-CN" sz="1800" dirty="0"/>
              <a:t>Async</a:t>
            </a:r>
            <a:r>
              <a:rPr lang="zh-CN" altLang="en-US" sz="1800" dirty="0"/>
              <a:t>用来修饰函数，</a:t>
            </a:r>
            <a:r>
              <a:rPr lang="en-US" altLang="zh-CN" sz="1800" dirty="0"/>
              <a:t>await</a:t>
            </a:r>
            <a:r>
              <a:rPr lang="zh-CN" altLang="en-US" sz="1800" dirty="0"/>
              <a:t>修饰异步操作。用来消除回调地狱，代码可读性更强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sz="1800" dirty="0"/>
              <a:t>（</a:t>
            </a:r>
            <a:r>
              <a:rPr lang="en-US" altLang="zh-CN" sz="1800" dirty="0"/>
              <a:t>dart</a:t>
            </a:r>
            <a:r>
              <a:rPr lang="zh-CN" altLang="en-US" sz="1800" dirty="0"/>
              <a:t>最终仍会转化为</a:t>
            </a:r>
            <a:r>
              <a:rPr lang="en-US" altLang="zh-CN" sz="1800" dirty="0"/>
              <a:t>future</a:t>
            </a:r>
            <a:r>
              <a:rPr lang="zh-CN" altLang="en-US" sz="1800" dirty="0"/>
              <a:t>调用链来处理）</a:t>
            </a:r>
            <a:endParaRPr lang="en-US" altLang="zh-CN" sz="1800" dirty="0"/>
          </a:p>
          <a:p>
            <a:r>
              <a:rPr lang="en-US" altLang="zh-CN" dirty="0"/>
              <a:t>Stream</a:t>
            </a:r>
          </a:p>
          <a:p>
            <a:pPr marL="0" indent="0">
              <a:buNone/>
            </a:pPr>
            <a:r>
              <a:rPr lang="en-US" altLang="zh-CN" sz="1800" dirty="0"/>
              <a:t>     Stream </a:t>
            </a:r>
            <a:r>
              <a:rPr lang="zh-CN" altLang="en-US" sz="1800" dirty="0"/>
              <a:t>也是用于接收异步事件数据，和</a:t>
            </a:r>
            <a:r>
              <a:rPr lang="en-US" altLang="zh-CN" sz="1800" dirty="0"/>
              <a:t>Future </a:t>
            </a:r>
            <a:r>
              <a:rPr lang="zh-CN" altLang="en-US" sz="1800" dirty="0"/>
              <a:t>不同的是，它可以接收多个异步操作的结果（成功或失败）</a:t>
            </a:r>
          </a:p>
        </p:txBody>
      </p:sp>
    </p:spTree>
    <p:extLst>
      <p:ext uri="{BB962C8B-B14F-4D97-AF65-F5344CB8AC3E}">
        <p14:creationId xmlns:p14="http://schemas.microsoft.com/office/powerpoint/2010/main" val="2077549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B29237-5997-47F9-878A-9B2FD4E8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938"/>
            <a:ext cx="10515600" cy="5847025"/>
          </a:xfrm>
        </p:spPr>
        <p:txBody>
          <a:bodyPr/>
          <a:lstStyle/>
          <a:p>
            <a:r>
              <a:rPr lang="zh-CN" altLang="en-US" dirty="0"/>
              <a:t>后续分享：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   Stream/zone/loop(microtask loop , event loop)</a:t>
            </a:r>
          </a:p>
          <a:p>
            <a:pPr marL="0" indent="0">
              <a:buNone/>
            </a:pPr>
            <a:r>
              <a:rPr lang="zh-CN" altLang="en-US" sz="1800" dirty="0"/>
              <a:t>    </a:t>
            </a:r>
            <a:r>
              <a:rPr lang="en-US" altLang="zh-CN" sz="1800" dirty="0"/>
              <a:t>isolate</a:t>
            </a:r>
          </a:p>
          <a:p>
            <a:pPr marL="0" indent="0">
              <a:buNone/>
            </a:pPr>
            <a:r>
              <a:rPr lang="zh-CN" altLang="en-US" sz="1800" dirty="0"/>
              <a:t>    对象内存分配</a:t>
            </a:r>
            <a:r>
              <a:rPr lang="en-US" altLang="zh-CN" sz="1800" dirty="0"/>
              <a:t>/</a:t>
            </a:r>
            <a:r>
              <a:rPr lang="zh-CN" altLang="en-US" sz="1800" dirty="0"/>
              <a:t>垃圾回收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8900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AC1BA66-7A56-48C6-90C5-6DE0CC15C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D31E68C-76A6-4AD7-AAF1-3F8E3E8E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71" y="1690688"/>
            <a:ext cx="10590229" cy="4486275"/>
          </a:xfrm>
        </p:spPr>
        <p:txBody>
          <a:bodyPr/>
          <a:lstStyle/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  1.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开发安装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  2.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项目搭建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  3.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项目开发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  4.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项目运行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  5.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开发总结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261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77B1C-FEAB-415D-928C-73EF5D12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</p:spPr>
        <p:txBody>
          <a:bodyPr/>
          <a:lstStyle/>
          <a:p>
            <a:r>
              <a:rPr lang="en-US" altLang="zh-CN" dirty="0"/>
              <a:t>Flutter</a:t>
            </a:r>
            <a:r>
              <a:rPr lang="zh-CN" altLang="en-US" dirty="0"/>
              <a:t>安装</a:t>
            </a:r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F6D3C346-009A-4B0E-BA8F-318A0824F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10515600" cy="5269584"/>
          </a:xfrm>
        </p:spPr>
        <p:txBody>
          <a:bodyPr>
            <a:normAutofit/>
          </a:bodyPr>
          <a:lstStyle/>
          <a:p>
            <a:r>
              <a:rPr lang="zh-CN" altLang="en-US" sz="2600" dirty="0"/>
              <a:t>搭建 </a:t>
            </a:r>
            <a:r>
              <a:rPr lang="en-US" altLang="zh-CN" sz="2600" dirty="0"/>
              <a:t>Flutter </a:t>
            </a:r>
            <a:r>
              <a:rPr lang="zh-CN" altLang="en-US" sz="2600" dirty="0"/>
              <a:t>开发环境，有两部分：</a:t>
            </a:r>
            <a:endParaRPr lang="en-US" altLang="zh-CN" sz="2600" dirty="0"/>
          </a:p>
          <a:p>
            <a:endParaRPr lang="zh-CN" altLang="en-US" sz="2600" dirty="0"/>
          </a:p>
          <a:p>
            <a:r>
              <a:rPr lang="en-US" altLang="zh-CN" b="1" dirty="0"/>
              <a:t>1. Flutter SDK</a:t>
            </a:r>
          </a:p>
          <a:p>
            <a:r>
              <a:rPr lang="en-US" altLang="zh-CN" sz="1800" dirty="0"/>
              <a:t>Flutter </a:t>
            </a:r>
            <a:r>
              <a:rPr lang="zh-CN" altLang="en-US" sz="1800" dirty="0"/>
              <a:t>开发需要安装 </a:t>
            </a:r>
            <a:r>
              <a:rPr lang="en-US" altLang="zh-CN" sz="1800" dirty="0"/>
              <a:t>Flutter SDK</a:t>
            </a:r>
            <a:r>
              <a:rPr lang="zh-CN" altLang="en-US" sz="1800" dirty="0"/>
              <a:t>，这里会分别介绍 </a:t>
            </a:r>
            <a:r>
              <a:rPr lang="en-US" altLang="zh-CN" sz="1800" dirty="0"/>
              <a:t>Flutter SDK </a:t>
            </a:r>
            <a:r>
              <a:rPr lang="zh-CN" altLang="en-US" sz="1800" dirty="0"/>
              <a:t>在 </a:t>
            </a:r>
            <a:r>
              <a:rPr lang="en-US" altLang="zh-CN" sz="1800" dirty="0"/>
              <a:t>Windows</a:t>
            </a:r>
            <a:r>
              <a:rPr lang="zh-CN" altLang="en-US" sz="1800" dirty="0"/>
              <a:t>、</a:t>
            </a:r>
            <a:r>
              <a:rPr lang="en-US" altLang="zh-CN" sz="1800"/>
              <a:t>MacOS</a:t>
            </a:r>
            <a:r>
              <a:rPr lang="zh-CN" altLang="en-US" sz="1800"/>
              <a:t>平台上</a:t>
            </a:r>
            <a:r>
              <a:rPr lang="zh-CN" altLang="en-US" sz="1800" dirty="0"/>
              <a:t>的安装过程。</a:t>
            </a:r>
          </a:p>
          <a:p>
            <a:r>
              <a:rPr lang="en-US" altLang="zh-CN" b="1" dirty="0"/>
              <a:t>2. Flutter IDE</a:t>
            </a:r>
          </a:p>
          <a:p>
            <a:r>
              <a:rPr lang="zh-CN" altLang="en-US" sz="1800" dirty="0"/>
              <a:t>安装完 </a:t>
            </a:r>
            <a:r>
              <a:rPr lang="en-US" altLang="zh-CN" sz="1800" dirty="0"/>
              <a:t>Flutter SDK </a:t>
            </a:r>
            <a:r>
              <a:rPr lang="zh-CN" altLang="en-US" sz="1800" dirty="0"/>
              <a:t>后，想要开发 </a:t>
            </a:r>
            <a:r>
              <a:rPr lang="en-US" altLang="zh-CN" sz="1800" dirty="0"/>
              <a:t>Flutter</a:t>
            </a:r>
            <a:r>
              <a:rPr lang="zh-CN" altLang="en-US" sz="1800" dirty="0"/>
              <a:t>，还需要 </a:t>
            </a:r>
            <a:r>
              <a:rPr lang="en-US" altLang="zh-CN" sz="1800" dirty="0"/>
              <a:t>IDE </a:t>
            </a:r>
            <a:r>
              <a:rPr lang="zh-CN" altLang="en-US" sz="1800" dirty="0"/>
              <a:t>，可以开发 </a:t>
            </a:r>
            <a:r>
              <a:rPr lang="en-US" altLang="zh-CN" sz="1800" dirty="0"/>
              <a:t>Flutter </a:t>
            </a:r>
            <a:r>
              <a:rPr lang="zh-CN" altLang="en-US" sz="1800" dirty="0"/>
              <a:t>的 </a:t>
            </a:r>
            <a:r>
              <a:rPr lang="en-US" altLang="zh-CN" sz="1800" dirty="0"/>
              <a:t>IDE </a:t>
            </a:r>
            <a:r>
              <a:rPr lang="zh-CN" altLang="en-US" sz="1800" dirty="0"/>
              <a:t>有两个：</a:t>
            </a:r>
          </a:p>
          <a:p>
            <a:r>
              <a:rPr lang="en-US" altLang="zh-CN" sz="1800" dirty="0"/>
              <a:t>Android Studio</a:t>
            </a:r>
          </a:p>
          <a:p>
            <a:r>
              <a:rPr lang="en-US" altLang="zh-CN" sz="1800" dirty="0"/>
              <a:t>VS Code</a:t>
            </a:r>
          </a:p>
          <a:p>
            <a:r>
              <a:rPr lang="zh-CN" altLang="en-US" sz="1800" dirty="0"/>
              <a:t>这两个 </a:t>
            </a:r>
            <a:r>
              <a:rPr lang="en-US" altLang="zh-CN" sz="1800" dirty="0"/>
              <a:t>IDE</a:t>
            </a:r>
            <a:r>
              <a:rPr lang="zh-CN" altLang="en-US" sz="1800" dirty="0"/>
              <a:t>，你可以根据自己的习惯选择一个。但是推荐使用 </a:t>
            </a:r>
            <a:r>
              <a:rPr lang="en-US" altLang="zh-CN" sz="1800" dirty="0"/>
              <a:t>VS Code</a:t>
            </a:r>
            <a:r>
              <a:rPr lang="zh-CN" altLang="en-US" sz="1800" dirty="0"/>
              <a:t>，因为其运行不会占用太多的内存，小巧方便，功能强大。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6725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28B5C-1059-41E2-AD31-3EDC730D3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499"/>
            <a:ext cx="10515600" cy="5790464"/>
          </a:xfrm>
        </p:spPr>
        <p:txBody>
          <a:bodyPr>
            <a:normAutofit/>
          </a:bodyPr>
          <a:lstStyle/>
          <a:p>
            <a:r>
              <a:rPr lang="en-US" altLang="zh-CN" dirty="0"/>
              <a:t>Flutter </a:t>
            </a:r>
            <a:r>
              <a:rPr lang="en-US" altLang="zh-CN" dirty="0" err="1"/>
              <a:t>sdk</a:t>
            </a:r>
            <a:r>
              <a:rPr lang="en-US" altLang="zh-CN" dirty="0"/>
              <a:t> </a:t>
            </a:r>
            <a:r>
              <a:rPr lang="zh-CN" altLang="en-US" dirty="0"/>
              <a:t>安装：</a:t>
            </a:r>
            <a:endParaRPr lang="en-US" altLang="zh-CN" dirty="0"/>
          </a:p>
          <a:p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sz="1800" dirty="0"/>
              <a:t>在搭建 </a:t>
            </a:r>
            <a:r>
              <a:rPr lang="en-US" altLang="zh-CN" sz="1800" dirty="0"/>
              <a:t>Flutter </a:t>
            </a:r>
            <a:r>
              <a:rPr lang="zh-CN" altLang="en-US" sz="1800" dirty="0"/>
              <a:t>环境之前，因为众所周知的原因，有可能被墙，所以需要先为 </a:t>
            </a:r>
            <a:r>
              <a:rPr lang="en-US" altLang="zh-CN" sz="1800" dirty="0"/>
              <a:t>Flutter </a:t>
            </a:r>
            <a:r>
              <a:rPr lang="zh-CN" altLang="en-US" sz="1800" dirty="0"/>
              <a:t>配置中国镜像。</a:t>
            </a:r>
          </a:p>
          <a:p>
            <a:r>
              <a:rPr lang="zh-CN" altLang="en-US" sz="1800" b="1" dirty="0"/>
              <a:t>中国镜像地址</a:t>
            </a:r>
            <a:endParaRPr lang="zh-CN" altLang="en-US" dirty="0"/>
          </a:p>
          <a:p>
            <a:r>
              <a:rPr lang="zh-CN" altLang="en-US" sz="1600" dirty="0"/>
              <a:t>国内有两个镜像可以用，一个就是官方 </a:t>
            </a:r>
            <a:r>
              <a:rPr lang="en-US" altLang="zh-CN" sz="1600" dirty="0"/>
              <a:t>Flutter </a:t>
            </a:r>
            <a:r>
              <a:rPr lang="zh-CN" altLang="en-US" sz="1600" dirty="0"/>
              <a:t>社区的国内镜像，另一个是上海交通大学 </a:t>
            </a:r>
            <a:r>
              <a:rPr lang="en-US" altLang="zh-CN" sz="1600" dirty="0"/>
              <a:t>Linux </a:t>
            </a:r>
            <a:r>
              <a:rPr lang="zh-CN" altLang="en-US" sz="1600" dirty="0"/>
              <a:t>用户组的镜像，建议用官方 </a:t>
            </a:r>
            <a:r>
              <a:rPr lang="en-US" altLang="zh-CN" sz="1600" dirty="0"/>
              <a:t>Flutter </a:t>
            </a:r>
            <a:r>
              <a:rPr lang="zh-CN" altLang="en-US" sz="1600" dirty="0"/>
              <a:t>社区的国内镜像。</a:t>
            </a:r>
          </a:p>
          <a:p>
            <a:r>
              <a:rPr lang="en-US" altLang="zh-CN" sz="1800" b="1" dirty="0"/>
              <a:t>Flutter </a:t>
            </a:r>
            <a:r>
              <a:rPr lang="zh-CN" altLang="en-US" sz="1800" b="1" dirty="0"/>
              <a:t>社区</a:t>
            </a:r>
          </a:p>
          <a:p>
            <a:pPr>
              <a:lnSpc>
                <a:spcPct val="100000"/>
              </a:lnSpc>
            </a:pPr>
            <a:r>
              <a:rPr lang="en-US" altLang="zh-CN" sz="1600" dirty="0"/>
              <a:t>FLUTTER_STORAGE_BASE_URL: https://storage.flutter-io.cn</a:t>
            </a:r>
          </a:p>
          <a:p>
            <a:pPr>
              <a:lnSpc>
                <a:spcPct val="100000"/>
              </a:lnSpc>
            </a:pPr>
            <a:r>
              <a:rPr lang="en-US" altLang="zh-CN" sz="1600" dirty="0"/>
              <a:t>PUB_HOSTED_URL: https://pub.flutter-io.cn</a:t>
            </a:r>
          </a:p>
          <a:p>
            <a:r>
              <a:rPr lang="zh-CN" altLang="en-US" sz="1800" b="1" dirty="0"/>
              <a:t>上海交通大学 </a:t>
            </a:r>
            <a:r>
              <a:rPr lang="en-US" altLang="zh-CN" sz="1800" b="1" dirty="0"/>
              <a:t>Linux </a:t>
            </a:r>
            <a:r>
              <a:rPr lang="zh-CN" altLang="en-US" sz="1800" b="1" dirty="0"/>
              <a:t>用户组</a:t>
            </a:r>
          </a:p>
          <a:p>
            <a:pPr>
              <a:lnSpc>
                <a:spcPct val="110000"/>
              </a:lnSpc>
            </a:pPr>
            <a:r>
              <a:rPr lang="en-US" altLang="zh-CN" sz="1600" dirty="0"/>
              <a:t>FLUTTER_STORAGE_BASE_URL: https://mirrors.sjtug.sjtu.edu.cn</a:t>
            </a:r>
          </a:p>
          <a:p>
            <a:pPr>
              <a:lnSpc>
                <a:spcPct val="110000"/>
              </a:lnSpc>
            </a:pPr>
            <a:r>
              <a:rPr lang="en-US" altLang="zh-CN" sz="1600" dirty="0"/>
              <a:t>PUB_HOSTED_URL: https://dart-pub.mirrors.sjtug.sjtu.edu.cn</a:t>
            </a:r>
          </a:p>
          <a:p>
            <a:r>
              <a:rPr lang="zh-CN" altLang="en-US" sz="1800" b="1" dirty="0"/>
              <a:t>配置方法</a:t>
            </a:r>
          </a:p>
          <a:p>
            <a:pPr>
              <a:lnSpc>
                <a:spcPct val="120000"/>
              </a:lnSpc>
            </a:pPr>
            <a:r>
              <a:rPr lang="zh-CN" altLang="en-US" sz="1600" dirty="0"/>
              <a:t>需要设置两个环境变量：</a:t>
            </a:r>
            <a:r>
              <a:rPr lang="en-US" altLang="zh-CN" sz="1600" dirty="0"/>
              <a:t>PUB_HOSTED_URL </a:t>
            </a:r>
            <a:r>
              <a:rPr lang="zh-CN" altLang="en-US" sz="1600" dirty="0"/>
              <a:t>和 </a:t>
            </a:r>
            <a:r>
              <a:rPr lang="en-US" altLang="zh-CN" sz="1600" dirty="0"/>
              <a:t>FLUTTER_STORAGE_BASE_URL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430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543977-3ADA-477A-9218-9D09865E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864"/>
            <a:ext cx="10515600" cy="5451099"/>
          </a:xfrm>
        </p:spPr>
        <p:txBody>
          <a:bodyPr>
            <a:normAutofit/>
          </a:bodyPr>
          <a:lstStyle/>
          <a:p>
            <a:r>
              <a:rPr lang="en-US" altLang="zh-CN" sz="1600" b="1" dirty="0"/>
              <a:t>Windows </a:t>
            </a:r>
            <a:r>
              <a:rPr lang="zh-CN" altLang="en-US" sz="1600" b="1" dirty="0"/>
              <a:t>配置</a:t>
            </a:r>
            <a:endParaRPr lang="en-US" altLang="zh-CN" sz="1600" b="1" dirty="0"/>
          </a:p>
          <a:p>
            <a:r>
              <a:rPr lang="zh-CN" altLang="en-US" sz="1600" dirty="0"/>
              <a:t>计算机 </a:t>
            </a:r>
            <a:r>
              <a:rPr lang="en-US" altLang="zh-CN" sz="1600" dirty="0"/>
              <a:t>-&gt; </a:t>
            </a:r>
            <a:r>
              <a:rPr lang="zh-CN" altLang="en-US" sz="1600" dirty="0"/>
              <a:t>属性 </a:t>
            </a:r>
            <a:r>
              <a:rPr lang="en-US" altLang="zh-CN" sz="1600" dirty="0"/>
              <a:t>-&gt; </a:t>
            </a:r>
            <a:r>
              <a:rPr lang="zh-CN" altLang="en-US" sz="1600" dirty="0"/>
              <a:t>高级系统设置 </a:t>
            </a:r>
            <a:r>
              <a:rPr lang="en-US" altLang="zh-CN" sz="1600" dirty="0"/>
              <a:t>-&gt; </a:t>
            </a:r>
            <a:r>
              <a:rPr lang="zh-CN" altLang="en-US" sz="1600" dirty="0"/>
              <a:t>环境变量，打开环境变量设置框。</a:t>
            </a:r>
          </a:p>
          <a:p>
            <a:r>
              <a:rPr lang="zh-CN" altLang="en-US" sz="1600" dirty="0"/>
              <a:t>在用户变量下，选择新建环境变量，添加如下的两个环境变量和值：</a:t>
            </a:r>
            <a:endParaRPr lang="zh-CN" altLang="en-US" dirty="0"/>
          </a:p>
          <a:p>
            <a:r>
              <a:rPr lang="zh-CN" altLang="en-US" sz="1600" dirty="0"/>
              <a:t>变量名	                                                    值</a:t>
            </a:r>
          </a:p>
          <a:p>
            <a:r>
              <a:rPr lang="en-US" altLang="zh-CN" sz="1600" dirty="0"/>
              <a:t>FLUTTER_STORAGE_BASE_URL	</a:t>
            </a:r>
            <a:r>
              <a:rPr lang="en-US" altLang="zh-CN" sz="1600" dirty="0">
                <a:hlinkClick r:id="rId2"/>
              </a:rPr>
              <a:t>https://storage.flutter-io.cn</a:t>
            </a:r>
            <a:endParaRPr lang="en-US" altLang="zh-CN" sz="1600" dirty="0"/>
          </a:p>
          <a:p>
            <a:r>
              <a:rPr lang="en-US" altLang="zh-CN" sz="1600" dirty="0"/>
              <a:t>PUB_HOSTED_URL	                 </a:t>
            </a:r>
            <a:r>
              <a:rPr lang="en-US" altLang="zh-CN" sz="1600" dirty="0">
                <a:hlinkClick r:id="rId3"/>
              </a:rPr>
              <a:t>https://pub.flutter-io.cn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b="1" dirty="0"/>
              <a:t>MacOS</a:t>
            </a:r>
          </a:p>
          <a:p>
            <a:endParaRPr lang="en-US" altLang="zh-CN" sz="1600" b="1" dirty="0"/>
          </a:p>
          <a:p>
            <a:r>
              <a:rPr lang="zh-CN" altLang="en-US" sz="1600" dirty="0"/>
              <a:t>在 </a:t>
            </a:r>
            <a:r>
              <a:rPr lang="en-US" altLang="zh-CN" sz="1600" dirty="0"/>
              <a:t>~/.</a:t>
            </a:r>
            <a:r>
              <a:rPr lang="en-US" altLang="zh-CN" sz="1600" dirty="0" err="1"/>
              <a:t>bash_profile</a:t>
            </a:r>
            <a:r>
              <a:rPr lang="en-US" altLang="zh-CN" sz="1600" dirty="0"/>
              <a:t> </a:t>
            </a:r>
            <a:r>
              <a:rPr lang="zh-CN" altLang="en-US" sz="1600" dirty="0"/>
              <a:t>上添加：</a:t>
            </a:r>
          </a:p>
          <a:p>
            <a:r>
              <a:rPr lang="en-US" altLang="zh-CN" sz="1600" dirty="0"/>
              <a:t>export PUB_HOSTED_URL=https://pub.flutter-io.cn</a:t>
            </a:r>
          </a:p>
          <a:p>
            <a:r>
              <a:rPr lang="en-US" altLang="zh-CN" sz="1600" dirty="0"/>
              <a:t>export FLUTTER_STORAGE_BASE_URL=https://storage.flutter-io.cn</a:t>
            </a:r>
          </a:p>
          <a:p>
            <a:r>
              <a:rPr lang="zh-CN" altLang="en-US" sz="1600" dirty="0"/>
              <a:t>保存文件后，再运行</a:t>
            </a:r>
          </a:p>
          <a:p>
            <a:r>
              <a:rPr lang="en-US" altLang="zh-CN" sz="1600" dirty="0"/>
              <a:t>$ source ~/.</a:t>
            </a:r>
            <a:r>
              <a:rPr lang="en-US" altLang="zh-CN" sz="1600" dirty="0" err="1"/>
              <a:t>bash_profile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49012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8C72BD-F617-4119-B54C-72648660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5353"/>
            <a:ext cx="10515600" cy="5771610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下载</a:t>
            </a:r>
            <a:r>
              <a:rPr lang="en-US" altLang="zh-CN" sz="1600" dirty="0"/>
              <a:t>SDK</a:t>
            </a:r>
          </a:p>
          <a:p>
            <a:r>
              <a:rPr lang="zh-CN" altLang="en-US" sz="1600" dirty="0"/>
              <a:t>下载 </a:t>
            </a:r>
            <a:r>
              <a:rPr lang="en-US" altLang="zh-CN" sz="1600" dirty="0"/>
              <a:t>Flutter SDK</a:t>
            </a:r>
            <a:r>
              <a:rPr lang="zh-CN" altLang="en-US" sz="1600" dirty="0"/>
              <a:t>官网下载地址：</a:t>
            </a:r>
            <a:r>
              <a:rPr lang="en-US" altLang="zh-CN" sz="1600" dirty="0">
                <a:hlinkClick r:id="rId2"/>
              </a:rPr>
              <a:t>https://flutter.dev/docs/development/tools/sdk/releases</a:t>
            </a:r>
            <a:endParaRPr lang="en-US" altLang="zh-CN" sz="1600" dirty="0"/>
          </a:p>
          <a:p>
            <a:r>
              <a:rPr lang="zh-CN" altLang="en-US" sz="1600" dirty="0"/>
              <a:t>更新环境变量解压后，将 </a:t>
            </a:r>
            <a:r>
              <a:rPr lang="en-US" altLang="zh-CN" sz="1600" dirty="0"/>
              <a:t>flutter\bin </a:t>
            </a:r>
            <a:r>
              <a:rPr lang="zh-CN" altLang="en-US" sz="1600" dirty="0"/>
              <a:t>的全路径添加到环境变量 </a:t>
            </a:r>
            <a:r>
              <a:rPr lang="en-US" altLang="zh-CN" sz="1600" dirty="0"/>
              <a:t>PATH </a:t>
            </a:r>
            <a:r>
              <a:rPr lang="zh-CN" altLang="en-US" sz="1600" dirty="0"/>
              <a:t>中。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开发工具安装：</a:t>
            </a:r>
            <a:r>
              <a:rPr lang="en-US" altLang="zh-CN" sz="1600" dirty="0"/>
              <a:t>VSCODE</a:t>
            </a:r>
            <a:r>
              <a:rPr lang="zh-CN" altLang="en-US" sz="1600" dirty="0"/>
              <a:t>就不介绍了。</a:t>
            </a:r>
            <a:endParaRPr lang="en-US" altLang="zh-CN" sz="1600" dirty="0"/>
          </a:p>
          <a:p>
            <a:r>
              <a:rPr lang="en-US" altLang="zh-CN" sz="1600" b="1" dirty="0"/>
              <a:t>Android studio </a:t>
            </a:r>
          </a:p>
          <a:p>
            <a:r>
              <a:rPr lang="zh-CN" altLang="en-US" sz="1600" dirty="0"/>
              <a:t>为了 </a:t>
            </a:r>
            <a:r>
              <a:rPr lang="en-US" altLang="zh-CN" sz="1600" dirty="0"/>
              <a:t>Flutter </a:t>
            </a:r>
            <a:r>
              <a:rPr lang="zh-CN" altLang="en-US" sz="1600" dirty="0"/>
              <a:t>可以编译成 </a:t>
            </a:r>
            <a:r>
              <a:rPr lang="en-US" altLang="zh-CN" sz="1600" dirty="0"/>
              <a:t>Android APK</a:t>
            </a:r>
            <a:r>
              <a:rPr lang="zh-CN" altLang="en-US" sz="1600" dirty="0"/>
              <a:t>，和运行在 </a:t>
            </a:r>
            <a:r>
              <a:rPr lang="en-US" altLang="zh-CN" sz="1600" dirty="0"/>
              <a:t>Android </a:t>
            </a:r>
            <a:r>
              <a:rPr lang="zh-CN" altLang="en-US" sz="1600" dirty="0"/>
              <a:t>模拟器上，需要搭建 </a:t>
            </a:r>
            <a:r>
              <a:rPr lang="en-US" altLang="zh-CN" sz="1600" dirty="0"/>
              <a:t>Android </a:t>
            </a:r>
            <a:r>
              <a:rPr lang="zh-CN" altLang="en-US" sz="1600" dirty="0"/>
              <a:t>开发环境。 </a:t>
            </a:r>
          </a:p>
          <a:p>
            <a:r>
              <a:rPr lang="zh-CN" altLang="en-US" sz="1600" dirty="0"/>
              <a:t>安装 </a:t>
            </a:r>
            <a:r>
              <a:rPr lang="en-US" altLang="zh-CN" sz="1600" dirty="0"/>
              <a:t>Android Studio</a:t>
            </a:r>
            <a:r>
              <a:rPr lang="zh-CN" altLang="en-US" sz="1600" dirty="0"/>
              <a:t>，安装成功后，会自带 </a:t>
            </a:r>
            <a:r>
              <a:rPr lang="en-US" altLang="zh-CN" sz="1600" dirty="0"/>
              <a:t>Android SDK</a:t>
            </a:r>
            <a:r>
              <a:rPr lang="zh-CN" altLang="en-US" sz="1600" dirty="0"/>
              <a:t>。</a:t>
            </a:r>
          </a:p>
          <a:p>
            <a:r>
              <a:rPr lang="en-US" altLang="zh-CN" sz="1600" dirty="0" err="1"/>
              <a:t>Androdi</a:t>
            </a:r>
            <a:r>
              <a:rPr lang="en-US" altLang="zh-CN" sz="1600" dirty="0"/>
              <a:t> Studio </a:t>
            </a:r>
            <a:r>
              <a:rPr lang="zh-CN" altLang="en-US" sz="1600" dirty="0"/>
              <a:t>的下载地址有三个，选一个可以下载的地址：</a:t>
            </a:r>
          </a:p>
          <a:p>
            <a:r>
              <a:rPr lang="zh-CN" altLang="en-US" sz="1600" dirty="0"/>
              <a:t>官方地址： </a:t>
            </a:r>
            <a:r>
              <a:rPr lang="en-US" altLang="zh-CN" sz="1600" dirty="0"/>
              <a:t>developer.android.com/studio</a:t>
            </a:r>
          </a:p>
          <a:p>
            <a:r>
              <a:rPr lang="zh-CN" altLang="en-US" sz="1600" dirty="0"/>
              <a:t>官方中文地址：</a:t>
            </a:r>
            <a:r>
              <a:rPr lang="en-US" altLang="zh-CN" sz="1600" dirty="0"/>
              <a:t>developer.android.google.cn/studio/</a:t>
            </a:r>
          </a:p>
          <a:p>
            <a:r>
              <a:rPr lang="zh-CN" altLang="en-US" sz="1600" dirty="0"/>
              <a:t>国内第三方地址：</a:t>
            </a:r>
            <a:r>
              <a:rPr lang="en-US" altLang="zh-CN" sz="1600" dirty="0">
                <a:hlinkClick r:id="rId3"/>
              </a:rPr>
              <a:t>www.androiddevtools.cn/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配置 </a:t>
            </a:r>
            <a:r>
              <a:rPr lang="en-US" altLang="zh-CN" sz="1600" dirty="0"/>
              <a:t>Android SDK </a:t>
            </a:r>
            <a:r>
              <a:rPr lang="zh-CN" altLang="en-US" sz="1600" dirty="0"/>
              <a:t>环境变量</a:t>
            </a:r>
            <a:endParaRPr lang="en-US" altLang="zh-CN" sz="1600" dirty="0"/>
          </a:p>
          <a:p>
            <a:r>
              <a:rPr lang="zh-CN" altLang="en-US" sz="1600" dirty="0"/>
              <a:t>   打开 </a:t>
            </a:r>
            <a:r>
              <a:rPr lang="en-US" altLang="zh-CN" sz="1600" dirty="0"/>
              <a:t>Android Studio</a:t>
            </a:r>
            <a:r>
              <a:rPr lang="zh-CN" altLang="en-US" sz="1600" dirty="0"/>
              <a:t>，选择 </a:t>
            </a:r>
            <a:r>
              <a:rPr lang="en-US" altLang="zh-CN" sz="1600" dirty="0" err="1"/>
              <a:t>Confiure</a:t>
            </a:r>
            <a:r>
              <a:rPr lang="en-US" altLang="zh-CN" sz="1600" dirty="0"/>
              <a:t> -&gt; 'SDK Manager'</a:t>
            </a:r>
            <a:r>
              <a:rPr lang="zh-CN" altLang="en-US" sz="16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076258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BB8736D-C70C-439E-98A5-CECDE58BC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529" y="423863"/>
            <a:ext cx="7926942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9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6E57A-49CE-4B8C-A172-CAFB4B1F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哪些厂子在用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780EAA-A300-4208-80D6-064514BDF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hlinkClick r:id="rId2"/>
              </a:rPr>
              <a:t>闲鱼团队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2000" dirty="0"/>
              <a:t>   针对</a:t>
            </a:r>
            <a:r>
              <a:rPr lang="en-US" altLang="zh-CN" sz="2000" dirty="0"/>
              <a:t>flutter</a:t>
            </a:r>
            <a:r>
              <a:rPr lang="zh-CN" altLang="en-US" sz="2000" dirty="0"/>
              <a:t>一整套的项目构建，混合开发的实践规范</a:t>
            </a:r>
            <a:endParaRPr lang="en-US" altLang="zh-CN" sz="2000" dirty="0"/>
          </a:p>
          <a:p>
            <a:r>
              <a:rPr lang="zh-CN" altLang="en-US" dirty="0"/>
              <a:t>微信团队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zh-CN" altLang="en-US" sz="2000" dirty="0"/>
              <a:t>针对小程序跨平台的特性，跨平台构建参考</a:t>
            </a:r>
            <a:r>
              <a:rPr lang="en-US" altLang="zh-CN" sz="2000" dirty="0"/>
              <a:t>flutter UI</a:t>
            </a:r>
            <a:r>
              <a:rPr lang="zh-CN" altLang="en-US" sz="2000" dirty="0"/>
              <a:t>渲染，并且在底层平台交互方面可 能摒弃</a:t>
            </a:r>
            <a:r>
              <a:rPr lang="en-US" altLang="zh-CN" sz="2000" dirty="0"/>
              <a:t>platform channel,</a:t>
            </a:r>
            <a:r>
              <a:rPr lang="zh-CN" altLang="en-US" sz="2000" dirty="0"/>
              <a:t>实现自己的</a:t>
            </a:r>
            <a:r>
              <a:rPr lang="en-US" altLang="zh-CN" sz="2000" dirty="0"/>
              <a:t>dart2cpp</a:t>
            </a:r>
            <a:r>
              <a:rPr lang="zh-CN" altLang="en-US" sz="2000" dirty="0"/>
              <a:t>方案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美团团队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en-US" sz="2000" dirty="0"/>
              <a:t>针对</a:t>
            </a:r>
            <a:r>
              <a:rPr lang="en-US" altLang="zh-CN" sz="2000" dirty="0"/>
              <a:t>flutter</a:t>
            </a:r>
            <a:r>
              <a:rPr lang="zh-CN" altLang="en-US" sz="2000" dirty="0"/>
              <a:t>的动态化缺陷的特点，构建自己的</a:t>
            </a:r>
            <a:r>
              <a:rPr lang="en-US" altLang="zh-CN" sz="2000" dirty="0"/>
              <a:t>flutter</a:t>
            </a:r>
            <a:r>
              <a:rPr lang="zh-CN" altLang="en-US" sz="2000" dirty="0"/>
              <a:t>应用的动态化方案</a:t>
            </a:r>
          </a:p>
        </p:txBody>
      </p:sp>
    </p:spTree>
    <p:extLst>
      <p:ext uri="{BB962C8B-B14F-4D97-AF65-F5344CB8AC3E}">
        <p14:creationId xmlns:p14="http://schemas.microsoft.com/office/powerpoint/2010/main" val="10216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45F78B-83C8-4BEE-9B39-055069FDB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231"/>
            <a:ext cx="10515600" cy="5884732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在打开的窗口中就能看到 </a:t>
            </a:r>
            <a:r>
              <a:rPr lang="en-US" altLang="zh-CN" sz="1600" dirty="0"/>
              <a:t>Android SDK </a:t>
            </a:r>
            <a:r>
              <a:rPr lang="zh-CN" altLang="en-US" sz="1600" dirty="0"/>
              <a:t>的路径</a:t>
            </a:r>
            <a:r>
              <a:rPr lang="en-US" altLang="zh-CN" sz="1600" dirty="0"/>
              <a:t>:</a:t>
            </a:r>
          </a:p>
          <a:p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721FA7-9F5C-4948-A9AC-29480338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71" y="820400"/>
            <a:ext cx="8183448" cy="55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75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D8A4E-77DA-4F79-8CC0-E3587D837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524"/>
            <a:ext cx="10515600" cy="5922439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Android studio </a:t>
            </a:r>
            <a:r>
              <a:rPr lang="zh-CN" altLang="en-US" sz="1600" dirty="0"/>
              <a:t>安装好后，通过配置</a:t>
            </a:r>
            <a:r>
              <a:rPr lang="en-US" altLang="zh-CN" sz="1600" dirty="0"/>
              <a:t>Flutter </a:t>
            </a:r>
            <a:r>
              <a:rPr lang="zh-CN" altLang="en-US" sz="1600" dirty="0"/>
              <a:t>插件和</a:t>
            </a:r>
            <a:r>
              <a:rPr lang="en-US" altLang="zh-CN" sz="1600" dirty="0"/>
              <a:t>Dart</a:t>
            </a:r>
            <a:r>
              <a:rPr lang="zh-CN" altLang="en-US" sz="1600" dirty="0"/>
              <a:t>插件就可以进行</a:t>
            </a:r>
            <a:r>
              <a:rPr lang="en-US" altLang="zh-CN" sz="1600" dirty="0"/>
              <a:t>flutter </a:t>
            </a:r>
            <a:r>
              <a:rPr lang="zh-CN" altLang="en-US" sz="1600" dirty="0"/>
              <a:t>开发了。</a:t>
            </a:r>
            <a:endParaRPr lang="en-US" altLang="zh-CN" sz="1600" dirty="0"/>
          </a:p>
          <a:p>
            <a:r>
              <a:rPr lang="en-US" altLang="zh-CN" sz="1600" dirty="0" err="1"/>
              <a:t>sdk</a:t>
            </a:r>
            <a:r>
              <a:rPr lang="zh-CN" altLang="en-US" sz="1600" dirty="0"/>
              <a:t>下载并配置好以及</a:t>
            </a:r>
            <a:r>
              <a:rPr lang="en-US" altLang="zh-CN" sz="1600" dirty="0"/>
              <a:t>ide</a:t>
            </a:r>
            <a:r>
              <a:rPr lang="zh-CN" altLang="en-US" sz="1600" dirty="0"/>
              <a:t>下载并配置好后，</a:t>
            </a:r>
            <a:endParaRPr lang="en-US" altLang="zh-CN" sz="1600" dirty="0"/>
          </a:p>
          <a:p>
            <a:r>
              <a:rPr lang="zh-CN" altLang="en-US" sz="1600" dirty="0"/>
              <a:t>在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cmd</a:t>
            </a:r>
            <a:r>
              <a:rPr lang="en-US" altLang="zh-CN" sz="1600" dirty="0"/>
              <a:t> </a:t>
            </a:r>
            <a:r>
              <a:rPr lang="zh-CN" altLang="en-US" sz="1600" dirty="0"/>
              <a:t>窗口中输入 ：</a:t>
            </a:r>
            <a:r>
              <a:rPr lang="en-US" altLang="zh-CN" sz="1600" dirty="0"/>
              <a:t>flutter doctor</a:t>
            </a:r>
            <a:r>
              <a:rPr lang="zh-CN" altLang="en-US" sz="1600" dirty="0"/>
              <a:t>进行验证：</a:t>
            </a:r>
            <a:endParaRPr lang="en-US" altLang="zh-CN" sz="1600" dirty="0"/>
          </a:p>
          <a:p>
            <a:r>
              <a:rPr lang="zh-CN" altLang="en-US" sz="1600" dirty="0"/>
              <a:t>如下图信息就表示环境配置</a:t>
            </a:r>
            <a:r>
              <a:rPr lang="en-US" altLang="zh-CN" sz="1600" dirty="0"/>
              <a:t>ok</a:t>
            </a:r>
            <a:r>
              <a:rPr lang="zh-CN" altLang="en-US" sz="1600" dirty="0"/>
              <a:t>了。</a:t>
            </a:r>
            <a:endParaRPr lang="en-US" altLang="zh-CN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8D1918-A766-42D4-A943-897A73D0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28" y="1592000"/>
            <a:ext cx="80105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60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478CF-2AC3-49B2-B2EB-B43F2744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1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flutter</a:t>
            </a:r>
            <a:r>
              <a:rPr lang="zh-CN" altLang="en-US" sz="2400" dirty="0"/>
              <a:t>项目搭建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427BD0-4669-4C2F-9698-D07DA6BB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204"/>
            <a:ext cx="10515600" cy="4979759"/>
          </a:xfrm>
        </p:spPr>
        <p:txBody>
          <a:bodyPr/>
          <a:lstStyle/>
          <a:p>
            <a:r>
              <a:rPr lang="zh-CN" altLang="en-US" sz="1600" dirty="0"/>
              <a:t>打开</a:t>
            </a:r>
            <a:r>
              <a:rPr lang="en-US" altLang="zh-CN" sz="1600" dirty="0"/>
              <a:t>android studio </a:t>
            </a:r>
            <a:r>
              <a:rPr lang="zh-CN" altLang="en-US" sz="1600" dirty="0"/>
              <a:t>，</a:t>
            </a:r>
            <a:r>
              <a:rPr lang="en-US" altLang="zh-CN" sz="1600" dirty="0"/>
              <a:t>File-&gt;New -&gt; new flutter project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A1291D-2F69-48EE-A4A9-682EB6B0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66" y="1604549"/>
            <a:ext cx="8971664" cy="51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41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E7FC178C-F1E3-42E3-9A24-E84B43D16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507" y="490047"/>
            <a:ext cx="7617913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9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7FE4465-5301-4558-A435-3A89D769D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224" y="477837"/>
            <a:ext cx="7826287" cy="59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13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ABD58A-AEE1-41FA-8FD2-C88783967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项目开发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01A5E6B-85C1-4DE7-8B17-003EEA38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522"/>
            <a:ext cx="10515600" cy="6136849"/>
          </a:xfrm>
        </p:spPr>
        <p:txBody>
          <a:bodyPr/>
          <a:lstStyle/>
          <a:p>
            <a:r>
              <a:rPr lang="zh-CN" altLang="en-US" sz="1600" dirty="0"/>
              <a:t>工程结构：</a:t>
            </a:r>
            <a:endParaRPr lang="en-US" altLang="zh-CN" sz="1600" dirty="0"/>
          </a:p>
          <a:p>
            <a:endParaRPr lang="zh-CN" altLang="en-US" dirty="0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CF0B4DFD-C7E5-44A4-98A5-2E86272A7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78" y="1374096"/>
            <a:ext cx="10181734" cy="54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49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0ACEC-375E-47F6-8CE8-8A663C52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开发示例（结合代码编辑）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DFD8119-708B-4BF6-BA48-01D3CE6C0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2823" y="1825625"/>
            <a:ext cx="19863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8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C88D3F0-258D-4994-93F6-DC007D6E5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6762"/>
            <a:ext cx="10515600" cy="57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50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504A201-0478-4AC1-A6DD-344A04B5D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939" y="178406"/>
            <a:ext cx="9718245" cy="60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07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0A74A1-E7BF-403C-8EC2-6CF5B099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509"/>
            <a:ext cx="10515600" cy="5083454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在</a:t>
            </a:r>
            <a:r>
              <a:rPr lang="en-US" altLang="zh-CN" sz="1800" dirty="0"/>
              <a:t>flutter </a:t>
            </a:r>
            <a:r>
              <a:rPr lang="zh-CN" altLang="en-US" sz="1800" dirty="0"/>
              <a:t>开发中，应用的入口在</a:t>
            </a:r>
            <a:r>
              <a:rPr lang="en-US" altLang="zh-CN" sz="1800" dirty="0" err="1"/>
              <a:t>main.dart</a:t>
            </a:r>
            <a:r>
              <a:rPr lang="zh-CN" altLang="en-US" sz="1800" dirty="0"/>
              <a:t>文件中的</a:t>
            </a:r>
            <a:r>
              <a:rPr lang="en-US" altLang="zh-CN" sz="1800" dirty="0"/>
              <a:t>main()</a:t>
            </a:r>
            <a:r>
              <a:rPr lang="zh-CN" altLang="en-US" sz="1800" dirty="0"/>
              <a:t>函数，通过调用</a:t>
            </a:r>
            <a:r>
              <a:rPr lang="en-US" altLang="zh-CN" sz="1800" dirty="0" err="1"/>
              <a:t>runApp</a:t>
            </a:r>
            <a:r>
              <a:rPr lang="en-US" altLang="zh-CN" sz="1800" dirty="0"/>
              <a:t>(app)</a:t>
            </a:r>
            <a:r>
              <a:rPr lang="zh-CN" altLang="en-US" sz="1800" dirty="0"/>
              <a:t>来开始</a:t>
            </a:r>
            <a:r>
              <a:rPr lang="en-US" altLang="zh-CN" sz="1800" dirty="0"/>
              <a:t>app</a:t>
            </a:r>
            <a:r>
              <a:rPr lang="zh-CN" altLang="en-US" sz="1800" dirty="0"/>
              <a:t>的界面渲染工作。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flutter</a:t>
            </a:r>
            <a:r>
              <a:rPr lang="zh-CN" altLang="en-US" sz="1800" dirty="0"/>
              <a:t>中的界面开发都是 继承 </a:t>
            </a:r>
            <a:r>
              <a:rPr lang="en-US" altLang="zh-CN" sz="1800" dirty="0" err="1"/>
              <a:t>StatelessWidget</a:t>
            </a:r>
            <a:r>
              <a:rPr lang="en-US" altLang="zh-CN" sz="1800" dirty="0"/>
              <a:t> </a:t>
            </a:r>
            <a:r>
              <a:rPr lang="zh-CN" altLang="en-US" sz="1800" dirty="0"/>
              <a:t>和 </a:t>
            </a:r>
            <a:r>
              <a:rPr lang="en-US" altLang="zh-CN" sz="1800" dirty="0" err="1"/>
              <a:t>StatefulWidget</a:t>
            </a:r>
            <a:r>
              <a:rPr lang="en-US" altLang="zh-CN" sz="1800" dirty="0"/>
              <a:t> </a:t>
            </a:r>
            <a:r>
              <a:rPr lang="zh-CN" altLang="en-US" sz="1800" dirty="0"/>
              <a:t>组件来进行搭建。两者的区别是后者有状态管理，通过</a:t>
            </a:r>
            <a:r>
              <a:rPr lang="en-US" altLang="zh-CN" sz="1800" dirty="0"/>
              <a:t>State</a:t>
            </a:r>
            <a:r>
              <a:rPr lang="zh-CN" altLang="en-US" sz="1800" dirty="0"/>
              <a:t>类的实例进行页面构建，数据发生变化时驱动界面进行相应的变化。界面的操作行为引发数据变化，最终通过使用</a:t>
            </a:r>
            <a:r>
              <a:rPr lang="en-US" altLang="zh-CN" sz="1800" dirty="0" err="1"/>
              <a:t>setState</a:t>
            </a:r>
            <a:r>
              <a:rPr lang="zh-CN" altLang="en-US" sz="1800" dirty="0"/>
              <a:t>（）方法来触动界面改变。</a:t>
            </a:r>
            <a:endParaRPr lang="en-US" altLang="zh-CN" sz="1800" dirty="0"/>
          </a:p>
          <a:p>
            <a:r>
              <a:rPr lang="zh-CN" altLang="en-US" sz="1800" dirty="0"/>
              <a:t>组件介绍：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 err="1"/>
              <a:t>MyApp</a:t>
            </a:r>
            <a:r>
              <a:rPr lang="zh-CN" altLang="en-US" sz="1800" dirty="0"/>
              <a:t>类代表</a:t>
            </a:r>
            <a:r>
              <a:rPr lang="en-US" altLang="zh-CN" sz="1800" dirty="0"/>
              <a:t>Flutter</a:t>
            </a:r>
            <a:r>
              <a:rPr lang="zh-CN" altLang="en-US" sz="1800" dirty="0"/>
              <a:t>应用，它继承了 </a:t>
            </a:r>
            <a:r>
              <a:rPr lang="en-US" altLang="zh-CN" sz="1800" dirty="0" err="1"/>
              <a:t>StatelessWidget</a:t>
            </a:r>
            <a:r>
              <a:rPr lang="zh-CN" altLang="en-US" sz="1800" dirty="0"/>
              <a:t>类，这也就意味着应用本身也是一个</a:t>
            </a:r>
            <a:r>
              <a:rPr lang="en-US" altLang="zh-CN" sz="1800" dirty="0"/>
              <a:t>widget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 err="1"/>
              <a:t>MaterialApp</a:t>
            </a:r>
            <a:r>
              <a:rPr lang="en-US" altLang="zh-CN" sz="1800" dirty="0"/>
              <a:t> </a:t>
            </a:r>
            <a:r>
              <a:rPr lang="zh-CN" altLang="en-US" sz="1800" dirty="0"/>
              <a:t>是</a:t>
            </a:r>
            <a:r>
              <a:rPr lang="en-US" altLang="zh-CN" sz="1800" dirty="0"/>
              <a:t>Material</a:t>
            </a:r>
            <a:r>
              <a:rPr lang="zh-CN" altLang="en-US" sz="1800" dirty="0"/>
              <a:t>库中提供的</a:t>
            </a:r>
            <a:r>
              <a:rPr lang="en-US" altLang="zh-CN" sz="1800" dirty="0"/>
              <a:t>Flutter APP</a:t>
            </a:r>
            <a:r>
              <a:rPr lang="zh-CN" altLang="en-US" sz="1800" dirty="0"/>
              <a:t>框架，通过它可以设置应用的名称、主题、语言、首页及路由列表等。</a:t>
            </a:r>
            <a:r>
              <a:rPr lang="en-US" altLang="zh-CN" sz="1800" dirty="0" err="1"/>
              <a:t>MaterialApp</a:t>
            </a:r>
            <a:r>
              <a:rPr lang="zh-CN" altLang="en-US" sz="1800" dirty="0"/>
              <a:t>也是一个</a:t>
            </a:r>
            <a:r>
              <a:rPr lang="en-US" altLang="zh-CN" sz="1800" dirty="0"/>
              <a:t>widget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Scaffold </a:t>
            </a:r>
            <a:r>
              <a:rPr lang="zh-CN" altLang="en-US" sz="1800" dirty="0"/>
              <a:t>是</a:t>
            </a:r>
            <a:r>
              <a:rPr lang="en-US" altLang="zh-CN" sz="1800" dirty="0"/>
              <a:t>Material</a:t>
            </a:r>
            <a:r>
              <a:rPr lang="zh-CN" altLang="en-US" sz="1800" dirty="0"/>
              <a:t>库中提供的页面脚手架，它包含导航栏和</a:t>
            </a:r>
            <a:r>
              <a:rPr lang="en-US" altLang="zh-CN" sz="1800" dirty="0"/>
              <a:t>Body</a:t>
            </a:r>
            <a:r>
              <a:rPr lang="zh-CN" altLang="en-US" sz="1800" dirty="0"/>
              <a:t>以及</a:t>
            </a:r>
            <a:r>
              <a:rPr lang="en-US" altLang="zh-CN" sz="1800" dirty="0" err="1"/>
              <a:t>FloatingActionButton</a:t>
            </a:r>
            <a:r>
              <a:rPr lang="zh-CN" altLang="en-US" sz="1800" dirty="0"/>
              <a:t>（如果需要的话） 路由默认都是通过</a:t>
            </a:r>
            <a:r>
              <a:rPr lang="en-US" altLang="zh-CN" sz="1800" dirty="0"/>
              <a:t>Scaffold</a:t>
            </a:r>
            <a:r>
              <a:rPr lang="zh-CN" altLang="en-US" sz="1800" dirty="0"/>
              <a:t>创建。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33973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B8339-D237-43B2-BF56-F6D0DC83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r>
              <a:rPr lang="zh-CN" altLang="en-US" dirty="0"/>
              <a:t>二、跨平台方案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71CC128E-0F94-40D2-9278-6B7C6ECE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4969276"/>
          </a:xfrm>
        </p:spPr>
        <p:txBody>
          <a:bodyPr/>
          <a:lstStyle/>
          <a:p>
            <a:r>
              <a:rPr lang="en-US" altLang="zh-CN" dirty="0"/>
              <a:t>Web (hybrid)</a:t>
            </a:r>
            <a:r>
              <a:rPr lang="zh-CN" altLang="en-US" dirty="0"/>
              <a:t>方案：</a:t>
            </a:r>
            <a:r>
              <a:rPr lang="en-US" altLang="zh-CN" dirty="0"/>
              <a:t> ionic / </a:t>
            </a:r>
            <a:r>
              <a:rPr lang="en-US" altLang="zh-CN" dirty="0" err="1"/>
              <a:t>cordova</a:t>
            </a:r>
            <a:r>
              <a:rPr lang="zh-CN" altLang="en-US" dirty="0"/>
              <a:t>等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zh-CN" altLang="en-US" sz="1600" dirty="0"/>
              <a:t>界面展示方面使用移动端的</a:t>
            </a:r>
            <a:r>
              <a:rPr lang="en-US" altLang="zh-CN" sz="1600" dirty="0" err="1"/>
              <a:t>webview</a:t>
            </a:r>
            <a:r>
              <a:rPr lang="zh-CN" altLang="en-US" sz="1600" dirty="0"/>
              <a:t>加载</a:t>
            </a:r>
            <a:r>
              <a:rPr lang="en-US" altLang="zh-CN" sz="1600" dirty="0"/>
              <a:t>H5</a:t>
            </a:r>
            <a:r>
              <a:rPr lang="zh-CN" altLang="en-US" sz="1600" dirty="0"/>
              <a:t>，数据交互方面使用</a:t>
            </a:r>
            <a:r>
              <a:rPr lang="en-US" altLang="zh-CN" sz="1600" dirty="0" err="1"/>
              <a:t>jsbrige</a:t>
            </a:r>
            <a:r>
              <a:rPr lang="en-US" altLang="zh-CN" sz="1600" dirty="0"/>
              <a:t> </a:t>
            </a:r>
            <a:r>
              <a:rPr lang="zh-CN" altLang="en-US" sz="1600" dirty="0"/>
              <a:t>约定协议进行处理。跨平台，动态性以及渲染都比较理想，随着</a:t>
            </a:r>
            <a:r>
              <a:rPr lang="en-US" altLang="zh-CN" sz="1600" dirty="0"/>
              <a:t>H5</a:t>
            </a:r>
            <a:r>
              <a:rPr lang="zh-CN" altLang="en-US" sz="1600" dirty="0"/>
              <a:t>的复杂，性能逐渐递减。</a:t>
            </a:r>
            <a:endParaRPr lang="en-US" altLang="zh-CN" sz="1600" dirty="0"/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AEDA45-7296-41C9-A0AF-D13F62A24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79" y="2919768"/>
            <a:ext cx="6936029" cy="35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3E5025-0460-4972-9D22-0E7E451A1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219"/>
            <a:ext cx="10515600" cy="5818744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我们可以简单认为</a:t>
            </a:r>
            <a:r>
              <a:rPr lang="en-US" altLang="zh-CN" sz="1800" dirty="0"/>
              <a:t>Stateful widget </a:t>
            </a:r>
            <a:r>
              <a:rPr lang="zh-CN" altLang="en-US" sz="1800" dirty="0"/>
              <a:t>和</a:t>
            </a:r>
            <a:r>
              <a:rPr lang="en-US" altLang="zh-CN" sz="1800" dirty="0"/>
              <a:t>Stateless widget</a:t>
            </a:r>
            <a:r>
              <a:rPr lang="zh-CN" altLang="en-US" sz="1800" dirty="0"/>
              <a:t>有两点不同：</a:t>
            </a:r>
          </a:p>
          <a:p>
            <a:r>
              <a:rPr lang="en-US" altLang="zh-CN" sz="1800" dirty="0"/>
              <a:t>Stateful widget</a:t>
            </a:r>
            <a:r>
              <a:rPr lang="zh-CN" altLang="en-US" sz="1800" dirty="0"/>
              <a:t>可以拥有状态，这些状态在</a:t>
            </a:r>
            <a:r>
              <a:rPr lang="en-US" altLang="zh-CN" sz="1800" dirty="0"/>
              <a:t>widget</a:t>
            </a:r>
            <a:r>
              <a:rPr lang="zh-CN" altLang="en-US" sz="1800" dirty="0"/>
              <a:t>生命周期中是可以变的，而</a:t>
            </a:r>
            <a:r>
              <a:rPr lang="en-US" altLang="zh-CN" sz="1800" dirty="0"/>
              <a:t>Stateless widget</a:t>
            </a:r>
            <a:r>
              <a:rPr lang="zh-CN" altLang="en-US" sz="1800" dirty="0"/>
              <a:t>是不可变的。</a:t>
            </a:r>
          </a:p>
          <a:p>
            <a:r>
              <a:rPr lang="en-US" altLang="zh-CN" sz="1800" dirty="0"/>
              <a:t>Stateful widget</a:t>
            </a:r>
            <a:r>
              <a:rPr lang="zh-CN" altLang="en-US" sz="1800" dirty="0"/>
              <a:t>至少由两个类组成：一个</a:t>
            </a:r>
            <a:r>
              <a:rPr lang="en-US" altLang="zh-CN" sz="1800" dirty="0" err="1"/>
              <a:t>StatefulWidget</a:t>
            </a:r>
            <a:r>
              <a:rPr lang="zh-CN" altLang="en-US" sz="1800" dirty="0"/>
              <a:t>类。一个 </a:t>
            </a:r>
            <a:r>
              <a:rPr lang="en-US" altLang="zh-CN" sz="1800" dirty="0"/>
              <a:t>State</a:t>
            </a:r>
            <a:r>
              <a:rPr lang="zh-CN" altLang="en-US" sz="1800" dirty="0"/>
              <a:t>类。</a:t>
            </a:r>
            <a:endParaRPr lang="en-US" altLang="zh-CN" sz="1800" dirty="0"/>
          </a:p>
          <a:p>
            <a:r>
              <a:rPr lang="en-US" altLang="zh-CN" sz="1800" dirty="0" err="1"/>
              <a:t>StatefulWidget</a:t>
            </a:r>
            <a:r>
              <a:rPr lang="zh-CN" altLang="en-US" sz="1800" dirty="0"/>
              <a:t>类本身是不变的，但是 </a:t>
            </a:r>
            <a:r>
              <a:rPr lang="en-US" altLang="zh-CN" sz="1800" dirty="0"/>
              <a:t>State</a:t>
            </a:r>
            <a:r>
              <a:rPr lang="zh-CN" altLang="en-US" sz="1800" dirty="0"/>
              <a:t>类中持有的状态在</a:t>
            </a:r>
            <a:r>
              <a:rPr lang="en-US" altLang="zh-CN" sz="1800" dirty="0"/>
              <a:t>widget</a:t>
            </a:r>
            <a:r>
              <a:rPr lang="zh-CN" altLang="en-US" sz="1800" dirty="0"/>
              <a:t>生命周期中可能会发生变化。</a:t>
            </a:r>
            <a:endParaRPr lang="en-US" altLang="zh-CN" sz="1800" dirty="0"/>
          </a:p>
          <a:p>
            <a:r>
              <a:rPr lang="zh-CN" altLang="en-US" sz="1800" dirty="0"/>
              <a:t>当数据发生变化时，由于</a:t>
            </a:r>
            <a:r>
              <a:rPr lang="en-US" altLang="zh-CN" sz="1800" dirty="0"/>
              <a:t>Widget</a:t>
            </a:r>
            <a:r>
              <a:rPr lang="zh-CN" altLang="en-US" sz="1800" dirty="0"/>
              <a:t>是被设计成不可变的，这时</a:t>
            </a:r>
            <a:r>
              <a:rPr lang="en-US" altLang="zh-CN" sz="1800" dirty="0"/>
              <a:t>widget</a:t>
            </a:r>
            <a:r>
              <a:rPr lang="zh-CN" altLang="en-US" sz="1800" dirty="0"/>
              <a:t>从理论上会销毁重建，不过由于</a:t>
            </a:r>
            <a:r>
              <a:rPr lang="en-US" altLang="zh-CN" sz="1800" dirty="0"/>
              <a:t>widget</a:t>
            </a:r>
            <a:r>
              <a:rPr lang="zh-CN" altLang="en-US" sz="1800" dirty="0"/>
              <a:t>本身不做重绘操作，只是一份数据的描述，交由</a:t>
            </a:r>
            <a:r>
              <a:rPr lang="en-US" altLang="zh-CN" sz="1800" dirty="0"/>
              <a:t>element </a:t>
            </a:r>
            <a:r>
              <a:rPr lang="zh-CN" altLang="en-US" sz="1800" dirty="0"/>
              <a:t>去组织，因此性能上能得到保证。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常见</a:t>
            </a:r>
            <a:r>
              <a:rPr lang="en-US" altLang="zh-CN" sz="1800" dirty="0"/>
              <a:t>widget:</a:t>
            </a:r>
          </a:p>
          <a:p>
            <a:r>
              <a:rPr lang="zh-CN" altLang="en-US" sz="1800" dirty="0"/>
              <a:t>基础</a:t>
            </a:r>
            <a:r>
              <a:rPr lang="en-US" altLang="zh-CN" sz="1800" dirty="0" err="1"/>
              <a:t>widget:Text</a:t>
            </a:r>
            <a:r>
              <a:rPr lang="en-US" altLang="zh-CN" sz="1800" dirty="0"/>
              <a:t>/Button/Image/</a:t>
            </a:r>
            <a:r>
              <a:rPr lang="en-US" altLang="zh-CN" sz="1800" dirty="0" err="1"/>
              <a:t>TextField</a:t>
            </a:r>
            <a:endParaRPr lang="en-US" altLang="zh-CN" sz="1800" dirty="0"/>
          </a:p>
          <a:p>
            <a:r>
              <a:rPr lang="zh-CN" altLang="en-US" sz="1800" dirty="0"/>
              <a:t>布局类</a:t>
            </a:r>
            <a:r>
              <a:rPr lang="en-US" altLang="zh-CN" sz="1800" dirty="0"/>
              <a:t>widget: Row/</a:t>
            </a:r>
            <a:r>
              <a:rPr lang="en-US" altLang="zh-CN" sz="1800" dirty="0" err="1"/>
              <a:t>Coloum</a:t>
            </a:r>
            <a:r>
              <a:rPr lang="en-US" altLang="zh-CN" sz="1800" dirty="0"/>
              <a:t>/Flex/Wrap</a:t>
            </a:r>
          </a:p>
          <a:p>
            <a:r>
              <a:rPr lang="zh-CN" altLang="en-US" sz="1800" dirty="0"/>
              <a:t>容器类</a:t>
            </a:r>
            <a:r>
              <a:rPr lang="en-US" altLang="zh-CN" sz="1800" dirty="0" err="1"/>
              <a:t>widget:Padding</a:t>
            </a:r>
            <a:r>
              <a:rPr lang="en-US" altLang="zh-CN" sz="1800" dirty="0"/>
              <a:t>/</a:t>
            </a:r>
            <a:r>
              <a:rPr lang="en-US" altLang="zh-CN" sz="1800" dirty="0" err="1"/>
              <a:t>SizeBox</a:t>
            </a:r>
            <a:r>
              <a:rPr lang="en-US" altLang="zh-CN" sz="1800" dirty="0"/>
              <a:t>/Container</a:t>
            </a:r>
          </a:p>
          <a:p>
            <a:r>
              <a:rPr lang="zh-CN" altLang="en-US" sz="1800" dirty="0"/>
              <a:t>可滚动类</a:t>
            </a:r>
            <a:r>
              <a:rPr lang="en-US" altLang="zh-CN" sz="1800" dirty="0" err="1"/>
              <a:t>widget:ListView</a:t>
            </a:r>
            <a:r>
              <a:rPr lang="en-US" altLang="zh-CN" sz="1800" dirty="0"/>
              <a:t>/</a:t>
            </a:r>
            <a:r>
              <a:rPr lang="en-US" altLang="zh-CN" sz="1800" dirty="0" err="1"/>
              <a:t>GridView</a:t>
            </a:r>
            <a:r>
              <a:rPr lang="en-US" altLang="zh-CN" sz="1800" dirty="0"/>
              <a:t>/</a:t>
            </a:r>
            <a:r>
              <a:rPr lang="en-US" altLang="zh-CN" sz="1800" dirty="0" err="1"/>
              <a:t>CustomScrollView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80173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943FC-F828-430C-913D-4BA7E928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1506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基本原理分析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BAFF1B-6F58-4E6B-AC0E-FB9F5E77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643"/>
            <a:ext cx="10515600" cy="5036320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绘制体系</a:t>
            </a:r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1D83F5CE-F285-415F-B949-D44DBEF91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54" y="1743828"/>
            <a:ext cx="7183282" cy="49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1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B7ADEB-57BF-4DB8-B445-F49FCD70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70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包管理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B3D4EC-CA7F-4FF5-9CC7-E190461E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522"/>
            <a:ext cx="10515600" cy="6551629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Flutter  </a:t>
            </a:r>
            <a:r>
              <a:rPr lang="zh-CN" altLang="en-US" sz="1800" dirty="0"/>
              <a:t>项目的包管理类似</a:t>
            </a:r>
            <a:r>
              <a:rPr lang="en-US" altLang="zh-CN" sz="1800" dirty="0" err="1"/>
              <a:t>gradle,maven</a:t>
            </a:r>
            <a:r>
              <a:rPr lang="en-US" altLang="zh-CN" sz="1800" dirty="0"/>
              <a:t>,</a:t>
            </a:r>
            <a:r>
              <a:rPr lang="zh-CN" altLang="en-US" sz="1800" dirty="0"/>
              <a:t>使用的</a:t>
            </a:r>
            <a:r>
              <a:rPr lang="en-US" altLang="zh-CN" sz="1800" dirty="0" err="1"/>
              <a:t>yaml</a:t>
            </a:r>
            <a:r>
              <a:rPr lang="zh-CN" altLang="en-US" sz="1800" dirty="0"/>
              <a:t>做配置，官方仓库为</a:t>
            </a:r>
            <a:r>
              <a:rPr lang="en-US" altLang="zh-CN" sz="1800" dirty="0">
                <a:hlinkClick r:id="rId2"/>
              </a:rPr>
              <a:t>https://pub.dev/</a:t>
            </a:r>
            <a:endParaRPr lang="en-US" altLang="zh-CN" sz="1800" dirty="0"/>
          </a:p>
          <a:p>
            <a:r>
              <a:rPr lang="en-US" altLang="zh-CN" sz="1800" dirty="0"/>
              <a:t>name</a:t>
            </a:r>
            <a:r>
              <a:rPr lang="zh-CN" altLang="en-US" sz="1800" dirty="0"/>
              <a:t>：应用或包名称。</a:t>
            </a:r>
          </a:p>
          <a:p>
            <a:r>
              <a:rPr lang="en-US" altLang="zh-CN" sz="1800" dirty="0"/>
              <a:t>description: </a:t>
            </a:r>
            <a:r>
              <a:rPr lang="zh-CN" altLang="en-US" sz="1800" dirty="0"/>
              <a:t>应用或包的描述、简介。</a:t>
            </a:r>
          </a:p>
          <a:p>
            <a:r>
              <a:rPr lang="en-US" altLang="zh-CN" sz="1800" dirty="0"/>
              <a:t>version</a:t>
            </a:r>
            <a:r>
              <a:rPr lang="zh-CN" altLang="en-US" sz="1800" dirty="0"/>
              <a:t>：应用或包的版本号。</a:t>
            </a:r>
          </a:p>
          <a:p>
            <a:r>
              <a:rPr lang="en-US" altLang="zh-CN" sz="1800" dirty="0"/>
              <a:t>dependencies</a:t>
            </a:r>
            <a:r>
              <a:rPr lang="zh-CN" altLang="en-US" sz="1800" dirty="0"/>
              <a:t>：应用或包依赖的其它包或插件。</a:t>
            </a:r>
          </a:p>
          <a:p>
            <a:r>
              <a:rPr lang="en-US" altLang="zh-CN" sz="1800" dirty="0" err="1"/>
              <a:t>dev_dependencies</a:t>
            </a:r>
            <a:r>
              <a:rPr lang="zh-CN" altLang="en-US" sz="1800" dirty="0"/>
              <a:t>：开发环境依赖的工具包（而不是</a:t>
            </a:r>
            <a:r>
              <a:rPr lang="en-US" altLang="zh-CN" sz="1800" dirty="0"/>
              <a:t>flutter</a:t>
            </a:r>
            <a:r>
              <a:rPr lang="zh-CN" altLang="en-US" sz="1800" dirty="0"/>
              <a:t>应用本身依赖的包）。</a:t>
            </a:r>
          </a:p>
          <a:p>
            <a:r>
              <a:rPr lang="en-US" altLang="zh-CN" sz="1800" dirty="0"/>
              <a:t>flutter</a:t>
            </a:r>
            <a:r>
              <a:rPr lang="zh-CN" altLang="en-US" sz="1800" dirty="0"/>
              <a:t>：</a:t>
            </a:r>
            <a:r>
              <a:rPr lang="en-US" altLang="zh-CN" sz="1800" dirty="0"/>
              <a:t>flutter</a:t>
            </a:r>
            <a:r>
              <a:rPr lang="zh-CN" altLang="en-US" sz="1800" dirty="0"/>
              <a:t>相关的配置选项。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ED2C85-9D9D-4A10-AAE8-C6FF2DF28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04" y="3258274"/>
            <a:ext cx="5412923" cy="34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6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6775-33FB-4176-A92E-354732EC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70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APP</a:t>
            </a:r>
            <a:r>
              <a:rPr lang="zh-CN" altLang="en-US" sz="2800" dirty="0"/>
              <a:t>常见模块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812639-5E06-40FA-8EB6-C2D3DA35A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834"/>
            <a:ext cx="10515600" cy="6188696"/>
          </a:xfrm>
        </p:spPr>
        <p:txBody>
          <a:bodyPr/>
          <a:lstStyle/>
          <a:p>
            <a:r>
              <a:rPr lang="en-US" altLang="zh-CN" dirty="0"/>
              <a:t>#</a:t>
            </a:r>
            <a:r>
              <a:rPr lang="zh-CN" altLang="en-US" dirty="0"/>
              <a:t>网络处理框架</a:t>
            </a:r>
          </a:p>
          <a:p>
            <a:r>
              <a:rPr lang="zh-CN" altLang="en-US" sz="1600" dirty="0"/>
              <a:t>  </a:t>
            </a:r>
            <a:r>
              <a:rPr lang="en-US" altLang="zh-CN" sz="1600" dirty="0" err="1"/>
              <a:t>dio</a:t>
            </a:r>
            <a:r>
              <a:rPr lang="en-US" altLang="zh-CN" sz="1600" dirty="0"/>
              <a:t>: ^2.1.7  </a:t>
            </a:r>
            <a:r>
              <a:rPr lang="zh-CN" altLang="en-US" sz="1600" dirty="0"/>
              <a:t>（</a:t>
            </a:r>
            <a:r>
              <a:rPr lang="en-US" altLang="zh-CN" sz="1600" dirty="0"/>
              <a:t> ^  </a:t>
            </a:r>
            <a:r>
              <a:rPr lang="zh-CN" altLang="en-US" sz="1600" dirty="0"/>
              <a:t>等于大于当前版本）</a:t>
            </a:r>
            <a:endParaRPr lang="en-US" altLang="zh-CN" sz="1600" dirty="0"/>
          </a:p>
          <a:p>
            <a:r>
              <a:rPr lang="zh-CN" altLang="en-US" sz="1600" dirty="0"/>
              <a:t>  执行 </a:t>
            </a:r>
            <a:r>
              <a:rPr lang="en-US" altLang="zh-CN" sz="1600" dirty="0"/>
              <a:t>packages get </a:t>
            </a:r>
            <a:r>
              <a:rPr lang="zh-CN" altLang="en-US" sz="1600" dirty="0"/>
              <a:t>从 </a:t>
            </a:r>
            <a:r>
              <a:rPr lang="en-US" altLang="zh-CN" sz="1600" dirty="0"/>
              <a:t>dart </a:t>
            </a:r>
            <a:r>
              <a:rPr lang="zh-CN" altLang="en-US" sz="1600" dirty="0"/>
              <a:t>的资源管理网站（</a:t>
            </a:r>
            <a:r>
              <a:rPr lang="en-US" altLang="zh-CN" sz="1600" dirty="0">
                <a:hlinkClick r:id="rId2"/>
              </a:rPr>
              <a:t> https://pub.dev/ </a:t>
            </a:r>
            <a:r>
              <a:rPr lang="zh-CN" altLang="en-US" sz="1600" dirty="0"/>
              <a:t>）拉取库</a:t>
            </a:r>
            <a:endParaRPr lang="en-US" altLang="zh-CN" sz="1600" dirty="0"/>
          </a:p>
          <a:p>
            <a:r>
              <a:rPr lang="en-US" altLang="zh-CN" sz="1600" dirty="0"/>
              <a:t> </a:t>
            </a:r>
            <a:r>
              <a:rPr lang="zh-CN" altLang="en-US" sz="1600" dirty="0"/>
              <a:t>能执行常见</a:t>
            </a:r>
            <a:r>
              <a:rPr lang="en-US" altLang="zh-CN" sz="1600" dirty="0"/>
              <a:t>Http</a:t>
            </a:r>
            <a:r>
              <a:rPr lang="zh-CN" altLang="en-US" sz="1600" dirty="0"/>
              <a:t>操作：</a:t>
            </a:r>
            <a:r>
              <a:rPr lang="en-US" altLang="zh-CN" sz="1600" dirty="0"/>
              <a:t>get/post/put/delete  upload/Interceptor/proxy</a:t>
            </a:r>
            <a:r>
              <a:rPr lang="zh-CN" altLang="en-US" sz="1600" dirty="0"/>
              <a:t>等</a:t>
            </a:r>
            <a:r>
              <a:rPr lang="en-US" altLang="zh-CN" sz="1600" dirty="0"/>
              <a:t> </a:t>
            </a:r>
          </a:p>
          <a:p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E82D55-2D66-4A29-AE96-9C5461249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959" y="2427893"/>
            <a:ext cx="9118862" cy="422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41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8C7D47-BEAD-42B4-B070-F5648B81D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"/>
            <a:ext cx="10515600" cy="6035561"/>
          </a:xfrm>
        </p:spPr>
        <p:txBody>
          <a:bodyPr/>
          <a:lstStyle/>
          <a:p>
            <a:r>
              <a:rPr lang="en-US" altLang="zh-CN" dirty="0"/>
              <a:t>#json</a:t>
            </a:r>
            <a:r>
              <a:rPr lang="zh-CN" altLang="en-US" dirty="0"/>
              <a:t>数据解析</a:t>
            </a:r>
            <a:endParaRPr lang="en-US" altLang="zh-CN" dirty="0"/>
          </a:p>
          <a:p>
            <a:r>
              <a:rPr lang="zh-CN" altLang="en-US" sz="1600" dirty="0"/>
              <a:t>由于</a:t>
            </a:r>
            <a:r>
              <a:rPr lang="en-US" altLang="zh-CN" sz="1600" dirty="0"/>
              <a:t>flutter</a:t>
            </a:r>
            <a:r>
              <a:rPr lang="zh-CN" altLang="en-US" sz="1600" dirty="0"/>
              <a:t>禁用</a:t>
            </a:r>
            <a:r>
              <a:rPr lang="en-US" altLang="zh-CN" sz="1600" dirty="0"/>
              <a:t>dart</a:t>
            </a:r>
            <a:r>
              <a:rPr lang="zh-CN" altLang="en-US" sz="1600" dirty="0"/>
              <a:t>反射特性，针对反射等做出的</a:t>
            </a:r>
            <a:r>
              <a:rPr lang="en-US" altLang="zh-CN" sz="1600" dirty="0"/>
              <a:t>json</a:t>
            </a:r>
            <a:r>
              <a:rPr lang="zh-CN" altLang="en-US" sz="1600" dirty="0"/>
              <a:t>解析框架在</a:t>
            </a:r>
            <a:r>
              <a:rPr lang="en-US" altLang="zh-CN" sz="1600" dirty="0"/>
              <a:t>flutter</a:t>
            </a:r>
            <a:r>
              <a:rPr lang="zh-CN" altLang="en-US" sz="1600" dirty="0"/>
              <a:t>中无法使用，</a:t>
            </a:r>
            <a:r>
              <a:rPr lang="en-US" altLang="zh-CN" sz="1600" dirty="0"/>
              <a:t>flutter</a:t>
            </a:r>
            <a:r>
              <a:rPr lang="zh-CN" altLang="en-US" sz="1600" dirty="0"/>
              <a:t>提供了自己的处理方法。</a:t>
            </a:r>
            <a:endParaRPr lang="en-US" altLang="zh-CN" sz="1600" dirty="0"/>
          </a:p>
          <a:p>
            <a:r>
              <a:rPr lang="zh-CN" altLang="en-US" sz="1600" dirty="0"/>
              <a:t>可以使用官方的数据转换方案：</a:t>
            </a:r>
            <a:r>
              <a:rPr lang="en-US" altLang="zh-CN" sz="1600" dirty="0" err="1"/>
              <a:t>json_serializable</a:t>
            </a:r>
            <a:r>
              <a:rPr lang="en-US" altLang="zh-CN" sz="1600" dirty="0"/>
              <a:t>  </a:t>
            </a:r>
            <a:r>
              <a:rPr lang="en-US" altLang="zh-CN" sz="1600" dirty="0">
                <a:hlinkClick r:id="rId2"/>
              </a:rPr>
              <a:t>https://pub.dev/packages/json_serializable</a:t>
            </a:r>
            <a:endParaRPr lang="en-US" altLang="zh-CN" sz="1600" dirty="0"/>
          </a:p>
          <a:p>
            <a:r>
              <a:rPr lang="zh-CN" altLang="en-US" sz="1600" dirty="0"/>
              <a:t>总体思路：</a:t>
            </a:r>
            <a:endParaRPr lang="en-US" altLang="zh-CN" sz="1600" dirty="0"/>
          </a:p>
          <a:p>
            <a:r>
              <a:rPr lang="zh-CN" altLang="en-US" sz="1600" dirty="0"/>
              <a:t>使用</a:t>
            </a:r>
            <a:r>
              <a:rPr lang="en-US" altLang="zh-CN" sz="1600" dirty="0" err="1"/>
              <a:t>json_serializable</a:t>
            </a:r>
            <a:r>
              <a:rPr lang="en-US" altLang="zh-CN" sz="1600" dirty="0"/>
              <a:t> </a:t>
            </a:r>
            <a:r>
              <a:rPr lang="zh-CN" altLang="en-US" sz="1600" dirty="0"/>
              <a:t>以注解的方式，生成针对 </a:t>
            </a:r>
            <a:r>
              <a:rPr lang="en-US" altLang="zh-CN" sz="1600" dirty="0"/>
              <a:t>bean</a:t>
            </a:r>
            <a:r>
              <a:rPr lang="zh-CN" altLang="en-US" sz="1600" dirty="0"/>
              <a:t>文件的</a:t>
            </a:r>
            <a:r>
              <a:rPr lang="en-US" altLang="zh-CN" sz="1600" dirty="0"/>
              <a:t>json</a:t>
            </a:r>
            <a:r>
              <a:rPr lang="zh-CN" altLang="en-US" sz="1600" dirty="0"/>
              <a:t>转换的文件，通过应用这个文件快速进行</a:t>
            </a:r>
            <a:r>
              <a:rPr lang="en-US" altLang="zh-CN" sz="1600" dirty="0"/>
              <a:t>json</a:t>
            </a:r>
            <a:r>
              <a:rPr lang="zh-CN" altLang="en-US" sz="1600" dirty="0"/>
              <a:t>处理。</a:t>
            </a:r>
            <a:endParaRPr lang="en-US" altLang="zh-CN" sz="1600" dirty="0"/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38595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0CF87E-F49F-479F-ADA0-6E69F3F4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43" y="245097"/>
            <a:ext cx="10515600" cy="5752757"/>
          </a:xfrm>
        </p:spPr>
        <p:txBody>
          <a:bodyPr/>
          <a:lstStyle/>
          <a:p>
            <a:r>
              <a:rPr lang="en-US" altLang="zh-CN" dirty="0"/>
              <a:t>#</a:t>
            </a:r>
            <a:r>
              <a:rPr lang="zh-CN" altLang="en-US" dirty="0"/>
              <a:t>路由管理</a:t>
            </a:r>
            <a:endParaRPr lang="en-US" altLang="zh-CN" dirty="0"/>
          </a:p>
          <a:p>
            <a:r>
              <a:rPr lang="zh-CN" altLang="en-US" sz="1800" dirty="0"/>
              <a:t>所谓路由管理在前端的概念中就是界面的导航管理，</a:t>
            </a:r>
            <a:r>
              <a:rPr lang="en-US" altLang="zh-CN" sz="1800" dirty="0"/>
              <a:t>flutter</a:t>
            </a:r>
            <a:r>
              <a:rPr lang="zh-CN" altLang="en-US" sz="1800" dirty="0"/>
              <a:t>中使用</a:t>
            </a:r>
            <a:r>
              <a:rPr lang="en-US" altLang="zh-CN" sz="1800" dirty="0"/>
              <a:t>Navigator</a:t>
            </a:r>
            <a:r>
              <a:rPr lang="zh-CN" altLang="en-US" sz="1800" dirty="0"/>
              <a:t>进行管理。</a:t>
            </a:r>
            <a:endParaRPr lang="en-US" altLang="zh-CN" sz="1800" dirty="0"/>
          </a:p>
          <a:p>
            <a:r>
              <a:rPr lang="zh-CN" altLang="en-US" sz="1800" dirty="0"/>
              <a:t>通过路由表来管理界面的路由操作，通过</a:t>
            </a:r>
            <a:r>
              <a:rPr lang="en-US" altLang="zh-CN" sz="1800" dirty="0"/>
              <a:t>push(</a:t>
            </a:r>
            <a:r>
              <a:rPr lang="zh-CN" altLang="en-US" sz="1800" dirty="0"/>
              <a:t>界面入栈</a:t>
            </a:r>
            <a:r>
              <a:rPr lang="en-US" altLang="zh-CN" sz="1800" dirty="0"/>
              <a:t>) pop(</a:t>
            </a:r>
            <a:r>
              <a:rPr lang="zh-CN" altLang="en-US" sz="1800" dirty="0"/>
              <a:t>界面出栈</a:t>
            </a:r>
            <a:r>
              <a:rPr lang="en-US" altLang="zh-CN" sz="1800" dirty="0"/>
              <a:t>)</a:t>
            </a:r>
            <a:r>
              <a:rPr lang="zh-CN" altLang="en-US" sz="1800" dirty="0"/>
              <a:t>方法处理。</a:t>
            </a:r>
            <a:endParaRPr lang="en-US" altLang="zh-CN" sz="1800" dirty="0"/>
          </a:p>
          <a:p>
            <a:r>
              <a:rPr lang="zh-CN" altLang="en-US" sz="1800" dirty="0"/>
              <a:t>系统提供的路由操作比较直接，但是不利于管理，因此有了在原生基础上封装的第三方框架（</a:t>
            </a:r>
            <a:r>
              <a:rPr lang="en-US" altLang="zh-CN" sz="1800" dirty="0" err="1"/>
              <a:t>fluro</a:t>
            </a:r>
            <a:r>
              <a:rPr lang="zh-CN" altLang="en-US" sz="1800" dirty="0"/>
              <a:t>等），使用简便。</a:t>
            </a:r>
          </a:p>
        </p:txBody>
      </p:sp>
      <p:pic>
        <p:nvPicPr>
          <p:cNvPr id="9218" name="Picture 2" descr="D://ProgramFile/YoudaoNoteData/whq296184074@163.com/7f49bc73ff304d9aa85a211e5705bb97/clipboard.png">
            <a:extLst>
              <a:ext uri="{FF2B5EF4-FFF2-40B4-BE49-F238E27FC236}">
                <a16:creationId xmlns:a16="http://schemas.microsoft.com/office/drawing/2014/main" id="{86DBCB39-AF6C-456D-A7CF-A5E532E5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89" y="2328420"/>
            <a:ext cx="67627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93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7568B-2D25-4019-933B-185B0B4F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2227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平台交互渠道</a:t>
            </a:r>
            <a:r>
              <a:rPr lang="en-US" altLang="zh-CN" sz="3600" dirty="0"/>
              <a:t>(Flutter platform channel )</a:t>
            </a:r>
            <a:endParaRPr lang="zh-CN" altLang="en-US" sz="36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8A5A982-E045-4F38-ACDE-5E88EAE5E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367" y="1747838"/>
            <a:ext cx="5267325" cy="50340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C7AE974-21B7-4ACE-9159-11048B0FE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1747838"/>
            <a:ext cx="6635175" cy="37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96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F13EF-8732-4D15-A535-2E86E57D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7450"/>
          </a:xfrm>
        </p:spPr>
        <p:txBody>
          <a:bodyPr>
            <a:normAutofit fontScale="90000"/>
          </a:bodyPr>
          <a:lstStyle/>
          <a:p>
            <a:r>
              <a:rPr lang="zh-CN" altLang="en-US" sz="2700" dirty="0"/>
              <a:t>平台渠道的使用，就是从</a:t>
            </a:r>
            <a:r>
              <a:rPr lang="en-US" altLang="zh-CN" sz="2700" dirty="0"/>
              <a:t>framework</a:t>
            </a:r>
            <a:r>
              <a:rPr lang="zh-CN" altLang="en-US" sz="2700" dirty="0"/>
              <a:t>的</a:t>
            </a:r>
            <a:r>
              <a:rPr lang="en-US" altLang="zh-CN" sz="2700" dirty="0"/>
              <a:t>UI</a:t>
            </a:r>
            <a:r>
              <a:rPr lang="zh-CN" altLang="en-US" sz="2700" dirty="0"/>
              <a:t>构建中，通过约定的方式最终走到</a:t>
            </a:r>
            <a:r>
              <a:rPr lang="en-US" altLang="zh-CN" sz="2700" dirty="0"/>
              <a:t>engine</a:t>
            </a:r>
            <a:r>
              <a:rPr lang="zh-CN" altLang="en-US" sz="2700" dirty="0"/>
              <a:t>层，通过</a:t>
            </a:r>
            <a:r>
              <a:rPr lang="en-US" altLang="zh-CN" sz="2700" dirty="0"/>
              <a:t>engine</a:t>
            </a:r>
            <a:r>
              <a:rPr lang="zh-CN" altLang="en-US" sz="2700" dirty="0"/>
              <a:t>层与平台的交互得到相应的操作结果再返回给</a:t>
            </a:r>
            <a:r>
              <a:rPr lang="en-US" altLang="zh-CN" sz="2700" dirty="0" err="1"/>
              <a:t>ui</a:t>
            </a:r>
            <a:r>
              <a:rPr lang="zh-CN" altLang="en-US" sz="2700" dirty="0"/>
              <a:t>层做处理。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11492D8-0384-4B32-AD34-1D2080519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178" y="1825625"/>
            <a:ext cx="85936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52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E93E34-51D2-42B2-88AB-47C3C0A2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endParaRPr lang="en-US" altLang="zh-CN" sz="1600" dirty="0"/>
          </a:p>
          <a:p>
            <a:r>
              <a:rPr lang="en-US" altLang="zh-CN" sz="1600" dirty="0"/>
              <a:t>flutter</a:t>
            </a:r>
            <a:r>
              <a:rPr lang="zh-CN" altLang="en-US" sz="1600" dirty="0"/>
              <a:t>平台通道使用标准消息编</a:t>
            </a:r>
            <a:r>
              <a:rPr lang="en-US" altLang="zh-CN" sz="1600" dirty="0"/>
              <a:t>/</a:t>
            </a:r>
            <a:r>
              <a:rPr lang="zh-CN" altLang="en-US" sz="1600" dirty="0"/>
              <a:t>解码器</a:t>
            </a:r>
            <a:r>
              <a:rPr lang="en-US" altLang="zh-CN" sz="1600" dirty="0"/>
              <a:t>(</a:t>
            </a:r>
            <a:r>
              <a:rPr lang="en-US" altLang="zh-CN" sz="1600" dirty="0" err="1"/>
              <a:t>StandardMethodCodec</a:t>
            </a:r>
            <a:r>
              <a:rPr lang="en-US" altLang="zh-CN" sz="1600" dirty="0"/>
              <a:t>)</a:t>
            </a:r>
            <a:r>
              <a:rPr lang="zh-CN" altLang="en-US" sz="1600" dirty="0"/>
              <a:t>对消息进行编解码，它可以高效的对消息进行二进制序列化与反序列化</a:t>
            </a:r>
            <a:endParaRPr lang="en-US" altLang="zh-CN" sz="1600" dirty="0"/>
          </a:p>
          <a:p>
            <a:r>
              <a:rPr lang="en-US" altLang="zh-CN" sz="1600" dirty="0"/>
              <a:t>flutter</a:t>
            </a:r>
            <a:r>
              <a:rPr lang="zh-CN" altLang="en-US" sz="1600" dirty="0"/>
              <a:t>与原生之间的通信依赖灵活的消息传递方式： 应用的</a:t>
            </a:r>
            <a:r>
              <a:rPr lang="en-US" altLang="zh-CN" sz="1600" dirty="0"/>
              <a:t>Flutter</a:t>
            </a:r>
            <a:r>
              <a:rPr lang="zh-CN" altLang="en-US" sz="1600" dirty="0"/>
              <a:t>部分通过平台通道（</a:t>
            </a:r>
            <a:r>
              <a:rPr lang="en-US" altLang="zh-CN" sz="1600" dirty="0"/>
              <a:t>platform channel</a:t>
            </a:r>
            <a:r>
              <a:rPr lang="zh-CN" altLang="en-US" sz="1600" dirty="0"/>
              <a:t>）将消息发送到其应用程序的所在的宿主（</a:t>
            </a:r>
            <a:r>
              <a:rPr lang="en-US" altLang="zh-CN" sz="1600" dirty="0"/>
              <a:t>iOS</a:t>
            </a:r>
            <a:r>
              <a:rPr lang="zh-CN" altLang="en-US" sz="1600" dirty="0"/>
              <a:t>或</a:t>
            </a:r>
            <a:r>
              <a:rPr lang="en-US" altLang="zh-CN" sz="1600" dirty="0"/>
              <a:t>Android</a:t>
            </a:r>
            <a:r>
              <a:rPr lang="zh-CN" altLang="en-US" sz="1600" dirty="0"/>
              <a:t>）应用（原生应用）。</a:t>
            </a:r>
          </a:p>
          <a:p>
            <a:r>
              <a:rPr lang="zh-CN" altLang="en-US" sz="1600" dirty="0"/>
              <a:t>宿主监听平台通道，并接收该消息。然后它会调用该平台的</a:t>
            </a:r>
            <a:r>
              <a:rPr lang="en-US" altLang="zh-CN" sz="1600" dirty="0"/>
              <a:t>API</a:t>
            </a:r>
            <a:r>
              <a:rPr lang="zh-CN" altLang="en-US" sz="1600" dirty="0"/>
              <a:t>，并将响应发送回客户端，即应用程序的</a:t>
            </a:r>
            <a:r>
              <a:rPr lang="en-US" altLang="zh-CN" sz="1600" dirty="0"/>
              <a:t>Flutter</a:t>
            </a:r>
            <a:r>
              <a:rPr lang="zh-CN" altLang="en-US" sz="1600" dirty="0"/>
              <a:t>部分</a:t>
            </a:r>
            <a:r>
              <a:rPr lang="en-US" altLang="zh-CN" sz="1600" dirty="0"/>
              <a:t>.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6CD1FE-92C4-4075-8DB2-837F2E0C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155" y="1886528"/>
            <a:ext cx="6789968" cy="429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83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96ECA-DB84-43EF-990F-370FCF92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8355"/>
          </a:xfrm>
        </p:spPr>
        <p:txBody>
          <a:bodyPr>
            <a:normAutofit fontScale="90000"/>
          </a:bodyPr>
          <a:lstStyle/>
          <a:p>
            <a:r>
              <a:rPr lang="zh-CN" altLang="en-US" sz="2800" dirty="0"/>
              <a:t>项目运行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098C9D-07EC-42F4-A298-6020D916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480"/>
            <a:ext cx="10791548" cy="5413483"/>
          </a:xfrm>
        </p:spPr>
        <p:txBody>
          <a:bodyPr>
            <a:normAutofit lnSpcReduction="10000"/>
          </a:bodyPr>
          <a:lstStyle/>
          <a:p>
            <a:r>
              <a:rPr lang="en-US" altLang="zh-CN" sz="1600" dirty="0"/>
              <a:t>Flutter</a:t>
            </a:r>
            <a:r>
              <a:rPr lang="zh-CN" altLang="en-US" sz="1600" dirty="0"/>
              <a:t>的项目运行分开发阶段和线上运行阶段，在开发阶段，为了提升项目的开发效率，使用</a:t>
            </a:r>
            <a:r>
              <a:rPr lang="en-US" altLang="zh-CN" sz="1600" dirty="0"/>
              <a:t>dart</a:t>
            </a:r>
            <a:r>
              <a:rPr lang="zh-CN" altLang="en-US" sz="1600" dirty="0"/>
              <a:t>语言的</a:t>
            </a:r>
            <a:r>
              <a:rPr lang="en-US" altLang="zh-CN" sz="1600" dirty="0" err="1"/>
              <a:t>jit</a:t>
            </a:r>
            <a:r>
              <a:rPr lang="zh-CN" altLang="en-US" sz="1600" dirty="0"/>
              <a:t>特性，有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    </a:t>
            </a:r>
            <a:r>
              <a:rPr lang="zh-CN" altLang="en-US" sz="1600" dirty="0"/>
              <a:t>热重载功能，所见即所得。线上运行阶段使用</a:t>
            </a:r>
            <a:r>
              <a:rPr lang="en-US" altLang="zh-CN" sz="1600" dirty="0" err="1"/>
              <a:t>aot</a:t>
            </a:r>
            <a:r>
              <a:rPr lang="zh-CN" altLang="en-US" sz="1600" dirty="0"/>
              <a:t>特性，这是由谷歌的政策决定，动态化能力受限。</a:t>
            </a:r>
            <a:endParaRPr lang="en-US" altLang="zh-CN" sz="1600" dirty="0"/>
          </a:p>
          <a:p>
            <a:r>
              <a:rPr lang="zh-CN" altLang="en-US" sz="1600" dirty="0"/>
              <a:t>开发阶段</a:t>
            </a:r>
            <a:r>
              <a:rPr lang="en-US" altLang="zh-CN" sz="1600" dirty="0"/>
              <a:t>: </a:t>
            </a:r>
            <a:r>
              <a:rPr lang="zh-CN" altLang="en-US" sz="1400" dirty="0"/>
              <a:t>代码编写后在编辑器上选择运行设备，点击运行即可，界面元素改动后保存即能在设备上看到效果。</a:t>
            </a:r>
            <a:endParaRPr lang="en-US" altLang="zh-CN" sz="1400" dirty="0"/>
          </a:p>
          <a:p>
            <a:r>
              <a:rPr lang="zh-CN" altLang="en-US" sz="1600" dirty="0"/>
              <a:t>线上运行阶段：</a:t>
            </a:r>
            <a:r>
              <a:rPr lang="en-US" altLang="zh-CN" sz="1600" dirty="0"/>
              <a:t> </a:t>
            </a:r>
            <a:r>
              <a:rPr lang="en-US" altLang="zh-CN" sz="1200" dirty="0"/>
              <a:t>(</a:t>
            </a:r>
            <a:r>
              <a:rPr lang="en-US" altLang="zh-CN" sz="1200" dirty="0" err="1"/>
              <a:t>ios</a:t>
            </a:r>
            <a:r>
              <a:rPr lang="zh-CN" altLang="en-US" sz="1200" dirty="0"/>
              <a:t>暂未验证</a:t>
            </a:r>
            <a:r>
              <a:rPr lang="en-US" altLang="zh-CN" sz="1200" dirty="0"/>
              <a:t>)</a:t>
            </a:r>
          </a:p>
          <a:p>
            <a:pPr marL="0" indent="0">
              <a:buNone/>
            </a:pPr>
            <a:r>
              <a:rPr lang="zh-CN" altLang="en-US" sz="1400" dirty="0"/>
              <a:t>       </a:t>
            </a:r>
            <a:r>
              <a:rPr lang="en-US" altLang="zh-CN" sz="1400" dirty="0"/>
              <a:t>android: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1600" dirty="0"/>
              <a:t>调试版本下</a:t>
            </a:r>
            <a:r>
              <a:rPr lang="en-US" altLang="zh-CN" sz="1600" dirty="0"/>
              <a:t>Dart</a:t>
            </a:r>
            <a:r>
              <a:rPr lang="zh-CN" altLang="en-US" sz="1600" dirty="0"/>
              <a:t>编译到设备，包含三部分：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300" dirty="0"/>
              <a:t>     1.Dart </a:t>
            </a:r>
            <a:r>
              <a:rPr lang="en-US" altLang="zh-CN" sz="1300" dirty="0" err="1"/>
              <a:t>RunTime</a:t>
            </a:r>
            <a:endParaRPr lang="en-US" altLang="zh-CN" sz="1300" dirty="0"/>
          </a:p>
          <a:p>
            <a:pPr marL="0" indent="0">
              <a:buNone/>
            </a:pPr>
            <a:r>
              <a:rPr lang="en-US" altLang="zh-CN" sz="1300" dirty="0"/>
              <a:t>     2.jit(Android</a:t>
            </a:r>
            <a:r>
              <a:rPr lang="zh-CN" altLang="en-US" sz="1300" dirty="0"/>
              <a:t>下的实时编译器</a:t>
            </a:r>
            <a:r>
              <a:rPr lang="en-US" altLang="zh-CN" sz="1300" dirty="0"/>
              <a:t>)/interpreter(IOS</a:t>
            </a:r>
            <a:r>
              <a:rPr lang="zh-CN" altLang="en-US" sz="1300" dirty="0"/>
              <a:t>下的解析器</a:t>
            </a:r>
            <a:r>
              <a:rPr lang="en-US" altLang="zh-CN" sz="1300" dirty="0"/>
              <a:t>)</a:t>
            </a:r>
          </a:p>
          <a:p>
            <a:pPr marL="0" indent="0">
              <a:buNone/>
            </a:pPr>
            <a:r>
              <a:rPr lang="en-US" altLang="zh-CN" sz="1300" dirty="0"/>
              <a:t>     3.</a:t>
            </a:r>
            <a:r>
              <a:rPr lang="zh-CN" altLang="en-US" sz="1300" dirty="0"/>
              <a:t>调试和分析服务</a:t>
            </a:r>
            <a:endParaRPr lang="en-US" altLang="zh-CN" sz="1300" dirty="0"/>
          </a:p>
          <a:p>
            <a:pPr marL="0" indent="0">
              <a:buNone/>
            </a:pPr>
            <a:r>
              <a:rPr lang="zh-CN" altLang="en-US" sz="1600" dirty="0"/>
              <a:t>发布版本下 </a:t>
            </a:r>
            <a:r>
              <a:rPr lang="en-US" altLang="zh-CN" sz="1600" dirty="0"/>
              <a:t>:</a:t>
            </a:r>
            <a:r>
              <a:rPr lang="en-US" altLang="zh-CN" sz="1300" dirty="0"/>
              <a:t>Dart </a:t>
            </a:r>
            <a:r>
              <a:rPr lang="en-US" altLang="zh-CN" sz="1300" dirty="0" err="1"/>
              <a:t>RunTime</a:t>
            </a:r>
            <a:endParaRPr lang="en-US" altLang="zh-CN" sz="1300" dirty="0"/>
          </a:p>
          <a:p>
            <a:pPr marL="0" indent="0">
              <a:buNone/>
            </a:pPr>
            <a:r>
              <a:rPr lang="zh-CN" altLang="en-US" sz="1600" dirty="0"/>
              <a:t>两种模式下都存在</a:t>
            </a:r>
            <a:r>
              <a:rPr lang="en-US" altLang="zh-CN" sz="1600" dirty="0"/>
              <a:t>Dart </a:t>
            </a:r>
            <a:r>
              <a:rPr lang="en-US" altLang="zh-CN" sz="1600" dirty="0" err="1"/>
              <a:t>RunTime</a:t>
            </a:r>
            <a:r>
              <a:rPr lang="zh-CN" altLang="en-US" sz="1600" dirty="0"/>
              <a:t>，它包含了垃圾收集器，是实例化对象并变得无法访问时分配和释放内存的必要组件。</a:t>
            </a:r>
            <a:r>
              <a:rPr lang="en-US" altLang="zh-CN" sz="1600" dirty="0"/>
              <a:t> </a:t>
            </a:r>
          </a:p>
          <a:p>
            <a:pPr marL="0" indent="0">
              <a:buNone/>
            </a:pP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F998B2-FE1E-411B-8F17-C8420E30C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633" y="2127258"/>
            <a:ext cx="4046934" cy="21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B501B9-6B89-4945-BC54-7FFBBC5E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桥接方案：</a:t>
            </a:r>
            <a:r>
              <a:rPr lang="en-US" altLang="zh-CN" sz="2800" dirty="0" err="1"/>
              <a:t>ReactNative</a:t>
            </a:r>
            <a:r>
              <a:rPr lang="en-US" altLang="zh-CN" sz="2800" dirty="0"/>
              <a:t> / </a:t>
            </a:r>
            <a:r>
              <a:rPr lang="en-US" altLang="zh-CN" sz="2800" dirty="0" err="1"/>
              <a:t>Weex</a:t>
            </a:r>
            <a:r>
              <a:rPr lang="en-US" altLang="zh-CN" sz="2800" dirty="0"/>
              <a:t> /</a:t>
            </a:r>
            <a:r>
              <a:rPr lang="en-US" altLang="zh-CN" sz="2800" dirty="0" err="1"/>
              <a:t>uniapp</a:t>
            </a:r>
            <a:endParaRPr lang="zh-CN" altLang="en-US" sz="2800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7C2E3752-033D-4797-9BBC-44008B3F2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6"/>
            <a:ext cx="10515600" cy="4814887"/>
          </a:xfrm>
        </p:spPr>
        <p:txBody>
          <a:bodyPr/>
          <a:lstStyle/>
          <a:p>
            <a:r>
              <a:rPr lang="zh-CN" altLang="en-US" sz="1800" dirty="0"/>
              <a:t>通过构建</a:t>
            </a:r>
            <a:r>
              <a:rPr lang="en-US" altLang="zh-CN" sz="1800" dirty="0" err="1"/>
              <a:t>js</a:t>
            </a:r>
            <a:r>
              <a:rPr lang="en-US" altLang="zh-CN" sz="1800" dirty="0"/>
              <a:t> </a:t>
            </a:r>
            <a:r>
              <a:rPr lang="zh-CN" altLang="en-US" sz="1800" dirty="0"/>
              <a:t>驱动层来驱动原生系统的组件以及系统能力，动态化</a:t>
            </a:r>
            <a:r>
              <a:rPr lang="en-US" altLang="zh-CN" sz="1800" dirty="0"/>
              <a:t>/</a:t>
            </a:r>
            <a:r>
              <a:rPr lang="zh-CN" altLang="en-US" sz="1800" dirty="0"/>
              <a:t>渲染 性能都不错，在系统升级和</a:t>
            </a:r>
            <a:r>
              <a:rPr lang="en-US" altLang="zh-CN" sz="1800" dirty="0" err="1"/>
              <a:t>api</a:t>
            </a:r>
            <a:r>
              <a:rPr lang="zh-CN" altLang="en-US" sz="1800" dirty="0"/>
              <a:t>变动上维护困难，跨平台上由于中间</a:t>
            </a:r>
            <a:r>
              <a:rPr lang="en-US" altLang="zh-CN" sz="1800" dirty="0" err="1">
                <a:hlinkClick r:id="rId2"/>
              </a:rPr>
              <a:t>jscore</a:t>
            </a:r>
            <a:r>
              <a:rPr lang="zh-CN" altLang="en-US" sz="1800" dirty="0"/>
              <a:t>的存在，对应用的动画特效的处理平台差异较大。</a:t>
            </a:r>
            <a:endParaRPr lang="en-US" altLang="zh-CN" sz="1800" dirty="0"/>
          </a:p>
          <a:p>
            <a:endParaRPr lang="zh-CN" altLang="en-US" dirty="0"/>
          </a:p>
        </p:txBody>
      </p:sp>
      <p:pic>
        <p:nvPicPr>
          <p:cNvPr id="9" name="内容占位符 6">
            <a:extLst>
              <a:ext uri="{FF2B5EF4-FFF2-40B4-BE49-F238E27FC236}">
                <a16:creationId xmlns:a16="http://schemas.microsoft.com/office/drawing/2014/main" id="{59E63399-8A49-4C8D-9F28-FD07F124A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49" y="2353917"/>
            <a:ext cx="9217951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12726-5FBE-49F2-A82A-CF89E9BD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421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开发总结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220862-E595-4896-A699-BC38B79F7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215"/>
            <a:ext cx="10515600" cy="5467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/>
              <a:t>就</a:t>
            </a:r>
            <a:r>
              <a:rPr lang="en-US" altLang="zh-CN" sz="1800" dirty="0"/>
              <a:t>flutter</a:t>
            </a:r>
            <a:r>
              <a:rPr lang="zh-CN" altLang="en-US" sz="1800" dirty="0"/>
              <a:t>的开发感受而言，有以下几点：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1.</a:t>
            </a:r>
            <a:r>
              <a:rPr lang="zh-CN" altLang="en-US" sz="1800" dirty="0"/>
              <a:t> 由于</a:t>
            </a:r>
            <a:r>
              <a:rPr lang="en-US" altLang="zh-CN" sz="1800" dirty="0"/>
              <a:t>dart</a:t>
            </a:r>
            <a:r>
              <a:rPr lang="zh-CN" altLang="en-US" sz="1800" dirty="0"/>
              <a:t>语言特点，前期学习成本不高，很容易就能理解代码含义。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2.</a:t>
            </a:r>
            <a:r>
              <a:rPr lang="zh-CN" altLang="en-US" sz="1800" dirty="0"/>
              <a:t>由于支持热重载，在开发阶段的开发效率很高。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3.</a:t>
            </a:r>
            <a:r>
              <a:rPr lang="zh-CN" altLang="en-US" sz="1800" dirty="0"/>
              <a:t>由于跨平台，高保真的应用体验，使用体验和应用性能上与原生应用差别很小，吸引力挺大。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4.flutter</a:t>
            </a:r>
            <a:r>
              <a:rPr lang="zh-CN" altLang="en-US" sz="1800" dirty="0"/>
              <a:t>生成的</a:t>
            </a:r>
            <a:r>
              <a:rPr lang="en-US" altLang="zh-CN" sz="1800" dirty="0" err="1"/>
              <a:t>apk</a:t>
            </a:r>
            <a:r>
              <a:rPr lang="en-US" altLang="zh-CN" sz="1800" dirty="0"/>
              <a:t>/</a:t>
            </a:r>
            <a:r>
              <a:rPr lang="en-US" altLang="zh-CN" sz="1800" dirty="0" err="1"/>
              <a:t>ipa</a:t>
            </a:r>
            <a:r>
              <a:rPr lang="en-US" altLang="zh-CN" sz="1800" dirty="0"/>
              <a:t> </a:t>
            </a:r>
            <a:r>
              <a:rPr lang="zh-CN" altLang="en-US" sz="1800" dirty="0"/>
              <a:t>体积大于原生的</a:t>
            </a:r>
            <a:r>
              <a:rPr lang="zh-CN" altLang="en-US" sz="1800" dirty="0">
                <a:hlinkClick r:id="rId2"/>
              </a:rPr>
              <a:t>包体积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5.</a:t>
            </a:r>
            <a:r>
              <a:rPr lang="zh-CN" altLang="en-US" sz="1800" dirty="0"/>
              <a:t>具体开发方面，由于代码的缩进，从代码的可视化上不太友好。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6.</a:t>
            </a:r>
            <a:r>
              <a:rPr lang="zh-CN" altLang="en-US" sz="1800" dirty="0"/>
              <a:t>谷歌的动态化限制，现阶段主要在跨平台</a:t>
            </a:r>
            <a:r>
              <a:rPr lang="en-US" altLang="zh-CN" sz="1800" dirty="0"/>
              <a:t>/</a:t>
            </a:r>
            <a:r>
              <a:rPr lang="zh-CN" altLang="en-US" sz="1800" dirty="0"/>
              <a:t>高性能上发力，后续可能对动态化有新的变动。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2019 </a:t>
            </a:r>
            <a:r>
              <a:rPr lang="zh-CN" altLang="en-US" sz="1800" dirty="0"/>
              <a:t>项目路线图：</a:t>
            </a:r>
            <a:endParaRPr lang="en-US" altLang="zh-CN" sz="1800" dirty="0"/>
          </a:p>
          <a:p>
            <a:pPr marL="0" indent="0">
              <a:buNone/>
            </a:pPr>
            <a:endParaRPr lang="zh-CN" alt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67B95A-6151-4CE3-9D26-ECDD94B15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70" y="4103180"/>
            <a:ext cx="2630642" cy="21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79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9E35C2-A35A-4ECA-BBA0-2D5AAD71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779"/>
            <a:ext cx="10515600" cy="5762184"/>
          </a:xfrm>
        </p:spPr>
        <p:txBody>
          <a:bodyPr/>
          <a:lstStyle/>
          <a:p>
            <a:r>
              <a:rPr lang="zh-CN" altLang="en-US" dirty="0"/>
              <a:t>后续分享：</a:t>
            </a:r>
            <a:endParaRPr lang="en-US" altLang="zh-CN" dirty="0"/>
          </a:p>
          <a:p>
            <a:r>
              <a:rPr lang="en-US" altLang="zh-CN" sz="1800" dirty="0"/>
              <a:t>iOS</a:t>
            </a:r>
            <a:r>
              <a:rPr lang="zh-CN" altLang="en-US" sz="1800" dirty="0"/>
              <a:t>打包</a:t>
            </a:r>
            <a:endParaRPr lang="en-US" altLang="zh-CN" sz="1800" dirty="0"/>
          </a:p>
          <a:p>
            <a:r>
              <a:rPr lang="zh-CN" altLang="en-US" sz="1800" dirty="0"/>
              <a:t>组件开发</a:t>
            </a:r>
            <a:endParaRPr lang="en-US" altLang="zh-CN" sz="1800" dirty="0"/>
          </a:p>
          <a:p>
            <a:r>
              <a:rPr lang="zh-CN" altLang="en-US" sz="1800" dirty="0"/>
              <a:t>状态管理</a:t>
            </a:r>
            <a:endParaRPr lang="en-US" altLang="zh-CN" sz="1800" dirty="0"/>
          </a:p>
          <a:p>
            <a:r>
              <a:rPr lang="zh-CN" altLang="en-US" sz="1800" dirty="0"/>
              <a:t>混合开发</a:t>
            </a:r>
            <a:endParaRPr lang="en-US" altLang="zh-CN" sz="1800" dirty="0"/>
          </a:p>
          <a:p>
            <a:r>
              <a:rPr lang="zh-CN" altLang="en-US" sz="1800" dirty="0"/>
              <a:t>动态化能力</a:t>
            </a:r>
            <a:endParaRPr lang="en-US" altLang="zh-CN" sz="1800" dirty="0"/>
          </a:p>
          <a:p>
            <a:r>
              <a:rPr lang="zh-CN" altLang="en-US" sz="1800" dirty="0"/>
              <a:t>项目迁移的考虑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参考： </a:t>
            </a:r>
            <a:endParaRPr lang="en-US" altLang="zh-CN" sz="1800" dirty="0"/>
          </a:p>
          <a:p>
            <a:r>
              <a:rPr lang="en-US" altLang="zh-CN" sz="1800" dirty="0"/>
              <a:t>                 </a:t>
            </a:r>
            <a:r>
              <a:rPr lang="en-US" altLang="zh-CN" sz="1800" dirty="0">
                <a:hlinkClick r:id="rId2"/>
              </a:rPr>
              <a:t>https://book.flutterchina.club/chapter1/dart.html</a:t>
            </a:r>
            <a:endParaRPr lang="en-US" altLang="zh-CN" sz="1800" dirty="0"/>
          </a:p>
          <a:p>
            <a:r>
              <a:rPr lang="en-US" altLang="zh-CN" sz="1800" dirty="0"/>
              <a:t>                 </a:t>
            </a:r>
            <a:r>
              <a:rPr lang="en-US" altLang="zh-CN" sz="1800" dirty="0">
                <a:hlinkClick r:id="rId3"/>
              </a:rPr>
              <a:t>https://github.com/alibaba/flutter-go</a:t>
            </a:r>
            <a:endParaRPr lang="en-US" altLang="zh-CN" sz="1800" dirty="0"/>
          </a:p>
          <a:p>
            <a:r>
              <a:rPr lang="en-US" altLang="zh-CN" sz="1800" dirty="0"/>
              <a:t>                 </a:t>
            </a:r>
            <a:r>
              <a:rPr lang="en-US" altLang="zh-CN" sz="1800" dirty="0">
                <a:hlinkClick r:id="rId4"/>
              </a:rPr>
              <a:t>https://flutterchina.club/</a:t>
            </a:r>
            <a:endParaRPr lang="zh-CN" altLang="en-US" sz="1800" dirty="0"/>
          </a:p>
          <a:p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515558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3271F61-C26D-40AB-85FE-D43D1CC8A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2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8F7975-72BD-449A-B5F1-00DA2690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自绘方案：</a:t>
            </a:r>
            <a:r>
              <a:rPr lang="en-US" altLang="zh-CN" sz="2800" dirty="0"/>
              <a:t>flutter / cocos2d(</a:t>
            </a:r>
            <a:r>
              <a:rPr lang="zh-CN" altLang="en-US" sz="2800" dirty="0"/>
              <a:t>主要针对游戏的定制化开发</a:t>
            </a:r>
            <a:r>
              <a:rPr lang="en-US" altLang="zh-CN" sz="2800" dirty="0"/>
              <a:t>)</a:t>
            </a:r>
            <a:endParaRPr lang="zh-CN" altLang="en-US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00A8F97-2434-421D-9B6F-0E31FCC2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r>
              <a:rPr lang="zh-CN" altLang="en-US" sz="1800" dirty="0"/>
              <a:t>从渲染层开始就自称体系，界面的绘制（</a:t>
            </a:r>
            <a:r>
              <a:rPr lang="en-US" altLang="zh-CN" sz="1800" dirty="0"/>
              <a:t>flutter </a:t>
            </a:r>
            <a:r>
              <a:rPr lang="en-US" altLang="zh-CN" sz="1800" dirty="0" err="1"/>
              <a:t>ui</a:t>
            </a:r>
            <a:r>
              <a:rPr lang="zh-CN" altLang="en-US" sz="1800" dirty="0"/>
              <a:t>）与渲染（</a:t>
            </a:r>
            <a:r>
              <a:rPr lang="en-US" altLang="zh-CN" sz="1800" dirty="0" err="1"/>
              <a:t>skia</a:t>
            </a:r>
            <a:r>
              <a:rPr lang="zh-CN" altLang="en-US" sz="1800" dirty="0"/>
              <a:t>）都由自己处理</a:t>
            </a:r>
            <a:r>
              <a:rPr lang="en-US" altLang="zh-CN" sz="1800" dirty="0"/>
              <a:t>,</a:t>
            </a:r>
            <a:r>
              <a:rPr lang="zh-CN" altLang="en-US" sz="1800" dirty="0"/>
              <a:t>没有了</a:t>
            </a:r>
            <a:r>
              <a:rPr lang="en-US" altLang="zh-CN" sz="1800" dirty="0" err="1"/>
              <a:t>jscore</a:t>
            </a:r>
            <a:r>
              <a:rPr lang="zh-CN" altLang="en-US" sz="1800" dirty="0"/>
              <a:t>的中间驱动和系统自身</a:t>
            </a:r>
            <a:r>
              <a:rPr lang="en-US" altLang="zh-CN" sz="1800" dirty="0" err="1"/>
              <a:t>sdk</a:t>
            </a:r>
            <a:r>
              <a:rPr lang="zh-CN" altLang="en-US" sz="1800" dirty="0"/>
              <a:t>的</a:t>
            </a:r>
            <a:r>
              <a:rPr lang="en-US" altLang="zh-CN" sz="1800" dirty="0" err="1"/>
              <a:t>ui</a:t>
            </a:r>
            <a:r>
              <a:rPr lang="zh-CN" altLang="en-US" sz="1800" dirty="0"/>
              <a:t>绘制。因此从跨平台</a:t>
            </a:r>
            <a:r>
              <a:rPr lang="en-US" altLang="zh-CN" sz="1800" dirty="0"/>
              <a:t>/</a:t>
            </a:r>
            <a:r>
              <a:rPr lang="zh-CN" altLang="en-US" sz="1800" dirty="0"/>
              <a:t>界面渲染方面很优异。由于编译成 </a:t>
            </a:r>
            <a:r>
              <a:rPr lang="en-US" altLang="zh-CN" sz="1800" dirty="0"/>
              <a:t>AOT </a:t>
            </a:r>
            <a:r>
              <a:rPr lang="zh-CN" altLang="en-US" sz="1800" dirty="0"/>
              <a:t>代码</a:t>
            </a:r>
            <a:r>
              <a:rPr lang="en-US" altLang="zh-CN" sz="1800" dirty="0"/>
              <a:t>(</a:t>
            </a:r>
            <a:r>
              <a:rPr lang="en-US" altLang="zh-CN" sz="1800" dirty="0" err="1"/>
              <a:t>ios</a:t>
            </a:r>
            <a:r>
              <a:rPr lang="zh-CN" altLang="en-US" sz="1800" dirty="0"/>
              <a:t>上就无法使用动态化技术，</a:t>
            </a:r>
            <a:r>
              <a:rPr lang="en-US" altLang="zh-CN" sz="1800" dirty="0"/>
              <a:t>android</a:t>
            </a:r>
            <a:r>
              <a:rPr lang="zh-CN" altLang="en-US" sz="1800" dirty="0"/>
              <a:t>是谷歌的政策限制</a:t>
            </a:r>
            <a:r>
              <a:rPr lang="en-US" altLang="zh-CN" sz="1800" dirty="0"/>
              <a:t>)</a:t>
            </a:r>
            <a:r>
              <a:rPr lang="zh-CN" altLang="en-US" sz="1800" dirty="0"/>
              <a:t> ，目前动态化是短板。</a:t>
            </a:r>
            <a:endParaRPr lang="en-US" altLang="zh-CN" sz="1800" dirty="0"/>
          </a:p>
          <a:p>
            <a:endParaRPr lang="zh-CN" altLang="en-US" dirty="0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06AF0FAC-2C7C-4931-A9C3-7CB0A29F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06" y="2454063"/>
            <a:ext cx="78009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9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95529-9925-471C-9412-4630C692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基本比对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D2B0FA1-6FED-4EAF-B060-657174496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408" y="1305824"/>
            <a:ext cx="6689359" cy="48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EA973D-8ED2-45EF-8620-717BF5CA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Flutter </a:t>
            </a:r>
            <a:r>
              <a:rPr lang="zh-CN" altLang="en-US" dirty="0"/>
              <a:t>特性及体系结构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75CCAA-0819-4FEA-BA9A-74FD1921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特性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en-US" altLang="zh-CN" sz="2000" dirty="0"/>
              <a:t>Flutter </a:t>
            </a:r>
            <a:r>
              <a:rPr lang="zh-CN" altLang="en-US" sz="2000" dirty="0"/>
              <a:t>使用</a:t>
            </a:r>
            <a:r>
              <a:rPr lang="en-US" altLang="zh-CN" sz="2000" dirty="0"/>
              <a:t>Dart</a:t>
            </a:r>
            <a:r>
              <a:rPr lang="zh-CN" altLang="en-US" sz="2000" dirty="0"/>
              <a:t>作为开发语言，支持</a:t>
            </a:r>
            <a:r>
              <a:rPr lang="en-US" altLang="zh-CN" sz="2000" dirty="0"/>
              <a:t>JIT(</a:t>
            </a:r>
            <a:r>
              <a:rPr lang="en-US" altLang="zh-CN" sz="1600" dirty="0"/>
              <a:t>Just In Time</a:t>
            </a:r>
            <a:r>
              <a:rPr lang="zh-CN" altLang="en-US" sz="1600" dirty="0"/>
              <a:t>即时编译</a:t>
            </a:r>
            <a:r>
              <a:rPr lang="en-US" altLang="zh-CN" sz="2000" dirty="0"/>
              <a:t>) AOT(</a:t>
            </a:r>
            <a:r>
              <a:rPr lang="en-US" altLang="zh-CN" sz="1600" dirty="0"/>
              <a:t>Ahead of Time</a:t>
            </a:r>
            <a:r>
              <a:rPr lang="zh-CN" altLang="en-US" sz="1600" dirty="0"/>
              <a:t>运行前编译</a:t>
            </a:r>
            <a:r>
              <a:rPr lang="en-US" altLang="zh-CN" sz="2000" dirty="0"/>
              <a:t>)</a:t>
            </a:r>
            <a:r>
              <a:rPr lang="zh-CN" altLang="en-US" sz="2000" dirty="0"/>
              <a:t>；产品开发期模式使用</a:t>
            </a:r>
            <a:r>
              <a:rPr lang="en-US" altLang="zh-CN" sz="2000" dirty="0"/>
              <a:t>JIT ,</a:t>
            </a:r>
            <a:r>
              <a:rPr lang="zh-CN" altLang="en-US" sz="2000" dirty="0"/>
              <a:t>支持热重载，开发效率高，类似</a:t>
            </a:r>
            <a:r>
              <a:rPr lang="en-US" altLang="zh-CN" sz="2000" dirty="0"/>
              <a:t>web</a:t>
            </a:r>
            <a:r>
              <a:rPr lang="zh-CN" altLang="en-US" sz="2000" dirty="0"/>
              <a:t>开发；产品发布期使用</a:t>
            </a:r>
            <a:r>
              <a:rPr lang="en-US" altLang="zh-CN" sz="2000" dirty="0"/>
              <a:t>AOT</a:t>
            </a:r>
            <a:r>
              <a:rPr lang="zh-CN" altLang="en-US" sz="2000" dirty="0"/>
              <a:t>，能够使得应用运行效率高。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dirty="0"/>
              <a:t>2.</a:t>
            </a:r>
            <a:r>
              <a:rPr lang="en-US" altLang="zh-CN" sz="2000" dirty="0"/>
              <a:t>UI</a:t>
            </a:r>
            <a:r>
              <a:rPr lang="zh-CN" altLang="en-US" sz="2000" dirty="0"/>
              <a:t>绘制使用</a:t>
            </a:r>
            <a:r>
              <a:rPr lang="en-US" altLang="zh-CN" sz="2000" dirty="0" err="1"/>
              <a:t>Skia</a:t>
            </a:r>
            <a:r>
              <a:rPr lang="en-US" altLang="zh-CN" sz="2000" dirty="0"/>
              <a:t> </a:t>
            </a:r>
            <a:r>
              <a:rPr lang="zh-CN" altLang="en-US" sz="2000" dirty="0"/>
              <a:t>渲染引擎 从底层开始构建，</a:t>
            </a:r>
            <a:r>
              <a:rPr lang="en-US" altLang="zh-CN" sz="2000" dirty="0" err="1"/>
              <a:t>Skia</a:t>
            </a:r>
            <a:r>
              <a:rPr lang="zh-CN" altLang="en-US" sz="2000" dirty="0"/>
              <a:t>本身就跨平台（无特定平台依赖，因此移动端渲染跨平台成为可能）。 </a:t>
            </a:r>
            <a:r>
              <a:rPr lang="en-US" altLang="zh-CN" sz="2000" dirty="0" err="1"/>
              <a:t>Skia</a:t>
            </a:r>
            <a:r>
              <a:rPr lang="en-US" altLang="zh-CN" sz="2000" dirty="0"/>
              <a:t> </a:t>
            </a:r>
            <a:r>
              <a:rPr lang="zh-CN" altLang="en-US" sz="2000" dirty="0"/>
              <a:t>在图形转换、文字渲染、位图渲染方面都表现卓越，并提供友好</a:t>
            </a:r>
            <a:r>
              <a:rPr lang="en-US" altLang="zh-CN" sz="2000" dirty="0"/>
              <a:t>API</a:t>
            </a:r>
            <a:r>
              <a:rPr lang="zh-CN" altLang="en-US" sz="2000" dirty="0"/>
              <a:t>（</a:t>
            </a:r>
            <a:r>
              <a:rPr lang="en-US" altLang="zh-CN" sz="2000" dirty="0"/>
              <a:t>android </a:t>
            </a:r>
            <a:r>
              <a:rPr lang="zh-CN" altLang="en-US" sz="2000" dirty="0"/>
              <a:t>渲染引擎就是</a:t>
            </a:r>
            <a:r>
              <a:rPr lang="en-US" altLang="zh-CN" sz="2000" dirty="0" err="1"/>
              <a:t>Skia</a:t>
            </a:r>
            <a:r>
              <a:rPr lang="en-US" altLang="zh-CN" sz="2000" dirty="0"/>
              <a:t>)</a:t>
            </a:r>
            <a:r>
              <a:rPr lang="zh-CN" altLang="en-US" sz="2000" dirty="0"/>
              <a:t>。所以</a:t>
            </a:r>
            <a:r>
              <a:rPr lang="en-US" altLang="zh-CN" sz="2000" dirty="0"/>
              <a:t>Flutter</a:t>
            </a:r>
            <a:r>
              <a:rPr lang="zh-CN" altLang="en-US" sz="2000" dirty="0"/>
              <a:t>在打包</a:t>
            </a:r>
            <a:r>
              <a:rPr lang="en-US" altLang="zh-CN" sz="2000" dirty="0"/>
              <a:t>APK(Android</a:t>
            </a:r>
            <a:r>
              <a:rPr lang="zh-CN" altLang="en-US" sz="2000" dirty="0"/>
              <a:t>应用安装包</a:t>
            </a:r>
            <a:r>
              <a:rPr lang="en-US" altLang="zh-CN" sz="2000" dirty="0"/>
              <a:t>)</a:t>
            </a:r>
            <a:r>
              <a:rPr lang="zh-CN" altLang="en-US" sz="2000" dirty="0"/>
              <a:t>时，不需要再将</a:t>
            </a:r>
            <a:r>
              <a:rPr lang="en-US" altLang="zh-CN" sz="2000" dirty="0" err="1"/>
              <a:t>Skia</a:t>
            </a:r>
            <a:r>
              <a:rPr lang="zh-CN" altLang="en-US" sz="2000" dirty="0"/>
              <a:t>打入</a:t>
            </a:r>
            <a:r>
              <a:rPr lang="en-US" altLang="zh-CN" sz="2000" dirty="0"/>
              <a:t>APK</a:t>
            </a:r>
            <a:r>
              <a:rPr lang="zh-CN" altLang="en-US" sz="2000" dirty="0"/>
              <a:t>中，但</a:t>
            </a:r>
            <a:r>
              <a:rPr lang="en-US" altLang="zh-CN" sz="2000" dirty="0"/>
              <a:t>iOS</a:t>
            </a:r>
            <a:r>
              <a:rPr lang="zh-CN" altLang="en-US" sz="2000" dirty="0"/>
              <a:t>系统并未内置</a:t>
            </a:r>
            <a:r>
              <a:rPr lang="en-US" altLang="zh-CN" sz="2000" dirty="0" err="1"/>
              <a:t>Skia</a:t>
            </a:r>
            <a:r>
              <a:rPr lang="zh-CN" altLang="en-US" sz="2000" dirty="0"/>
              <a:t>，所以构建</a:t>
            </a:r>
            <a:r>
              <a:rPr lang="en-US" altLang="zh-CN" sz="2000" dirty="0" err="1"/>
              <a:t>iPA</a:t>
            </a:r>
            <a:r>
              <a:rPr lang="zh-CN" altLang="en-US" sz="2000" dirty="0"/>
              <a:t>时，也必须将</a:t>
            </a:r>
            <a:r>
              <a:rPr lang="en-US" altLang="zh-CN" sz="2000" dirty="0" err="1"/>
              <a:t>Skia</a:t>
            </a:r>
            <a:r>
              <a:rPr lang="zh-CN" altLang="en-US" sz="2000" dirty="0"/>
              <a:t>一起打包，这也是为什么</a:t>
            </a:r>
            <a:r>
              <a:rPr lang="en-US" altLang="zh-CN" sz="2000" dirty="0"/>
              <a:t>Flutter APP</a:t>
            </a:r>
            <a:r>
              <a:rPr lang="zh-CN" altLang="en-US" sz="2000" dirty="0"/>
              <a:t>的</a:t>
            </a:r>
            <a:r>
              <a:rPr lang="en-US" altLang="zh-CN" sz="2000" dirty="0"/>
              <a:t>Android</a:t>
            </a:r>
            <a:r>
              <a:rPr lang="zh-CN" altLang="en-US" sz="2000" dirty="0"/>
              <a:t>安装包比</a:t>
            </a:r>
            <a:r>
              <a:rPr lang="en-US" altLang="zh-CN" sz="2000" dirty="0"/>
              <a:t>iOS</a:t>
            </a:r>
            <a:r>
              <a:rPr lang="zh-CN" altLang="en-US" sz="2000" dirty="0"/>
              <a:t>安装包小的主要原因。</a:t>
            </a:r>
            <a:endParaRPr lang="en-US" altLang="zh-CN" sz="2000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278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25A2E4-8B3A-4F1B-BFEE-10299E0C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特性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480547A-D766-4953-8D80-E4C02EE6E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129" y="1825625"/>
            <a:ext cx="91417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8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3569</Words>
  <Application>Microsoft Office PowerPoint</Application>
  <PresentationFormat>宽屏</PresentationFormat>
  <Paragraphs>291</Paragraphs>
  <Slides>52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7" baseType="lpstr">
      <vt:lpstr>等线</vt:lpstr>
      <vt:lpstr>等线 Light</vt:lpstr>
      <vt:lpstr>Arial</vt:lpstr>
      <vt:lpstr>Comic Sans MS</vt:lpstr>
      <vt:lpstr>Office 主题​​</vt:lpstr>
      <vt:lpstr>FLUTTER开发</vt:lpstr>
      <vt:lpstr>Flutter 是什么</vt:lpstr>
      <vt:lpstr>哪些厂子在用</vt:lpstr>
      <vt:lpstr>二、跨平台方案</vt:lpstr>
      <vt:lpstr>桥接方案：ReactNative / Weex /uniapp</vt:lpstr>
      <vt:lpstr>自绘方案：flutter / cocos2d(主要针对游戏的定制化开发)</vt:lpstr>
      <vt:lpstr>基本比对</vt:lpstr>
      <vt:lpstr>Flutter 特性及体系结构</vt:lpstr>
      <vt:lpstr>特性</vt:lpstr>
      <vt:lpstr>体系结构</vt:lpstr>
      <vt:lpstr> 体系结构</vt:lpstr>
      <vt:lpstr>Flutter 与 Native性能比对</vt:lpstr>
      <vt:lpstr>PowerPoint 演示文稿</vt:lpstr>
      <vt:lpstr>PowerPoint 演示文稿</vt:lpstr>
      <vt:lpstr>Dart 介绍</vt:lpstr>
      <vt:lpstr>Dart特性（ JIT/AOT/单线程模型/内存分配/垃圾回收）</vt:lpstr>
      <vt:lpstr>Dart语法简介</vt:lpstr>
      <vt:lpstr>函数 </vt:lpstr>
      <vt:lpstr>类</vt:lpstr>
      <vt:lpstr>运算符</vt:lpstr>
      <vt:lpstr>PowerPoint 演示文稿</vt:lpstr>
      <vt:lpstr>异步</vt:lpstr>
      <vt:lpstr>PowerPoint 演示文稿</vt:lpstr>
      <vt:lpstr>PowerPoint 演示文稿</vt:lpstr>
      <vt:lpstr>Flutter安装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flutter项目搭建</vt:lpstr>
      <vt:lpstr>PowerPoint 演示文稿</vt:lpstr>
      <vt:lpstr>PowerPoint 演示文稿</vt:lpstr>
      <vt:lpstr>项目开发</vt:lpstr>
      <vt:lpstr>开发示例（结合代码编辑）</vt:lpstr>
      <vt:lpstr>PowerPoint 演示文稿</vt:lpstr>
      <vt:lpstr>PowerPoint 演示文稿</vt:lpstr>
      <vt:lpstr>PowerPoint 演示文稿</vt:lpstr>
      <vt:lpstr>PowerPoint 演示文稿</vt:lpstr>
      <vt:lpstr>基本原理分析</vt:lpstr>
      <vt:lpstr>包管理</vt:lpstr>
      <vt:lpstr>APP常见模块</vt:lpstr>
      <vt:lpstr>PowerPoint 演示文稿</vt:lpstr>
      <vt:lpstr>PowerPoint 演示文稿</vt:lpstr>
      <vt:lpstr>平台交互渠道(Flutter platform channel )</vt:lpstr>
      <vt:lpstr>平台渠道的使用，就是从framework的UI构建中，通过约定的方式最终走到engine层，通过engine层与平台的交互得到相应的操作结果再返回给ui层做处理。</vt:lpstr>
      <vt:lpstr>PowerPoint 演示文稿</vt:lpstr>
      <vt:lpstr>项目运行</vt:lpstr>
      <vt:lpstr>开发总结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FLUTTER开发</dc:title>
  <dc:creator> </dc:creator>
  <cp:lastModifiedBy> </cp:lastModifiedBy>
  <cp:revision>176</cp:revision>
  <dcterms:created xsi:type="dcterms:W3CDTF">2019-07-17T06:15:08Z</dcterms:created>
  <dcterms:modified xsi:type="dcterms:W3CDTF">2019-07-26T01:24:53Z</dcterms:modified>
</cp:coreProperties>
</file>