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80" r:id="rId5"/>
    <p:sldId id="465" r:id="rId6"/>
    <p:sldId id="533" r:id="rId7"/>
    <p:sldId id="589" r:id="rId8"/>
    <p:sldId id="590" r:id="rId9"/>
    <p:sldId id="578" r:id="rId10"/>
    <p:sldId id="581" r:id="rId11"/>
    <p:sldId id="577" r:id="rId12"/>
    <p:sldId id="280" r:id="rId13"/>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6D7A"/>
    <a:srgbClr val="33C3AB"/>
    <a:srgbClr val="364555"/>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90" d="100"/>
          <a:sy n="90" d="100"/>
        </p:scale>
        <p:origin x="204" y="648"/>
      </p:cViewPr>
      <p:guideLst>
        <p:guide orient="horz" pos="20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1.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implementation 'com.jakewharton:butterknife:8.8.1'</a:t>
            </a:r>
            <a:endParaRPr lang="zh-CN" altLang="en-US"/>
          </a:p>
          <a:p>
            <a:r>
              <a:rPr lang="zh-CN" altLang="en-US"/>
              <a:t>annotationProcessor 'com.jakewharton:butterknife-compiler:8.8.1'</a:t>
            </a:r>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版式">
    <p:spTree>
      <p:nvGrpSpPr>
        <p:cNvPr id="1" name=""/>
        <p:cNvGrpSpPr/>
        <p:nvPr/>
      </p:nvGrpSpPr>
      <p:grpSpPr>
        <a:xfrm>
          <a:off x="0" y="0"/>
          <a:ext cx="0" cy="0"/>
          <a:chOff x="0" y="0"/>
          <a:chExt cx="0" cy="0"/>
        </a:xfrm>
      </p:grpSpPr>
      <p:sp>
        <p:nvSpPr>
          <p:cNvPr id="10" name="矩形 9"/>
          <p:cNvSpPr/>
          <p:nvPr userDrawn="1"/>
        </p:nvSpPr>
        <p:spPr>
          <a:xfrm>
            <a:off x="1" y="285721"/>
            <a:ext cx="380966" cy="5714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userDrawn="1"/>
        </p:nvSpPr>
        <p:spPr>
          <a:xfrm>
            <a:off x="1" y="285721"/>
            <a:ext cx="380966" cy="57148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标题占位符 1"/>
          <p:cNvSpPr>
            <a:spLocks noGrp="1"/>
          </p:cNvSpPr>
          <p:nvPr>
            <p:ph type="title"/>
          </p:nvPr>
        </p:nvSpPr>
        <p:spPr>
          <a:xfrm>
            <a:off x="380967" y="274630"/>
            <a:ext cx="11430278" cy="582579"/>
          </a:xfrm>
          <a:prstGeom prst="rect">
            <a:avLst/>
          </a:prstGeom>
        </p:spPr>
        <p:txBody>
          <a:bodyPr vert="horz" lIns="91440" tIns="45720" rIns="91440" bIns="45720" rtlCol="0" anchor="ctr">
            <a:noAutofit/>
          </a:bodyPr>
          <a:lstStyle>
            <a:lvl1pPr>
              <a:defRPr sz="3175">
                <a:solidFill>
                  <a:srgbClr val="00B050"/>
                </a:solidFill>
                <a:latin typeface="黑体" panose="02010609060101010101" charset="-122"/>
                <a:ea typeface="黑体" panose="02010609060101010101"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6834301" y="6476918"/>
            <a:ext cx="5139603" cy="285751"/>
            <a:chOff x="14309694" y="12240174"/>
            <a:chExt cx="7916467" cy="540016"/>
          </a:xfrm>
        </p:grpSpPr>
        <p:sp>
          <p:nvSpPr>
            <p:cNvPr id="13" name="文本框 12"/>
            <p:cNvSpPr txBox="1"/>
            <p:nvPr userDrawn="1"/>
          </p:nvSpPr>
          <p:spPr>
            <a:xfrm>
              <a:off x="16443027" y="12240175"/>
              <a:ext cx="2650604" cy="540015"/>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Android</a:t>
              </a:r>
              <a:r>
                <a:rPr lang="zh-CN" altLang="en-US" sz="1270" dirty="0">
                  <a:solidFill>
                    <a:srgbClr val="090A3C"/>
                  </a:solidFill>
                  <a:latin typeface="思源黑体 CN Bold" panose="020B0800000000000000" pitchFamily="34" charset="-122"/>
                  <a:ea typeface="思源黑体 CN Bold" panose="020B0800000000000000" pitchFamily="34" charset="-122"/>
                </a:rPr>
                <a:t>架构师课程</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309694" y="12243350"/>
              <a:ext cx="2133333" cy="533333"/>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617521" y="12241039"/>
              <a:ext cx="1843200" cy="460800"/>
            </a:xfrm>
            <a:prstGeom prst="rect">
              <a:avLst/>
            </a:prstGeom>
          </p:spPr>
        </p:pic>
        <p:sp>
          <p:nvSpPr>
            <p:cNvPr id="17" name="文本框 16"/>
            <p:cNvSpPr txBox="1"/>
            <p:nvPr userDrawn="1"/>
          </p:nvSpPr>
          <p:spPr>
            <a:xfrm>
              <a:off x="18944694" y="12240174"/>
              <a:ext cx="3281467" cy="540015"/>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zh-CN" altLang="en-US" sz="1270" b="1" dirty="0">
                  <a:solidFill>
                    <a:srgbClr val="090A3C"/>
                  </a:solidFill>
                  <a:latin typeface="思源黑体 CN Bold" panose="020B0800000000000000" pitchFamily="34" charset="-122"/>
                  <a:ea typeface="思源黑体 CN Bold" panose="020B0800000000000000" pitchFamily="34" charset="-122"/>
                </a:rPr>
                <a:t>官方客服</a:t>
              </a:r>
              <a:r>
                <a:rPr lang="en-US" altLang="zh-CN" sz="1270" b="1" dirty="0">
                  <a:solidFill>
                    <a:srgbClr val="090A3C"/>
                  </a:solidFill>
                  <a:latin typeface="思源黑体 CN Bold" panose="020B0800000000000000" pitchFamily="34" charset="-122"/>
                  <a:ea typeface="思源黑体 CN Bold" panose="020B0800000000000000" pitchFamily="34" charset="-122"/>
                </a:rPr>
                <a:t>QQ</a:t>
              </a:r>
              <a:r>
                <a:rPr lang="zh-CN" altLang="en-US" sz="1270" b="1" dirty="0">
                  <a:solidFill>
                    <a:srgbClr val="090A3C"/>
                  </a:solidFill>
                  <a:latin typeface="思源黑体 CN Bold" panose="020B0800000000000000" pitchFamily="34" charset="-122"/>
                  <a:ea typeface="思源黑体 CN Bold" panose="020B0800000000000000" pitchFamily="34" charset="-122"/>
                </a:rPr>
                <a:t>：</a:t>
              </a:r>
              <a:r>
                <a:rPr lang="en-US" altLang="zh-CN" sz="1270" b="1" dirty="0">
                  <a:solidFill>
                    <a:srgbClr val="090A3C"/>
                  </a:solidFill>
                  <a:latin typeface="思源黑体 CN Bold" panose="020B0800000000000000" pitchFamily="34" charset="-122"/>
                  <a:ea typeface="思源黑体 CN Bold" panose="020B0800000000000000" pitchFamily="34" charset="-122"/>
                </a:rPr>
                <a:t> 708875071</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10.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3209925" y="2282190"/>
            <a:ext cx="7426960" cy="829945"/>
          </a:xfrm>
          <a:prstGeom prst="rect">
            <a:avLst/>
          </a:prstGeom>
          <a:noFill/>
        </p:spPr>
        <p:txBody>
          <a:bodyPr wrap="square" rtlCol="0">
            <a:spAutoFit/>
          </a:bodyPr>
          <a:lstStyle/>
          <a:p>
            <a:r>
              <a:rPr lang="en-US" altLang="zh-CN" sz="4800" b="1" dirty="0">
                <a:solidFill>
                  <a:srgbClr val="364555"/>
                </a:solidFill>
                <a:latin typeface="微软雅黑" panose="020B0503020204020204" pitchFamily="34" charset="-122"/>
                <a:ea typeface="微软雅黑" panose="020B0503020204020204" pitchFamily="34" charset="-122"/>
              </a:rPr>
              <a:t>Android</a:t>
            </a:r>
            <a:r>
              <a:rPr lang="zh-CN" altLang="zh-CN" sz="4800" b="1" dirty="0">
                <a:solidFill>
                  <a:srgbClr val="364555"/>
                </a:solidFill>
                <a:latin typeface="微软雅黑" panose="020B0503020204020204" pitchFamily="34" charset="-122"/>
                <a:ea typeface="微软雅黑" panose="020B0503020204020204" pitchFamily="34" charset="-122"/>
              </a:rPr>
              <a:t>高级开发正式课</a:t>
            </a:r>
            <a:endParaRPr lang="zh-CN" altLang="zh-CN" sz="4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7920355" y="3112135"/>
            <a:ext cx="226822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用代码码出精彩的人生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584325" y="1746885"/>
            <a:ext cx="1865630" cy="1865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bldLvl="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custDataLst>
              <p:tags r:id="rId2"/>
            </p:custDataLst>
          </p:nvPr>
        </p:nvSpPr>
        <p:spPr>
          <a:xfrm>
            <a:off x="4404892" y="3722779"/>
            <a:ext cx="4644156" cy="284480"/>
          </a:xfrm>
          <a:prstGeom prst="rect">
            <a:avLst/>
          </a:prstGeom>
          <a:noFill/>
        </p:spPr>
        <p:txBody>
          <a:bodyPr wrap="square" rtlCol="0">
            <a:spAutoFit/>
          </a:bodyPr>
          <a:lstStyle/>
          <a:p>
            <a:pPr>
              <a:lnSpc>
                <a:spcPct val="120000"/>
              </a:lnSpc>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码牛学院</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用代码码出牛逼人生</a:t>
            </a:r>
            <a:endParaRPr lang="zh-CN" altLang="en-US" sz="1050" dirty="0">
              <a:solidFill>
                <a:srgbClr val="E7E6E6">
                  <a:lumMod val="25000"/>
                </a:srgb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851660" y="2153285"/>
            <a:ext cx="23368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2205990" y="2760980"/>
            <a:ext cx="8423275" cy="1076325"/>
          </a:xfrm>
          <a:prstGeom prst="rect">
            <a:avLst/>
          </a:prstGeom>
          <a:noFill/>
        </p:spPr>
        <p:txBody>
          <a:bodyPr wrap="square" rtlCol="0">
            <a:spAutoFit/>
          </a:bodyPr>
          <a:lstStyle/>
          <a:p>
            <a:r>
              <a:rPr sz="3200" b="1" dirty="0">
                <a:solidFill>
                  <a:srgbClr val="364555"/>
                </a:solidFill>
                <a:latin typeface="微软雅黑" panose="020B0503020204020204" pitchFamily="34" charset="-122"/>
                <a:ea typeface="微软雅黑" panose="020B0503020204020204" pitchFamily="34" charset="-122"/>
              </a:rPr>
              <a:t>Jetpack轻量级数据库Room原理解析以及与LiveData的组合</a:t>
            </a:r>
            <a:endParaRPr sz="32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2621280" cy="829945"/>
          </a:xfrm>
          <a:prstGeom prst="rect">
            <a:avLst/>
          </a:prstGeom>
          <a:noFill/>
        </p:spPr>
        <p:txBody>
          <a:bodyPr wrap="none" rtlCol="0">
            <a:spAutoFit/>
          </a:bodyPr>
          <a:p>
            <a:r>
              <a:rPr lang="zh-CN" sz="4800" dirty="0">
                <a:solidFill>
                  <a:srgbClr val="EB5F56"/>
                </a:solidFill>
                <a:latin typeface="微软雅黑" panose="020B0503020204020204" pitchFamily="34" charset="-122"/>
                <a:ea typeface="微软雅黑" panose="020B0503020204020204" pitchFamily="34" charset="-122"/>
              </a:rPr>
              <a:t>今晚课题</a:t>
            </a:r>
            <a:endParaRPr lang="zh-CN" sz="4800" dirty="0">
              <a:solidFill>
                <a:srgbClr val="EB5F5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2" grpId="1"/>
      <p:bldP spid="64"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FLYING IMPRESSION FID FEIZHAO    qq:1964271550"/>
          <p:cNvGrpSpPr/>
          <p:nvPr>
            <p:custDataLst>
              <p:tags r:id="rId1"/>
            </p:custDataLst>
          </p:nvPr>
        </p:nvGrpSpPr>
        <p:grpSpPr>
          <a:xfrm>
            <a:off x="2374208" y="2362547"/>
            <a:ext cx="4742815" cy="678574"/>
            <a:chOff x="1878908" y="2616819"/>
            <a:chExt cx="4742815" cy="678574"/>
          </a:xfrm>
        </p:grpSpPr>
        <p:sp>
          <p:nvSpPr>
            <p:cNvPr id="26"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txBox="1"/>
            <p:nvPr/>
          </p:nvSpPr>
          <p:spPr>
            <a:xfrm>
              <a:off x="2633288" y="2724134"/>
              <a:ext cx="3988435" cy="460375"/>
            </a:xfrm>
            <a:prstGeom prst="rect">
              <a:avLst/>
            </a:prstGeom>
            <a:noFill/>
          </p:spPr>
          <p:txBody>
            <a:bodyPr wrap="square" rtlCol="0">
              <a:spAutoFit/>
            </a:bodyPr>
            <a:lstStyle/>
            <a:p>
              <a:r>
                <a:rPr lang="zh-CN" sz="2400" dirty="0">
                  <a:solidFill>
                    <a:srgbClr val="EB5F56"/>
                  </a:solidFill>
                  <a:latin typeface="微软雅黑" panose="020B0503020204020204" pitchFamily="34" charset="-122"/>
                  <a:ea typeface="微软雅黑" panose="020B0503020204020204" pitchFamily="34" charset="-122"/>
                </a:rPr>
                <a:t>什么是</a:t>
              </a:r>
              <a:r>
                <a:rPr lang="en-US" altLang="zh-CN" sz="2400" dirty="0">
                  <a:solidFill>
                    <a:srgbClr val="EB5F56"/>
                  </a:solidFill>
                  <a:latin typeface="微软雅黑" panose="020B0503020204020204" pitchFamily="34" charset="-122"/>
                  <a:ea typeface="微软雅黑" panose="020B0503020204020204" pitchFamily="34" charset="-122"/>
                </a:rPr>
                <a:t>Room</a:t>
              </a:r>
              <a:r>
                <a:rPr lang="en-US" altLang="zh-CN" sz="2400" dirty="0">
                  <a:solidFill>
                    <a:srgbClr val="EB5F56"/>
                  </a:solidFill>
                  <a:latin typeface="微软雅黑" panose="020B0503020204020204" pitchFamily="34" charset="-122"/>
                  <a:ea typeface="微软雅黑" panose="020B0503020204020204" pitchFamily="34" charset="-122"/>
                </a:rPr>
                <a:t>?</a:t>
              </a:r>
              <a:endParaRPr lang="en-US" altLang="zh-CN" sz="2400" dirty="0">
                <a:solidFill>
                  <a:srgbClr val="EB5F56"/>
                </a:solidFill>
                <a:latin typeface="微软雅黑" panose="020B0503020204020204" pitchFamily="34" charset="-122"/>
                <a:ea typeface="微软雅黑" panose="020B0503020204020204" pitchFamily="34" charset="-122"/>
              </a:endParaRPr>
            </a:p>
          </p:txBody>
        </p:sp>
      </p:grpSp>
      <p:grpSp>
        <p:nvGrpSpPr>
          <p:cNvPr id="33" name="FLYING IMPRESSION FID FEIZHAO    qq:1964271550"/>
          <p:cNvGrpSpPr/>
          <p:nvPr>
            <p:custDataLst>
              <p:tags r:id="rId2"/>
            </p:custDataLst>
          </p:nvPr>
        </p:nvGrpSpPr>
        <p:grpSpPr>
          <a:xfrm>
            <a:off x="2374208" y="4266207"/>
            <a:ext cx="7044690" cy="678574"/>
            <a:chOff x="1878908" y="4239809"/>
            <a:chExt cx="7044690" cy="678574"/>
          </a:xfrm>
        </p:grpSpPr>
        <p:sp>
          <p:nvSpPr>
            <p:cNvPr id="3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2633288" y="4330614"/>
              <a:ext cx="6290310" cy="460375"/>
            </a:xfrm>
            <a:prstGeom prst="rect">
              <a:avLst/>
            </a:prstGeom>
            <a:noFill/>
          </p:spPr>
          <p:txBody>
            <a:bodyPr wrap="square" rtlCol="0">
              <a:spAutoFit/>
            </a:bodyPr>
            <a:lstStyle/>
            <a:p>
              <a:r>
                <a:rPr sz="2400" dirty="0">
                  <a:solidFill>
                    <a:srgbClr val="364555"/>
                  </a:solidFill>
                  <a:latin typeface="微软雅黑" panose="020B0503020204020204" pitchFamily="34" charset="-122"/>
                  <a:ea typeface="微软雅黑" panose="020B0503020204020204" pitchFamily="34" charset="-122"/>
                </a:rPr>
                <a:t>Room数据库创建实现原理</a:t>
              </a:r>
              <a:endParaRPr sz="2400" dirty="0">
                <a:solidFill>
                  <a:srgbClr val="364555"/>
                </a:solidFill>
                <a:latin typeface="微软雅黑" panose="020B0503020204020204" pitchFamily="34" charset="-122"/>
                <a:ea typeface="微软雅黑" panose="020B0503020204020204" pitchFamily="34" charset="-122"/>
              </a:endParaRPr>
            </a:p>
          </p:txBody>
        </p:sp>
      </p:grpSp>
      <p:grpSp>
        <p:nvGrpSpPr>
          <p:cNvPr id="43" name="FLYING IMPRESSION FID FEIZHAO    qq:1964271550"/>
          <p:cNvGrpSpPr/>
          <p:nvPr>
            <p:custDataLst>
              <p:tags r:id="rId3"/>
            </p:custDataLst>
          </p:nvPr>
        </p:nvGrpSpPr>
        <p:grpSpPr>
          <a:xfrm>
            <a:off x="2373995" y="3306157"/>
            <a:ext cx="7044690" cy="678574"/>
            <a:chOff x="7196185" y="2616819"/>
            <a:chExt cx="7044690" cy="678574"/>
          </a:xfrm>
        </p:grpSpPr>
        <p:sp>
          <p:nvSpPr>
            <p:cNvPr id="44"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7950565" y="2724134"/>
              <a:ext cx="6290310" cy="460375"/>
            </a:xfrm>
            <a:prstGeom prst="rect">
              <a:avLst/>
            </a:prstGeom>
            <a:noFill/>
          </p:spPr>
          <p:txBody>
            <a:bodyPr wrap="square" rtlCol="0">
              <a:spAutoFit/>
            </a:bodyPr>
            <a:lstStyle/>
            <a:p>
              <a:r>
                <a:rPr sz="2400" dirty="0">
                  <a:solidFill>
                    <a:srgbClr val="FCB030"/>
                  </a:solidFill>
                  <a:latin typeface="微软雅黑" panose="020B0503020204020204" pitchFamily="34" charset="-122"/>
                  <a:ea typeface="微软雅黑" panose="020B0503020204020204" pitchFamily="34" charset="-122"/>
                </a:rPr>
                <a:t>Room高频用法</a:t>
              </a:r>
              <a:endParaRPr sz="2400" dirty="0">
                <a:solidFill>
                  <a:srgbClr val="FCB030"/>
                </a:solidFill>
                <a:latin typeface="微软雅黑" panose="020B0503020204020204" pitchFamily="34" charset="-122"/>
                <a:ea typeface="微软雅黑" panose="020B0503020204020204" pitchFamily="34" charset="-122"/>
              </a:endParaRPr>
            </a:p>
          </p:txBody>
        </p:sp>
      </p:grpSp>
      <p:grpSp>
        <p:nvGrpSpPr>
          <p:cNvPr id="46" name="FLYING IMPRESSION FID FEIZHAO    qq:1964271550"/>
          <p:cNvGrpSpPr/>
          <p:nvPr>
            <p:custDataLst>
              <p:tags r:id="rId4"/>
            </p:custDataLst>
          </p:nvPr>
        </p:nvGrpSpPr>
        <p:grpSpPr>
          <a:xfrm>
            <a:off x="2373995" y="5182512"/>
            <a:ext cx="7045325" cy="678574"/>
            <a:chOff x="7196185" y="4239809"/>
            <a:chExt cx="7045325" cy="678574"/>
          </a:xfrm>
        </p:grpSpPr>
        <p:sp>
          <p:nvSpPr>
            <p:cNvPr id="47" name="FLYING IMPRESSION FID FEIZHAO    qq:1964271550"/>
            <p:cNvSpPr>
              <a:spLocks noChangeArrowheads="1"/>
            </p:cNvSpPr>
            <p:nvPr/>
          </p:nvSpPr>
          <p:spPr bwMode="auto">
            <a:xfrm>
              <a:off x="7196185" y="4239809"/>
              <a:ext cx="678574" cy="678574"/>
            </a:xfrm>
            <a:prstGeom prst="roundRect">
              <a:avLst/>
            </a:prstGeom>
            <a:solidFill>
              <a:srgbClr val="33C3AB"/>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7950565" y="4347124"/>
              <a:ext cx="6290945" cy="460375"/>
            </a:xfrm>
            <a:prstGeom prst="rect">
              <a:avLst/>
            </a:prstGeom>
            <a:noFill/>
          </p:spPr>
          <p:txBody>
            <a:bodyPr wrap="square" rtlCol="0">
              <a:spAutoFit/>
            </a:bodyPr>
            <a:lstStyle/>
            <a:p>
              <a:r>
                <a:rPr sz="2400" dirty="0">
                  <a:solidFill>
                    <a:srgbClr val="33C3AB"/>
                  </a:solidFill>
                  <a:latin typeface="微软雅黑" panose="020B0503020204020204" pitchFamily="34" charset="-122"/>
                  <a:ea typeface="微软雅黑" panose="020B0503020204020204" pitchFamily="34" charset="-122"/>
                </a:rPr>
                <a:t>Room与LiveData的巧妙结合,数据变更监听</a:t>
              </a:r>
              <a:endParaRPr sz="2400" dirty="0">
                <a:solidFill>
                  <a:srgbClr val="33C3AB"/>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strVal val="4*#ppt_w"/>
                                          </p:val>
                                        </p:tav>
                                        <p:tav tm="100000">
                                          <p:val>
                                            <p:strVal val="#ppt_w"/>
                                          </p:val>
                                        </p:tav>
                                      </p:tavLst>
                                    </p:anim>
                                    <p:anim calcmode="lin" valueType="num">
                                      <p:cBhvr>
                                        <p:cTn id="57"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p:cTn id="62" dur="500" fill="hold"/>
                                        <p:tgtEl>
                                          <p:spTgt spid="43"/>
                                        </p:tgtEl>
                                        <p:attrNameLst>
                                          <p:attrName>ppt_w</p:attrName>
                                        </p:attrNameLst>
                                      </p:cBhvr>
                                      <p:tavLst>
                                        <p:tav tm="0">
                                          <p:val>
                                            <p:strVal val="4*#ppt_w"/>
                                          </p:val>
                                        </p:tav>
                                        <p:tav tm="100000">
                                          <p:val>
                                            <p:strVal val="#ppt_w"/>
                                          </p:val>
                                        </p:tav>
                                      </p:tavLst>
                                    </p:anim>
                                    <p:anim calcmode="lin" valueType="num">
                                      <p:cBhvr>
                                        <p:cTn id="63"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strVal val="4*#ppt_w"/>
                                          </p:val>
                                        </p:tav>
                                        <p:tav tm="100000">
                                          <p:val>
                                            <p:strVal val="#ppt_w"/>
                                          </p:val>
                                        </p:tav>
                                      </p:tavLst>
                                    </p:anim>
                                    <p:anim calcmode="lin" valueType="num">
                                      <p:cBhvr>
                                        <p:cTn id="69" dur="500" fill="hold"/>
                                        <p:tgtEl>
                                          <p:spTgt spid="33"/>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32"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4*#ppt_w"/>
                                          </p:val>
                                        </p:tav>
                                        <p:tav tm="100000">
                                          <p:val>
                                            <p:strVal val="#ppt_w"/>
                                          </p:val>
                                        </p:tav>
                                      </p:tavLst>
                                    </p:anim>
                                    <p:anim calcmode="lin" valueType="num">
                                      <p:cBhvr>
                                        <p:cTn id="75"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9" grpId="0"/>
      <p:bldP spid="37" grpId="0" bldLvl="0" animBg="1"/>
      <p:bldP spid="38" grpId="0" bldLvl="0" animBg="1"/>
      <p:bldP spid="39" grpId="0" bldLvl="0" animBg="1"/>
      <p:bldP spid="40" grpId="0" bldLvl="0" animBg="1"/>
      <p:bldP spid="4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186284" y="261476"/>
            <a:ext cx="1819275"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rPr>
              <a:t>什么是</a:t>
            </a:r>
            <a:r>
              <a:rPr lang="en-US" altLang="zh-CN" sz="2000" b="1" dirty="0">
                <a:solidFill>
                  <a:srgbClr val="364555"/>
                </a:solidFill>
                <a:latin typeface="微软雅黑" panose="020B0503020204020204" pitchFamily="34" charset="-122"/>
                <a:ea typeface="微软雅黑" panose="020B0503020204020204" pitchFamily="34" charset="-122"/>
              </a:rPr>
              <a:t>Room?</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文本框 2"/>
          <p:cNvSpPr txBox="1"/>
          <p:nvPr/>
        </p:nvSpPr>
        <p:spPr>
          <a:xfrm>
            <a:off x="1714500" y="1047115"/>
            <a:ext cx="8761730" cy="737235"/>
          </a:xfrm>
          <a:prstGeom prst="rect">
            <a:avLst/>
          </a:prstGeom>
          <a:noFill/>
        </p:spPr>
        <p:txBody>
          <a:bodyPr wrap="square" rtlCol="0" anchor="t">
            <a:spAutoFit/>
          </a:bodyPr>
          <a:p>
            <a:pPr fontAlgn="auto">
              <a:lnSpc>
                <a:spcPct val="150000"/>
              </a:lnSpc>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Room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是一个轻量级 orm 数据库，本质上是一个SQLite抽象层，但是使用起来会更加简单，类似于Retrofit库。Room 在开发阶段通过注解的方式标记相关功能，编译时自动生成响应的 impl 实现类。</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332355" y="2468245"/>
            <a:ext cx="7526020" cy="3799840"/>
          </a:xfrm>
          <a:prstGeom prst="rect">
            <a:avLst/>
          </a:prstGeom>
        </p:spPr>
      </p:pic>
      <p:sp>
        <p:nvSpPr>
          <p:cNvPr id="5" name="文本框 4"/>
          <p:cNvSpPr txBox="1"/>
          <p:nvPr/>
        </p:nvSpPr>
        <p:spPr>
          <a:xfrm>
            <a:off x="1714500" y="2019300"/>
            <a:ext cx="1752600" cy="306705"/>
          </a:xfrm>
          <a:prstGeom prst="rect">
            <a:avLst/>
          </a:prstGeom>
          <a:noFill/>
        </p:spPr>
        <p:txBody>
          <a:bodyPr wrap="none" rtlCol="0">
            <a:spAutoFit/>
          </a:bodyPr>
          <a:p>
            <a:r>
              <a:rPr lang="zh-CN" altLang="en-US" sz="1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为什么要用</a:t>
            </a:r>
            <a:r>
              <a:rPr lang="en-US" altLang="zh-CN" sz="1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Room</a:t>
            </a:r>
            <a:r>
              <a:rPr lang="zh-CN" altLang="en-US" sz="1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480482" y="261476"/>
            <a:ext cx="3230880"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rPr>
              <a:t>数据库框架的两种实现思路</a:t>
            </a:r>
            <a:endParaRPr lang="zh-CN"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 name="矩形 1"/>
          <p:cNvSpPr/>
          <p:nvPr/>
        </p:nvSpPr>
        <p:spPr>
          <a:xfrm>
            <a:off x="1965325" y="1747520"/>
            <a:ext cx="3405505"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对象关系映射型（</a:t>
            </a:r>
            <a:r>
              <a:rPr lang="en-US" altLang="zh-CN" dirty="0">
                <a:solidFill>
                  <a:schemeClr val="tx1"/>
                </a:solidFill>
                <a:effectLst/>
                <a:latin typeface="思源黑体 CN Medium" panose="020B0600000000000000" pitchFamily="34" charset="-122"/>
                <a:ea typeface="思源黑体 CN Medium" panose="020B0600000000000000" pitchFamily="34" charset="-122"/>
                <a:sym typeface="+mn-ea"/>
              </a:rPr>
              <a:t>ORM</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）模式</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1965325" y="3307715"/>
            <a:ext cx="2292985" cy="451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altLang="zh-CN" sz="1600" b="1"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注解加反射的模式</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5" name="文本框 4"/>
          <p:cNvSpPr txBox="1"/>
          <p:nvPr/>
        </p:nvSpPr>
        <p:spPr>
          <a:xfrm>
            <a:off x="2348865" y="2058670"/>
            <a:ext cx="7783830" cy="124904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根据类对象通过反射的手段获取到类名以及成员变量名作为表名和字段名。</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00B0F0"/>
                </a:solidFill>
                <a:latin typeface="思源黑体 CN Normal" panose="020B0400000000000000" charset="-122"/>
                <a:ea typeface="思源黑体 CN Normal" panose="020B0400000000000000" charset="-122"/>
                <a:cs typeface="Source Han Sans CN Normal" charset="-122"/>
              </a:rPr>
              <a:t>优点：方便快捷，不需要其他复杂的处理。</a:t>
            </a:r>
            <a:endParaRPr lang="zh-CN" altLang="en-US" sz="1200">
              <a:solidFill>
                <a:srgbClr val="00B0F0"/>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FF0000"/>
                </a:solidFill>
                <a:latin typeface="思源黑体 CN Normal" panose="020B0400000000000000" charset="-122"/>
                <a:ea typeface="思源黑体 CN Normal" panose="020B0400000000000000" charset="-122"/>
                <a:cs typeface="Source Han Sans CN Normal" charset="-122"/>
              </a:rPr>
              <a:t>缺点：无法确定类对象中到底有哪些成员变量不需要创建表字段。</a:t>
            </a:r>
            <a:endParaRPr lang="zh-CN" altLang="en-US" sz="1200">
              <a:solidFill>
                <a:srgbClr val="FF0000"/>
              </a:solidFill>
              <a:latin typeface="思源黑体 CN Normal" panose="020B0400000000000000" charset="-122"/>
              <a:ea typeface="思源黑体 CN Normal" panose="020B0400000000000000" charset="-122"/>
              <a:cs typeface="Source Han Sans CN Normal" charset="-122"/>
            </a:endParaRPr>
          </a:p>
          <a:p>
            <a:pPr algn="l">
              <a:lnSpc>
                <a:spcPct val="150000"/>
              </a:lnSpc>
            </a:pPr>
            <a:endParaRPr lang="zh-CN" altLang="en-US" sz="1200">
              <a:solidFill>
                <a:srgbClr val="FF0000"/>
              </a:solidFill>
              <a:latin typeface="思源黑体 CN Normal" panose="020B0400000000000000" charset="-122"/>
              <a:ea typeface="思源黑体 CN Normal" panose="020B0400000000000000" charset="-122"/>
              <a:cs typeface="Source Han Sans CN Normal" charset="-122"/>
            </a:endParaRPr>
          </a:p>
        </p:txBody>
      </p:sp>
      <p:sp>
        <p:nvSpPr>
          <p:cNvPr id="17" name="文本框 16"/>
          <p:cNvSpPr txBox="1"/>
          <p:nvPr/>
        </p:nvSpPr>
        <p:spPr>
          <a:xfrm>
            <a:off x="2282825" y="3662680"/>
            <a:ext cx="7638415" cy="155130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每个业务模块是完全独立的，这样开发过程中每个模块的功能改变和其他模块没有任何关系。甚至可以随意的去掉</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，某一部分功能。</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00B0F0"/>
                </a:solidFill>
                <a:latin typeface="思源黑体 CN Normal" panose="020B0400000000000000" charset="-122"/>
                <a:ea typeface="思源黑体 CN Normal" panose="020B0400000000000000" charset="-122"/>
                <a:cs typeface="Source Han Sans CN Normal" charset="-122"/>
                <a:sym typeface="+mn-ea"/>
              </a:rPr>
              <a:t>优点：能够随心所欲的创建开发者所需要创建的表字段，不浪费资源。</a:t>
            </a:r>
            <a:endParaRPr lang="zh-CN" altLang="en-US" sz="1200">
              <a:solidFill>
                <a:srgbClr val="00B0F0"/>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FF0000"/>
                </a:solidFill>
                <a:latin typeface="思源黑体 CN Normal" panose="020B0400000000000000" charset="-122"/>
                <a:ea typeface="思源黑体 CN Normal" panose="020B0400000000000000" charset="-122"/>
                <a:cs typeface="Source Han Sans CN Normal" charset="-122"/>
                <a:sym typeface="+mn-ea"/>
              </a:rPr>
              <a:t>缺点：需要自己去自定义注解以及处理注解。</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226482" y="261476"/>
            <a:ext cx="3738880"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sym typeface="+mn-ea"/>
              </a:rPr>
              <a:t>数据库框架应该具备哪些功能</a:t>
            </a:r>
            <a:r>
              <a:rPr lang="zh-CN" altLang="en-US" sz="2000" b="1" dirty="0">
                <a:solidFill>
                  <a:srgbClr val="364555"/>
                </a:solidFill>
                <a:latin typeface="微软雅黑" panose="020B0503020204020204" pitchFamily="34" charset="-122"/>
                <a:ea typeface="微软雅黑" panose="020B0503020204020204" pitchFamily="34" charset="-122"/>
                <a:sym typeface="+mn-ea"/>
              </a:rPr>
              <a:t>？</a:t>
            </a:r>
            <a:endParaRPr lang="zh-CN"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1" name="矩形 20"/>
          <p:cNvSpPr/>
          <p:nvPr/>
        </p:nvSpPr>
        <p:spPr>
          <a:xfrm>
            <a:off x="1965325" y="218503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数据库的创建</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2" name="矩形 21"/>
          <p:cNvSpPr/>
          <p:nvPr/>
        </p:nvSpPr>
        <p:spPr>
          <a:xfrm>
            <a:off x="1968500" y="292290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表的创建</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4" name="矩形 23"/>
          <p:cNvSpPr/>
          <p:nvPr/>
        </p:nvSpPr>
        <p:spPr>
          <a:xfrm>
            <a:off x="1971675" y="3669030"/>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表的增删改查</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573827" y="261476"/>
            <a:ext cx="3044190" cy="398780"/>
          </a:xfrm>
          <a:prstGeom prst="rect">
            <a:avLst/>
          </a:prstGeom>
          <a:noFill/>
        </p:spPr>
        <p:txBody>
          <a:bodyPr wrap="none" rtlCol="0">
            <a:spAutoFit/>
          </a:bodyPr>
          <a:lstStyle/>
          <a:p>
            <a:pPr algn="ctr"/>
            <a:r>
              <a:rPr lang="en-US" sz="2000" b="1" dirty="0">
                <a:solidFill>
                  <a:srgbClr val="364555"/>
                </a:solidFill>
                <a:latin typeface="微软雅黑" panose="020B0503020204020204" pitchFamily="34" charset="-122"/>
                <a:ea typeface="微软雅黑" panose="020B0503020204020204" pitchFamily="34" charset="-122"/>
              </a:rPr>
              <a:t>Room 数据库必备三大件</a:t>
            </a:r>
            <a:endParaRPr lang="en-US"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 name="圆角矩形 1"/>
          <p:cNvSpPr/>
          <p:nvPr/>
        </p:nvSpPr>
        <p:spPr>
          <a:xfrm>
            <a:off x="1258570" y="1692275"/>
            <a:ext cx="1664335" cy="50165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32865" y="1758950"/>
            <a:ext cx="1515110" cy="368300"/>
          </a:xfrm>
          <a:prstGeom prst="rect">
            <a:avLst/>
          </a:prstGeom>
          <a:noFill/>
        </p:spPr>
        <p:txBody>
          <a:bodyPr wrap="none" rtlCol="0">
            <a:spAutoFit/>
          </a:bodyPr>
          <a:p>
            <a:pPr algn="l"/>
            <a:r>
              <a:rPr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Room</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三</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大件</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95450" y="2606675"/>
            <a:ext cx="8818245" cy="2138045"/>
          </a:xfrm>
          <a:prstGeom prst="rect">
            <a:avLst/>
          </a:prstGeom>
          <a:noFill/>
        </p:spPr>
        <p:txBody>
          <a:bodyPr wrap="none" rtlCol="0">
            <a:spAutoFit/>
          </a:bodyPr>
          <a:p>
            <a:pPr algn="l" fontAlgn="auto">
              <a:lnSpc>
                <a:spcPct val="150000"/>
              </a:lnSpc>
            </a:pPr>
            <a:r>
              <a:rPr lang="zh-CN" altLang="en-US" sz="1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@Database数据库：</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必须是扩展 RoomDatabase 的抽象类。在注解中添加与数据库关联的数据表。包含使用 </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@Dao 注解标记的的类的抽象方法。</a:t>
            </a:r>
            <a:endParaRPr lang="zh-CN" altLang="en-US" sz="1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gn="l" fontAlgn="auto"/>
            <a:endParaRPr lang="zh-CN" altLang="en-US" sz="1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gn="l" fontAlgn="auto"/>
            <a:r>
              <a:rPr lang="zh-CN" altLang="en-US" sz="1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@Entity：</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表示数据库中的表</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r>
              <a:rPr lang="zh-CN" altLang="en-US" sz="1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@DAO：</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数据操作对象</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357609" y="261476"/>
            <a:ext cx="3476625" cy="398780"/>
          </a:xfrm>
          <a:prstGeom prst="rect">
            <a:avLst/>
          </a:prstGeom>
          <a:noFill/>
        </p:spPr>
        <p:txBody>
          <a:bodyPr wrap="none" rtlCol="0">
            <a:spAutoFit/>
          </a:bodyPr>
          <a:lstStyle/>
          <a:p>
            <a:pPr algn="ctr"/>
            <a:r>
              <a:rPr lang="en-US" sz="2000" b="1" dirty="0">
                <a:solidFill>
                  <a:srgbClr val="364555"/>
                </a:solidFill>
                <a:latin typeface="微软雅黑" panose="020B0503020204020204" pitchFamily="34" charset="-122"/>
                <a:ea typeface="微软雅黑" panose="020B0503020204020204" pitchFamily="34" charset="-122"/>
              </a:rPr>
              <a:t>Room</a:t>
            </a:r>
            <a:r>
              <a:rPr lang="zh-CN" altLang="en-US" sz="2000" b="1" dirty="0">
                <a:solidFill>
                  <a:srgbClr val="364555"/>
                </a:solidFill>
                <a:latin typeface="微软雅黑" panose="020B0503020204020204" pitchFamily="34" charset="-122"/>
                <a:ea typeface="微软雅黑" panose="020B0503020204020204" pitchFamily="34" charset="-122"/>
              </a:rPr>
              <a:t>数据库创建的原理解析</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pic>
        <p:nvPicPr>
          <p:cNvPr id="2" name="图片 1"/>
          <p:cNvPicPr>
            <a:picLocks noChangeAspect="1"/>
          </p:cNvPicPr>
          <p:nvPr/>
        </p:nvPicPr>
        <p:blipFill>
          <a:blip r:embed="rId2"/>
          <a:stretch>
            <a:fillRect/>
          </a:stretch>
        </p:blipFill>
        <p:spPr>
          <a:xfrm>
            <a:off x="1094105" y="2371725"/>
            <a:ext cx="10002520" cy="2997835"/>
          </a:xfrm>
          <a:prstGeom prst="rect">
            <a:avLst/>
          </a:prstGeom>
        </p:spPr>
      </p:pic>
      <p:sp>
        <p:nvSpPr>
          <p:cNvPr id="3" name="圆角矩形 2"/>
          <p:cNvSpPr/>
          <p:nvPr/>
        </p:nvSpPr>
        <p:spPr>
          <a:xfrm>
            <a:off x="1258570" y="1386840"/>
            <a:ext cx="2197735" cy="50165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32865" y="1453515"/>
            <a:ext cx="1972310" cy="368300"/>
          </a:xfrm>
          <a:prstGeom prst="rect">
            <a:avLst/>
          </a:prstGeom>
          <a:noFill/>
        </p:spPr>
        <p:txBody>
          <a:bodyPr wrap="none" rtlCol="0">
            <a:spAutoFit/>
          </a:bodyPr>
          <a:p>
            <a:pPr algn="l"/>
            <a:r>
              <a:rPr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Room</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的三层</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架构</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357609" y="261476"/>
            <a:ext cx="3476625" cy="398780"/>
          </a:xfrm>
          <a:prstGeom prst="rect">
            <a:avLst/>
          </a:prstGeom>
          <a:noFill/>
        </p:spPr>
        <p:txBody>
          <a:bodyPr wrap="none" rtlCol="0">
            <a:spAutoFit/>
          </a:bodyPr>
          <a:lstStyle/>
          <a:p>
            <a:pPr algn="ctr"/>
            <a:r>
              <a:rPr lang="en-US" sz="2000" b="1" dirty="0">
                <a:solidFill>
                  <a:srgbClr val="364555"/>
                </a:solidFill>
                <a:latin typeface="微软雅黑" panose="020B0503020204020204" pitchFamily="34" charset="-122"/>
                <a:ea typeface="微软雅黑" panose="020B0503020204020204" pitchFamily="34" charset="-122"/>
              </a:rPr>
              <a:t>Room</a:t>
            </a:r>
            <a:r>
              <a:rPr lang="zh-CN" altLang="en-US" sz="2000" b="1" dirty="0">
                <a:solidFill>
                  <a:srgbClr val="364555"/>
                </a:solidFill>
                <a:latin typeface="微软雅黑" panose="020B0503020204020204" pitchFamily="34" charset="-122"/>
                <a:ea typeface="微软雅黑" panose="020B0503020204020204" pitchFamily="34" charset="-122"/>
              </a:rPr>
              <a:t>数据库创建的整体流程</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pic>
        <p:nvPicPr>
          <p:cNvPr id="2" name="图片 1"/>
          <p:cNvPicPr>
            <a:picLocks noChangeAspect="1"/>
          </p:cNvPicPr>
          <p:nvPr/>
        </p:nvPicPr>
        <p:blipFill>
          <a:blip r:embed="rId2"/>
          <a:stretch>
            <a:fillRect/>
          </a:stretch>
        </p:blipFill>
        <p:spPr>
          <a:xfrm>
            <a:off x="1948815" y="1214120"/>
            <a:ext cx="9224645" cy="4899660"/>
          </a:xfrm>
          <a:prstGeom prst="rect">
            <a:avLst/>
          </a:prstGeom>
        </p:spPr>
      </p:pic>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ISPRING_ULTRA_SCORM_COURSE_ID" val="0A12819A-E1CC-40D8-8330-AD2067EE5FC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Vjlk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NWOWSdZFKylNAAAAawAAABsAAAB1bml2ZXJzYWwvdW5pdmVyc2FsLnBuZy54bWyzsa/IzVEoSy0qzszPs1Uy1DNQsrfj5bIpKEoty0wtV6gAigEFIUBJodJWycQIwS3PTCnJAKowMDZDCGakZqZnlNgqmZubwwX1gWYCAFBLAQIAABQAAgAIAESUV0cjtE77+wIAALAIAAAUAAAAAAAAAAEAAAAAAAAAAAB1bml2ZXJzYWwvcGxheWVyLnhtbFBLAQIAABQAAgAIADVjlknoZE7o6C8AAOlbAAAXAAAAAAAAAAAAAAAAAC0DAAB1bml2ZXJzYWwvdW5pdmVyc2FsLnBuZ1BLAQIAABQAAgAIADVjlknWRSspTQAAAGsAAAAbAAAAAAAAAAEAAAAAAEozAAB1bml2ZXJzYWwvdW5pdmVyc2FsLnBuZy54bWxQSwUGAAAAAAMAAwDQAAAA0DMAAAAA"/>
  <p:tag name="ISPRING_OUTPUT_FOLDER" val="C:\Users\Administrator\Desktop"/>
  <p:tag name="ISPRING_PRESENTATION_TITLE" val="（飞印象）简约商务通用模板"/>
  <p:tag name="ISPRING_ULTRA_SCORM_SLIDE_COUNT"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732</Words>
  <Application>WPS 演示</Application>
  <PresentationFormat>宽屏</PresentationFormat>
  <Paragraphs>82</Paragraphs>
  <Slides>10</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vt:i4>
      </vt:variant>
    </vt:vector>
  </HeadingPairs>
  <TitlesOfParts>
    <vt:vector size="24" baseType="lpstr">
      <vt:lpstr>Arial</vt:lpstr>
      <vt:lpstr>宋体</vt:lpstr>
      <vt:lpstr>Wingdings</vt:lpstr>
      <vt:lpstr>微软雅黑</vt:lpstr>
      <vt:lpstr>黑体</vt:lpstr>
      <vt:lpstr>思源黑体 CN Bold</vt:lpstr>
      <vt:lpstr>Calibri</vt:lpstr>
      <vt:lpstr>Arial Unicode MS</vt:lpstr>
      <vt:lpstr>Calibri Light</vt:lpstr>
      <vt:lpstr>Wingdings</vt:lpstr>
      <vt:lpstr>思源黑体 CN Medium</vt:lpstr>
      <vt:lpstr>思源黑体 CN Normal</vt:lpstr>
      <vt:lpstr>Source Han Sans CN Normal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Administrator</cp:lastModifiedBy>
  <cp:revision>1242</cp:revision>
  <dcterms:created xsi:type="dcterms:W3CDTF">2016-12-28T11:29:00Z</dcterms:created>
  <dcterms:modified xsi:type="dcterms:W3CDTF">2020-08-10T14:58:06Z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