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1" r:id="rId2"/>
    <p:sldId id="531" r:id="rId3"/>
    <p:sldId id="506" r:id="rId4"/>
    <p:sldId id="503" r:id="rId5"/>
    <p:sldId id="488" r:id="rId6"/>
    <p:sldId id="532" r:id="rId7"/>
    <p:sldId id="508" r:id="rId8"/>
    <p:sldId id="509" r:id="rId9"/>
    <p:sldId id="524" r:id="rId10"/>
    <p:sldId id="523" r:id="rId11"/>
    <p:sldId id="507" r:id="rId12"/>
    <p:sldId id="510" r:id="rId13"/>
    <p:sldId id="511" r:id="rId14"/>
    <p:sldId id="512" r:id="rId15"/>
    <p:sldId id="513" r:id="rId16"/>
    <p:sldId id="528" r:id="rId17"/>
    <p:sldId id="525" r:id="rId18"/>
    <p:sldId id="526" r:id="rId19"/>
    <p:sldId id="529" r:id="rId20"/>
    <p:sldId id="527" r:id="rId21"/>
    <p:sldId id="516" r:id="rId22"/>
    <p:sldId id="517" r:id="rId23"/>
    <p:sldId id="518" r:id="rId24"/>
    <p:sldId id="530" r:id="rId25"/>
    <p:sldId id="514" r:id="rId26"/>
    <p:sldId id="519" r:id="rId27"/>
    <p:sldId id="520" r:id="rId28"/>
    <p:sldId id="515" r:id="rId29"/>
    <p:sldId id="521" r:id="rId30"/>
    <p:sldId id="522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8" autoAdjust="0"/>
    <p:restoredTop sz="94660"/>
  </p:normalViewPr>
  <p:slideViewPr>
    <p:cSldViewPr snapToGrid="0">
      <p:cViewPr varScale="1">
        <p:scale>
          <a:sx n="58" d="100"/>
          <a:sy n="58" d="100"/>
        </p:scale>
        <p:origin x="6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6C-4131-8A5B-C892A33E7293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6C-4131-8A5B-C892A33E7293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6C-4131-8A5B-C892A33E7293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6C-4131-8A5B-C892A33E7293}"/>
              </c:ext>
            </c:extLst>
          </c:dPt>
          <c:cat>
            <c:strRef>
              <c:f>Sheet1!$A$2:$A$5</c:f>
              <c:strCache>
                <c:ptCount val="4"/>
                <c:pt idx="0">
                  <c:v>事件</c:v>
                </c:pt>
                <c:pt idx="1">
                  <c:v>绘制</c:v>
                </c:pt>
                <c:pt idx="2">
                  <c:v>测量</c:v>
                </c:pt>
                <c:pt idx="3">
                  <c:v>其他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10</c:v>
                </c:pt>
                <c:pt idx="2">
                  <c:v>15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4B-4668-8637-236689F37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4F548-4803-4280-818C-4707F6C43803}" type="datetimeFigureOut">
              <a:rPr lang="zh-CN" altLang="en-US" smtClean="0"/>
              <a:t>2020/7/13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AB060-5CD7-4293-96A6-9F2D6FE55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89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126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71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65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78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50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2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3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zh-CN" altLang="en-US" baseline="0"/>
              <a:t>回收池不断使被移除去的</a:t>
            </a:r>
            <a:r>
              <a:rPr lang="en-US" altLang="zh-CN" baseline="0"/>
              <a:t>View </a:t>
            </a:r>
            <a:r>
              <a:rPr lang="zh-CN" altLang="en-US" baseline="0"/>
              <a:t>复用到界面中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适配器     将每一个</a:t>
            </a:r>
            <a:r>
              <a:rPr lang="en-US" altLang="zh-CN" baseline="0"/>
              <a:t>Item</a:t>
            </a:r>
            <a:r>
              <a:rPr lang="zh-CN" altLang="en-US" baseline="0"/>
              <a:t>的构建嫁给</a:t>
            </a:r>
            <a:r>
              <a:rPr lang="en-US" altLang="zh-CN" baseline="0"/>
              <a:t>Adapter</a:t>
            </a:r>
          </a:p>
          <a:p>
            <a:pPr marL="342900" indent="-342900">
              <a:buAutoNum type="arabicPlain"/>
            </a:pPr>
            <a:r>
              <a:rPr lang="zh-CN" altLang="en-US" baseline="0"/>
              <a:t>两者角色使</a:t>
            </a:r>
            <a:r>
              <a:rPr lang="en-US" altLang="zh-CN" baseline="0"/>
              <a:t>RecyclerView</a:t>
            </a:r>
            <a:r>
              <a:rPr lang="zh-CN" altLang="en-US" baseline="0"/>
              <a:t>有强大的功能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此时就像一个指挥者</a:t>
            </a:r>
            <a:endParaRPr lang="en-US" altLang="zh-CN" baseline="0"/>
          </a:p>
        </p:txBody>
      </p:sp>
    </p:spTree>
    <p:extLst>
      <p:ext uri="{BB962C8B-B14F-4D97-AF65-F5344CB8AC3E}">
        <p14:creationId xmlns:p14="http://schemas.microsoft.com/office/powerpoint/2010/main" val="133895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64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43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8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50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5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E0D3A88-F2DC-48B2-B876-5807AAEC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3A0B4C8-D651-4730-AD63-053F4F04A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C068CFE-828D-4753-8215-214D4D0A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CC7-ECDF-4630-8FD7-634B1B01A782}" type="datetimeFigureOut">
              <a:rPr lang="zh-CN" altLang="en-US" smtClean="0"/>
              <a:t>2020/7/13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93ADF2F-ECF2-43AC-9237-D418D4849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14597C5-04F9-47B8-A279-89C27F87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DD25-C859-452E-A9B4-8A216F01FC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7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775158B1-A6AC-48F4-9D0D-DAC578060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7A2B866-C891-4B6A-81C2-2B84DA1A5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2BBB511-718E-48CA-97CD-EF49723B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CC7-ECDF-4630-8FD7-634B1B01A782}" type="datetimeFigureOut">
              <a:rPr lang="zh-CN" altLang="en-US" smtClean="0"/>
              <a:t>2020/7/13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A51BDA8-4A2E-4759-AB52-DE020191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F8A0B5E-3EDB-405A-B49E-8CBA0D9F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DD25-C859-452E-A9B4-8A216F01FC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486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5462" y="201430"/>
            <a:ext cx="380961" cy="571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75499" y="233157"/>
            <a:ext cx="5715039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zh-CN" altLang="en-US" dirty="0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8006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9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列，左列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75">
                <a:solidFill>
                  <a:srgbClr val="1577BA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2" y="6356179"/>
            <a:ext cx="2844810" cy="365115"/>
          </a:xfrm>
        </p:spPr>
        <p:txBody>
          <a:bodyPr/>
          <a:lstStyle/>
          <a:p>
            <a:fld id="{26BC682A-C05F-4C99-A8C4-40D51CBA4C0F}" type="datetime1">
              <a:rPr lang="zh-CN" altLang="en-US" smtClean="0"/>
              <a:t>2020/7/13 Monday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32" y="6356179"/>
            <a:ext cx="2844810" cy="36511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占位符 2"/>
          <p:cNvSpPr>
            <a:spLocks noGrp="1"/>
          </p:cNvSpPr>
          <p:nvPr>
            <p:ph type="body" idx="1"/>
          </p:nvPr>
        </p:nvSpPr>
        <p:spPr>
          <a:xfrm>
            <a:off x="380961" y="1000081"/>
            <a:ext cx="5615577" cy="428616"/>
          </a:xfrm>
        </p:spPr>
        <p:txBody>
          <a:bodyPr anchor="ctr" anchorCtr="0"/>
          <a:lstStyle>
            <a:lvl1pPr marL="0" indent="0">
              <a:buNone/>
              <a:defRPr sz="3199" b="1"/>
            </a:lvl1pPr>
            <a:lvl2pPr marL="609916" indent="0">
              <a:buNone/>
              <a:defRPr sz="2667" b="1"/>
            </a:lvl2pPr>
            <a:lvl3pPr marL="1219160" indent="0">
              <a:buNone/>
              <a:defRPr sz="2400" b="1"/>
            </a:lvl3pPr>
            <a:lvl4pPr marL="1829077" indent="0">
              <a:buNone/>
              <a:defRPr sz="2135" b="1"/>
            </a:lvl4pPr>
            <a:lvl5pPr marL="2438657" indent="0">
              <a:buNone/>
              <a:defRPr sz="2135" b="1"/>
            </a:lvl5pPr>
            <a:lvl6pPr marL="3047901" indent="0">
              <a:buNone/>
              <a:defRPr sz="2135" b="1"/>
            </a:lvl6pPr>
            <a:lvl7pPr marL="3657817" indent="0">
              <a:buNone/>
              <a:defRPr sz="2135" b="1"/>
            </a:lvl7pPr>
            <a:lvl8pPr marL="4267061" indent="0">
              <a:buNone/>
              <a:defRPr sz="2135" b="1"/>
            </a:lvl8pPr>
            <a:lvl9pPr marL="4876978" indent="0">
              <a:buNone/>
              <a:defRPr sz="2135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内容占位符 3"/>
          <p:cNvSpPr>
            <a:spLocks noGrp="1"/>
          </p:cNvSpPr>
          <p:nvPr>
            <p:ph sz="half" idx="2"/>
          </p:nvPr>
        </p:nvSpPr>
        <p:spPr>
          <a:xfrm>
            <a:off x="380961" y="1571570"/>
            <a:ext cx="5615577" cy="4554427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6191273" y="1000081"/>
            <a:ext cx="5619810" cy="5143397"/>
          </a:xfrm>
        </p:spPr>
        <p:txBody>
          <a:bodyPr anchor="t" anchorCtr="0">
            <a:normAutofit/>
          </a:bodyPr>
          <a:lstStyle>
            <a:lvl1pPr marL="0" marR="0" indent="0" algn="l" defTabSz="644865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91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6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907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65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7901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81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061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978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3293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2020/7/13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83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E8EF3C4D-4203-404F-A46A-062EA6AF0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2F371EF-67C0-41A5-84AF-C9F18C14E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7C82F9B-714F-494F-84CA-DB784EF0E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F0CC7-ECDF-4630-8FD7-634B1B01A782}" type="datetimeFigureOut">
              <a:rPr lang="zh-CN" altLang="en-US" smtClean="0"/>
              <a:t>2020/7/13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3ADBD1B-8CED-45BC-968D-F20ABB68C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6B30F8B-DED6-41B2-8277-0F5284CB9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DD25-C859-452E-A9B4-8A216F01FC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33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9" r:id="rId2"/>
    <p:sldLayoutId id="2147483660" r:id="rId3"/>
    <p:sldLayoutId id="2147483662" r:id="rId4"/>
    <p:sldLayoutId id="2147483663" r:id="rId5"/>
    <p:sldLayoutId id="2147483664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48468" y="-3428815"/>
            <a:ext cx="3786104" cy="103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辅标题</a:t>
            </a:r>
            <a:r>
              <a:rPr lang="zh-CN" altLang="en-US" sz="2400" dirty="0">
                <a:solidFill>
                  <a:srgbClr val="0070C0"/>
                </a:solidFill>
                <a:latin typeface="思源黑体 CN Normal" panose="020B0400000000000000" charset="-122"/>
                <a:ea typeface="思源黑体 CN Normal" panose="020B0400000000000000" charset="-122"/>
                <a:sym typeface="Wingdings" panose="05000000000000000000"/>
              </a:rPr>
              <a:t>：（课程标题）</a:t>
            </a:r>
            <a:endParaRPr lang="zh-CN" altLang="en-US" sz="2400" dirty="0">
              <a:solidFill>
                <a:srgbClr val="0070C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r>
              <a:rPr lang="zh-CN" altLang="en-US" sz="1865" dirty="0">
                <a:solidFill>
                  <a:srgbClr val="0070C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思源黑体 CN Medium  字号</a:t>
            </a:r>
            <a:r>
              <a:rPr lang="en-US" altLang="zh-CN" sz="1865" dirty="0">
                <a:solidFill>
                  <a:srgbClr val="0070C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66</a:t>
            </a:r>
          </a:p>
          <a:p>
            <a:endParaRPr lang="zh-CN" altLang="en-US" sz="1865" dirty="0">
              <a:solidFill>
                <a:srgbClr val="0070C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00223" y="1780317"/>
            <a:ext cx="9591170" cy="1544738"/>
            <a:chOff x="3669048" y="3178489"/>
            <a:chExt cx="15856066" cy="2940843"/>
          </a:xfrm>
        </p:grpSpPr>
        <p:sp>
          <p:nvSpPr>
            <p:cNvPr id="30" name="TextBox 29"/>
            <p:cNvSpPr txBox="1"/>
            <p:nvPr/>
          </p:nvSpPr>
          <p:spPr>
            <a:xfrm>
              <a:off x="6007337" y="3178489"/>
              <a:ext cx="12284165" cy="1585153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zh-CN" altLang="en-US" sz="4234" b="1" dirty="0">
                  <a:solidFill>
                    <a:srgbClr val="1475B2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Times New Roman" panose="02020603050405020304" pitchFamily="18" charset="0"/>
                </a:rPr>
                <a:t>事件冲突再也不能阻止你</a:t>
              </a:r>
            </a:p>
          </p:txBody>
        </p:sp>
        <p:sp>
          <p:nvSpPr>
            <p:cNvPr id="17" name="TextBox 53"/>
            <p:cNvSpPr txBox="1"/>
            <p:nvPr/>
          </p:nvSpPr>
          <p:spPr>
            <a:xfrm>
              <a:off x="3669048" y="4920232"/>
              <a:ext cx="15856066" cy="1199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493" dirty="0">
                  <a:solidFill>
                    <a:srgbClr val="4D4D4D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Noto Sans CJK SC Medium" charset="-122"/>
                </a:rPr>
                <a:t>带你手写</a:t>
              </a:r>
              <a:r>
                <a:rPr lang="en-US" altLang="zh-CN" sz="3493" dirty="0">
                  <a:solidFill>
                    <a:srgbClr val="4D4D4D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Noto Sans CJK SC Medium" charset="-122"/>
                </a:rPr>
                <a:t>Android9.0 </a:t>
              </a:r>
              <a:r>
                <a:rPr lang="zh-CN" altLang="en-US" sz="3493" dirty="0">
                  <a:solidFill>
                    <a:srgbClr val="4D4D4D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Noto Sans CJK SC Medium" charset="-122"/>
                </a:rPr>
                <a:t>的</a:t>
              </a:r>
              <a:r>
                <a:rPr lang="en-US" altLang="zh-CN" sz="3493" dirty="0">
                  <a:solidFill>
                    <a:srgbClr val="4D4D4D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Noto Sans CJK SC Medium" charset="-122"/>
                </a:rPr>
                <a:t>Google</a:t>
              </a:r>
              <a:r>
                <a:rPr lang="zh-CN" altLang="en-US" sz="3493" dirty="0">
                  <a:solidFill>
                    <a:srgbClr val="4D4D4D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Noto Sans CJK SC Medium" charset="-122"/>
                </a:rPr>
                <a:t>事件分发架构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事件分发组成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9942" y="1279283"/>
            <a:ext cx="2094036" cy="34128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17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组成</a:t>
            </a:r>
            <a:endParaRPr lang="en-US" altLang="zh-CN" sz="2117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942" y="1620572"/>
            <a:ext cx="10117988" cy="11133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分发事件的组件，也称为分发事件者，包括</a:t>
            </a:r>
            <a:r>
              <a:rPr lang="en-US" altLang="zh-CN" sz="1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Activity</a:t>
            </a:r>
            <a:r>
              <a:rPr lang="zh-CN" altLang="en-US" sz="1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View</a:t>
            </a:r>
            <a:r>
              <a:rPr lang="zh-CN" altLang="en-US" sz="1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和</a:t>
            </a:r>
            <a:r>
              <a:rPr lang="en-US" altLang="zh-CN" sz="1600" dirty="0" err="1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ViewGroup</a:t>
            </a:r>
            <a:r>
              <a:rPr lang="zh-CN" altLang="en-US" sz="1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。它们三者的一般结构为：</a:t>
            </a:r>
            <a:endParaRPr lang="en-US" altLang="zh-CN" sz="16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pic>
        <p:nvPicPr>
          <p:cNvPr id="1026" name="Picture 2" descr="事件分发者结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13" y="2854037"/>
            <a:ext cx="8491407" cy="363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18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F0A5640-D803-4FDE-8F87-FFDBEB31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事件分发回顾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34AFA63-BF16-4E14-91BD-6AE3D33AB8C0}"/>
              </a:ext>
            </a:extLst>
          </p:cNvPr>
          <p:cNvSpPr/>
          <p:nvPr/>
        </p:nvSpPr>
        <p:spPr>
          <a:xfrm>
            <a:off x="1730830" y="1197428"/>
            <a:ext cx="8273122" cy="14586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038523C0-B7A6-42D7-A84D-59B81019090E}"/>
              </a:ext>
            </a:extLst>
          </p:cNvPr>
          <p:cNvGrpSpPr/>
          <p:nvPr/>
        </p:nvGrpSpPr>
        <p:grpSpPr>
          <a:xfrm>
            <a:off x="321145" y="815736"/>
            <a:ext cx="11291169" cy="1666206"/>
            <a:chOff x="425913" y="815736"/>
            <a:chExt cx="11291169" cy="1666206"/>
          </a:xfrm>
        </p:grpSpPr>
        <p:cxnSp>
          <p:nvCxnSpPr>
            <p:cNvPr id="5" name="直接箭头连接符 4">
              <a:extLst>
                <a:ext uri="{FF2B5EF4-FFF2-40B4-BE49-F238E27FC236}">
                  <a16:creationId xmlns="" xmlns:a16="http://schemas.microsoft.com/office/drawing/2014/main" id="{2AC3768F-F62D-4CC6-B554-88AAA17716DF}"/>
                </a:ext>
              </a:extLst>
            </p:cNvPr>
            <p:cNvCxnSpPr/>
            <p:nvPr/>
          </p:nvCxnSpPr>
          <p:spPr>
            <a:xfrm>
              <a:off x="2928257" y="815736"/>
              <a:ext cx="0" cy="7626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53CB1B3B-00F9-4110-A779-73AC0161585C}"/>
                </a:ext>
              </a:extLst>
            </p:cNvPr>
            <p:cNvSpPr/>
            <p:nvPr/>
          </p:nvSpPr>
          <p:spPr>
            <a:xfrm>
              <a:off x="1940365" y="1643741"/>
              <a:ext cx="1975784" cy="5660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tx2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dispatchTouchEvent</a:t>
              </a:r>
              <a:endParaRPr lang="zh-CN" altLang="en-US" sz="1400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6" name="菱形 5">
              <a:extLst>
                <a:ext uri="{FF2B5EF4-FFF2-40B4-BE49-F238E27FC236}">
                  <a16:creationId xmlns="" xmlns:a16="http://schemas.microsoft.com/office/drawing/2014/main" id="{68784AC9-A539-4E06-9490-C6423C1CCF1E}"/>
                </a:ext>
              </a:extLst>
            </p:cNvPr>
            <p:cNvSpPr/>
            <p:nvPr/>
          </p:nvSpPr>
          <p:spPr>
            <a:xfrm>
              <a:off x="6969525" y="1349503"/>
              <a:ext cx="2881989" cy="1132439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tx2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onTouchEvent</a:t>
              </a:r>
              <a:endParaRPr lang="zh-CN" altLang="en-US" sz="1400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cxnSp>
          <p:nvCxnSpPr>
            <p:cNvPr id="9" name="直接箭头连接符 8">
              <a:extLst>
                <a:ext uri="{FF2B5EF4-FFF2-40B4-BE49-F238E27FC236}">
                  <a16:creationId xmlns="" xmlns:a16="http://schemas.microsoft.com/office/drawing/2014/main" id="{DEC990F0-4FDD-4030-B562-6D57A3466EED}"/>
                </a:ext>
              </a:extLst>
            </p:cNvPr>
            <p:cNvCxnSpPr>
              <a:cxnSpLocks/>
              <a:stCxn id="7" idx="3"/>
              <a:endCxn id="6" idx="1"/>
            </p:cNvCxnSpPr>
            <p:nvPr/>
          </p:nvCxnSpPr>
          <p:spPr>
            <a:xfrm flipV="1">
              <a:off x="3916149" y="1915723"/>
              <a:ext cx="3053376" cy="110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="" xmlns:a16="http://schemas.microsoft.com/office/drawing/2014/main" id="{A7E66C1D-F43F-4FBF-A48B-4F9D18D1AD8D}"/>
                </a:ext>
              </a:extLst>
            </p:cNvPr>
            <p:cNvCxnSpPr>
              <a:cxnSpLocks/>
            </p:cNvCxnSpPr>
            <p:nvPr/>
          </p:nvCxnSpPr>
          <p:spPr>
            <a:xfrm>
              <a:off x="9794428" y="1926769"/>
              <a:ext cx="14981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标题 1">
              <a:extLst>
                <a:ext uri="{FF2B5EF4-FFF2-40B4-BE49-F238E27FC236}">
                  <a16:creationId xmlns="" xmlns:a16="http://schemas.microsoft.com/office/drawing/2014/main" id="{52D53B7C-CF05-469A-B19C-1FA3F2570F67}"/>
                </a:ext>
              </a:extLst>
            </p:cNvPr>
            <p:cNvSpPr txBox="1">
              <a:spLocks/>
            </p:cNvSpPr>
            <p:nvPr/>
          </p:nvSpPr>
          <p:spPr>
            <a:xfrm>
              <a:off x="10218937" y="1436750"/>
              <a:ext cx="1498145" cy="582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r>
                <a:rPr lang="zh-CN" altLang="en-US" sz="2000" dirty="0"/>
                <a:t>消费</a:t>
              </a:r>
            </a:p>
          </p:txBody>
        </p:sp>
        <p:sp>
          <p:nvSpPr>
            <p:cNvPr id="17" name="标题 1">
              <a:extLst>
                <a:ext uri="{FF2B5EF4-FFF2-40B4-BE49-F238E27FC236}">
                  <a16:creationId xmlns="" xmlns:a16="http://schemas.microsoft.com/office/drawing/2014/main" id="{3DFB3FA9-8046-4BE1-B530-A1DD6FF86BB1}"/>
                </a:ext>
              </a:extLst>
            </p:cNvPr>
            <p:cNvSpPr txBox="1">
              <a:spLocks/>
            </p:cNvSpPr>
            <p:nvPr/>
          </p:nvSpPr>
          <p:spPr>
            <a:xfrm>
              <a:off x="425913" y="1643741"/>
              <a:ext cx="1498145" cy="582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r>
                <a:rPr lang="en-US" altLang="zh-CN" sz="2000" dirty="0">
                  <a:solidFill>
                    <a:schemeClr val="tx2"/>
                  </a:solidFill>
                </a:rPr>
                <a:t>Activity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484F77C7-1451-49C0-8F5C-319928CDE97B}"/>
              </a:ext>
            </a:extLst>
          </p:cNvPr>
          <p:cNvSpPr/>
          <p:nvPr/>
        </p:nvSpPr>
        <p:spPr>
          <a:xfrm>
            <a:off x="1752599" y="3015341"/>
            <a:ext cx="8273122" cy="14586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40397C34-0261-4C2D-8979-CE47EC63E6F5}"/>
              </a:ext>
            </a:extLst>
          </p:cNvPr>
          <p:cNvGrpSpPr/>
          <p:nvPr/>
        </p:nvGrpSpPr>
        <p:grpSpPr>
          <a:xfrm>
            <a:off x="342914" y="2633649"/>
            <a:ext cx="11291169" cy="1677253"/>
            <a:chOff x="425913" y="815736"/>
            <a:chExt cx="11291169" cy="1677253"/>
          </a:xfrm>
        </p:grpSpPr>
        <p:cxnSp>
          <p:nvCxnSpPr>
            <p:cNvPr id="22" name="直接箭头连接符 21">
              <a:extLst>
                <a:ext uri="{FF2B5EF4-FFF2-40B4-BE49-F238E27FC236}">
                  <a16:creationId xmlns="" xmlns:a16="http://schemas.microsoft.com/office/drawing/2014/main" id="{8810AD11-348D-4F4A-84D4-B24DD6C89726}"/>
                </a:ext>
              </a:extLst>
            </p:cNvPr>
            <p:cNvCxnSpPr/>
            <p:nvPr/>
          </p:nvCxnSpPr>
          <p:spPr>
            <a:xfrm>
              <a:off x="2928257" y="815736"/>
              <a:ext cx="0" cy="7626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640F8567-243D-4777-903A-344CB131FA81}"/>
                </a:ext>
              </a:extLst>
            </p:cNvPr>
            <p:cNvSpPr/>
            <p:nvPr/>
          </p:nvSpPr>
          <p:spPr>
            <a:xfrm>
              <a:off x="1940365" y="1643741"/>
              <a:ext cx="1975784" cy="5660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tx2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dispatchTouchEvent</a:t>
              </a:r>
              <a:endParaRPr lang="zh-CN" altLang="en-US" sz="1400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4" name="菱形 23">
              <a:extLst>
                <a:ext uri="{FF2B5EF4-FFF2-40B4-BE49-F238E27FC236}">
                  <a16:creationId xmlns="" xmlns:a16="http://schemas.microsoft.com/office/drawing/2014/main" id="{E7A45A34-6BD1-4497-89C7-6C2A695C4D35}"/>
                </a:ext>
              </a:extLst>
            </p:cNvPr>
            <p:cNvSpPr/>
            <p:nvPr/>
          </p:nvSpPr>
          <p:spPr>
            <a:xfrm>
              <a:off x="6912439" y="1360550"/>
              <a:ext cx="2881989" cy="1132439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tx2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onTouchEvent</a:t>
              </a:r>
              <a:endParaRPr lang="zh-CN" altLang="en-US" sz="1400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cxnSp>
          <p:nvCxnSpPr>
            <p:cNvPr id="25" name="直接箭头连接符 24">
              <a:extLst>
                <a:ext uri="{FF2B5EF4-FFF2-40B4-BE49-F238E27FC236}">
                  <a16:creationId xmlns="" xmlns:a16="http://schemas.microsoft.com/office/drawing/2014/main" id="{6658A376-21DD-4D1C-8313-6FEF4E1CE879}"/>
                </a:ext>
              </a:extLst>
            </p:cNvPr>
            <p:cNvCxnSpPr>
              <a:cxnSpLocks/>
              <a:stCxn id="23" idx="3"/>
              <a:endCxn id="24" idx="1"/>
            </p:cNvCxnSpPr>
            <p:nvPr/>
          </p:nvCxnSpPr>
          <p:spPr>
            <a:xfrm>
              <a:off x="3916149" y="1926770"/>
              <a:ext cx="29962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="" xmlns:a16="http://schemas.microsoft.com/office/drawing/2014/main" id="{039402FF-15E9-4400-9C24-02AEA68594DB}"/>
                </a:ext>
              </a:extLst>
            </p:cNvPr>
            <p:cNvCxnSpPr>
              <a:cxnSpLocks/>
            </p:cNvCxnSpPr>
            <p:nvPr/>
          </p:nvCxnSpPr>
          <p:spPr>
            <a:xfrm>
              <a:off x="9794428" y="1926769"/>
              <a:ext cx="14981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标题 1">
              <a:extLst>
                <a:ext uri="{FF2B5EF4-FFF2-40B4-BE49-F238E27FC236}">
                  <a16:creationId xmlns="" xmlns:a16="http://schemas.microsoft.com/office/drawing/2014/main" id="{5858830A-674C-4282-B0D2-D6F6BDA783A4}"/>
                </a:ext>
              </a:extLst>
            </p:cNvPr>
            <p:cNvSpPr txBox="1">
              <a:spLocks/>
            </p:cNvSpPr>
            <p:nvPr/>
          </p:nvSpPr>
          <p:spPr>
            <a:xfrm>
              <a:off x="10218937" y="1436750"/>
              <a:ext cx="1498145" cy="582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r>
                <a:rPr lang="zh-CN" altLang="en-US" sz="2000" dirty="0"/>
                <a:t>消费</a:t>
              </a:r>
            </a:p>
          </p:txBody>
        </p:sp>
        <p:sp>
          <p:nvSpPr>
            <p:cNvPr id="28" name="标题 1">
              <a:extLst>
                <a:ext uri="{FF2B5EF4-FFF2-40B4-BE49-F238E27FC236}">
                  <a16:creationId xmlns="" xmlns:a16="http://schemas.microsoft.com/office/drawing/2014/main" id="{E7955E4A-843C-4872-BF22-0E7D320E19ED}"/>
                </a:ext>
              </a:extLst>
            </p:cNvPr>
            <p:cNvSpPr txBox="1">
              <a:spLocks/>
            </p:cNvSpPr>
            <p:nvPr/>
          </p:nvSpPr>
          <p:spPr>
            <a:xfrm>
              <a:off x="425913" y="1643741"/>
              <a:ext cx="1498145" cy="582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r>
                <a:rPr lang="en-US" altLang="zh-CN" sz="2000" dirty="0" err="1">
                  <a:solidFill>
                    <a:schemeClr val="tx2"/>
                  </a:solidFill>
                </a:rPr>
                <a:t>ViewGroup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5EDAB482-914E-43EC-89D5-1A396BD702D8}"/>
              </a:ext>
            </a:extLst>
          </p:cNvPr>
          <p:cNvSpPr/>
          <p:nvPr/>
        </p:nvSpPr>
        <p:spPr>
          <a:xfrm>
            <a:off x="1698171" y="5007425"/>
            <a:ext cx="8273122" cy="14586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C7F85153-BAB1-4EE4-8578-4094463BC8EC}"/>
              </a:ext>
            </a:extLst>
          </p:cNvPr>
          <p:cNvGrpSpPr/>
          <p:nvPr/>
        </p:nvGrpSpPr>
        <p:grpSpPr>
          <a:xfrm>
            <a:off x="288486" y="4625733"/>
            <a:ext cx="11291169" cy="1677253"/>
            <a:chOff x="425913" y="815736"/>
            <a:chExt cx="11291169" cy="1677253"/>
          </a:xfrm>
        </p:grpSpPr>
        <p:cxnSp>
          <p:nvCxnSpPr>
            <p:cNvPr id="31" name="直接箭头连接符 30">
              <a:extLst>
                <a:ext uri="{FF2B5EF4-FFF2-40B4-BE49-F238E27FC236}">
                  <a16:creationId xmlns="" xmlns:a16="http://schemas.microsoft.com/office/drawing/2014/main" id="{ECE362F8-A4D3-4357-9D19-C00BA8F28A79}"/>
                </a:ext>
              </a:extLst>
            </p:cNvPr>
            <p:cNvCxnSpPr/>
            <p:nvPr/>
          </p:nvCxnSpPr>
          <p:spPr>
            <a:xfrm>
              <a:off x="2928257" y="815736"/>
              <a:ext cx="0" cy="7626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>
              <a:extLst>
                <a:ext uri="{FF2B5EF4-FFF2-40B4-BE49-F238E27FC236}">
                  <a16:creationId xmlns="" xmlns:a16="http://schemas.microsoft.com/office/drawing/2014/main" id="{F98838EA-D9AB-4E0D-955C-1592D807EA16}"/>
                </a:ext>
              </a:extLst>
            </p:cNvPr>
            <p:cNvSpPr/>
            <p:nvPr/>
          </p:nvSpPr>
          <p:spPr>
            <a:xfrm>
              <a:off x="1940365" y="1643741"/>
              <a:ext cx="1975784" cy="5660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tx2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dispatchTouchEvent</a:t>
              </a:r>
              <a:endParaRPr lang="zh-CN" altLang="en-US" sz="1400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3" name="菱形 32">
              <a:extLst>
                <a:ext uri="{FF2B5EF4-FFF2-40B4-BE49-F238E27FC236}">
                  <a16:creationId xmlns="" xmlns:a16="http://schemas.microsoft.com/office/drawing/2014/main" id="{B858601A-5D12-4E2A-A002-703E063B6868}"/>
                </a:ext>
              </a:extLst>
            </p:cNvPr>
            <p:cNvSpPr/>
            <p:nvPr/>
          </p:nvSpPr>
          <p:spPr>
            <a:xfrm>
              <a:off x="6912439" y="1360550"/>
              <a:ext cx="2881989" cy="1132439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tx2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onTouchEvent</a:t>
              </a:r>
              <a:endParaRPr lang="zh-CN" altLang="en-US" sz="1400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cxnSp>
          <p:nvCxnSpPr>
            <p:cNvPr id="34" name="直接箭头连接符 33">
              <a:extLst>
                <a:ext uri="{FF2B5EF4-FFF2-40B4-BE49-F238E27FC236}">
                  <a16:creationId xmlns="" xmlns:a16="http://schemas.microsoft.com/office/drawing/2014/main" id="{DF4486BE-1C12-46A3-86E9-DA93B335A3D3}"/>
                </a:ext>
              </a:extLst>
            </p:cNvPr>
            <p:cNvCxnSpPr>
              <a:cxnSpLocks/>
              <a:stCxn id="32" idx="3"/>
              <a:endCxn id="33" idx="1"/>
            </p:cNvCxnSpPr>
            <p:nvPr/>
          </p:nvCxnSpPr>
          <p:spPr>
            <a:xfrm>
              <a:off x="3916149" y="1926770"/>
              <a:ext cx="29962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="" xmlns:a16="http://schemas.microsoft.com/office/drawing/2014/main" id="{59CB7158-BCB0-41BA-8850-5A6C1F051D7E}"/>
                </a:ext>
              </a:extLst>
            </p:cNvPr>
            <p:cNvCxnSpPr>
              <a:cxnSpLocks/>
            </p:cNvCxnSpPr>
            <p:nvPr/>
          </p:nvCxnSpPr>
          <p:spPr>
            <a:xfrm>
              <a:off x="9794428" y="1926769"/>
              <a:ext cx="14981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标题 1">
              <a:extLst>
                <a:ext uri="{FF2B5EF4-FFF2-40B4-BE49-F238E27FC236}">
                  <a16:creationId xmlns="" xmlns:a16="http://schemas.microsoft.com/office/drawing/2014/main" id="{3819F5A2-9B11-4F2D-9828-E74F5CFC656E}"/>
                </a:ext>
              </a:extLst>
            </p:cNvPr>
            <p:cNvSpPr txBox="1">
              <a:spLocks/>
            </p:cNvSpPr>
            <p:nvPr/>
          </p:nvSpPr>
          <p:spPr>
            <a:xfrm>
              <a:off x="10218937" y="1436750"/>
              <a:ext cx="1498145" cy="582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r>
                <a:rPr lang="zh-CN" altLang="en-US" sz="2000" dirty="0"/>
                <a:t>消费</a:t>
              </a:r>
            </a:p>
          </p:txBody>
        </p:sp>
        <p:sp>
          <p:nvSpPr>
            <p:cNvPr id="37" name="标题 1">
              <a:extLst>
                <a:ext uri="{FF2B5EF4-FFF2-40B4-BE49-F238E27FC236}">
                  <a16:creationId xmlns="" xmlns:a16="http://schemas.microsoft.com/office/drawing/2014/main" id="{595418CB-1913-41DF-88F5-A366EC185AC6}"/>
                </a:ext>
              </a:extLst>
            </p:cNvPr>
            <p:cNvSpPr txBox="1">
              <a:spLocks/>
            </p:cNvSpPr>
            <p:nvPr/>
          </p:nvSpPr>
          <p:spPr>
            <a:xfrm>
              <a:off x="425913" y="1643741"/>
              <a:ext cx="1498145" cy="582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r>
                <a:rPr lang="en-US" altLang="zh-CN" sz="2000" dirty="0">
                  <a:solidFill>
                    <a:schemeClr val="tx2"/>
                  </a:solidFill>
                </a:rPr>
                <a:t>View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38" name="直接箭头连接符 37">
            <a:extLst>
              <a:ext uri="{FF2B5EF4-FFF2-40B4-BE49-F238E27FC236}">
                <a16:creationId xmlns="" xmlns:a16="http://schemas.microsoft.com/office/drawing/2014/main" id="{99411FCF-0A3A-4EE4-A580-3276B101565C}"/>
              </a:ext>
            </a:extLst>
          </p:cNvPr>
          <p:cNvCxnSpPr>
            <a:cxnSpLocks/>
          </p:cNvCxnSpPr>
          <p:nvPr/>
        </p:nvCxnSpPr>
        <p:spPr>
          <a:xfrm flipV="1">
            <a:off x="8244572" y="4342541"/>
            <a:ext cx="0" cy="828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328317F5-256E-4B95-A4BC-9028CB4CA356}"/>
              </a:ext>
            </a:extLst>
          </p:cNvPr>
          <p:cNvSpPr/>
          <p:nvPr/>
        </p:nvSpPr>
        <p:spPr>
          <a:xfrm>
            <a:off x="10020259" y="1436750"/>
            <a:ext cx="1959478" cy="658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DCDAA429-C507-4982-9E1F-468CDC532024}"/>
              </a:ext>
            </a:extLst>
          </p:cNvPr>
          <p:cNvSpPr/>
          <p:nvPr/>
        </p:nvSpPr>
        <p:spPr>
          <a:xfrm>
            <a:off x="10042028" y="3282069"/>
            <a:ext cx="1959478" cy="658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35D10019-A671-4758-A380-878233DA441B}"/>
              </a:ext>
            </a:extLst>
          </p:cNvPr>
          <p:cNvSpPr/>
          <p:nvPr/>
        </p:nvSpPr>
        <p:spPr>
          <a:xfrm>
            <a:off x="9971293" y="5303770"/>
            <a:ext cx="1959478" cy="658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箭头连接符 45">
            <a:extLst>
              <a:ext uri="{FF2B5EF4-FFF2-40B4-BE49-F238E27FC236}">
                <a16:creationId xmlns="" xmlns:a16="http://schemas.microsoft.com/office/drawing/2014/main" id="{31E524B5-FF4B-4389-A56F-5418324127C3}"/>
              </a:ext>
            </a:extLst>
          </p:cNvPr>
          <p:cNvCxnSpPr>
            <a:cxnSpLocks/>
            <a:stCxn id="24" idx="0"/>
            <a:endCxn id="6" idx="2"/>
          </p:cNvCxnSpPr>
          <p:nvPr/>
        </p:nvCxnSpPr>
        <p:spPr>
          <a:xfrm flipV="1">
            <a:off x="8270435" y="2481942"/>
            <a:ext cx="35317" cy="696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2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9" grpId="0" animBg="1"/>
      <p:bldP spid="42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="" xmlns:a16="http://schemas.microsoft.com/office/drawing/2014/main" id="{4473B790-BF7A-45C7-B05D-7E502205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天朝故事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BF58483-5C93-4872-B567-EE05F70CF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91" y="5361852"/>
            <a:ext cx="1496148" cy="149614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811A5487-51BA-4C5E-92C7-87A8B7CA81E0}"/>
              </a:ext>
            </a:extLst>
          </p:cNvPr>
          <p:cNvGrpSpPr/>
          <p:nvPr/>
        </p:nvGrpSpPr>
        <p:grpSpPr>
          <a:xfrm>
            <a:off x="1793682" y="1145318"/>
            <a:ext cx="8139513" cy="1677843"/>
            <a:chOff x="1793682" y="1145318"/>
            <a:chExt cx="8139513" cy="1677843"/>
          </a:xfrm>
        </p:grpSpPr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3BE6B4DF-3BAF-4518-8BB5-8985081E0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682" y="1145318"/>
              <a:ext cx="1236200" cy="1677843"/>
            </a:xfrm>
            <a:prstGeom prst="rect">
              <a:avLst/>
            </a:prstGeom>
          </p:spPr>
        </p:pic>
        <p:sp>
          <p:nvSpPr>
            <p:cNvPr id="15" name="标题 5">
              <a:extLst>
                <a:ext uri="{FF2B5EF4-FFF2-40B4-BE49-F238E27FC236}">
                  <a16:creationId xmlns="" xmlns:a16="http://schemas.microsoft.com/office/drawing/2014/main" id="{5B8C909E-4768-41AE-A80E-C9D476BB2FD8}"/>
                </a:ext>
              </a:extLst>
            </p:cNvPr>
            <p:cNvSpPr txBox="1">
              <a:spLocks/>
            </p:cNvSpPr>
            <p:nvPr/>
          </p:nvSpPr>
          <p:spPr>
            <a:xfrm>
              <a:off x="4218156" y="1811586"/>
              <a:ext cx="5715039" cy="582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r>
                <a:rPr lang="en-US" altLang="zh-CN" dirty="0"/>
                <a:t>Activity</a:t>
              </a:r>
              <a:endParaRPr lang="zh-CN" altLang="en-US" dirty="0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0B2624B8-37F1-462C-9E28-5A70934EC877}"/>
              </a:ext>
            </a:extLst>
          </p:cNvPr>
          <p:cNvGrpSpPr/>
          <p:nvPr/>
        </p:nvGrpSpPr>
        <p:grpSpPr>
          <a:xfrm>
            <a:off x="1461569" y="3635828"/>
            <a:ext cx="8351883" cy="1496148"/>
            <a:chOff x="1461569" y="3635828"/>
            <a:chExt cx="8351883" cy="1496148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954494A-4DAF-4C6C-907B-DA464E37B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569" y="3635828"/>
              <a:ext cx="1900426" cy="1496148"/>
            </a:xfrm>
            <a:prstGeom prst="rect">
              <a:avLst/>
            </a:prstGeom>
          </p:spPr>
        </p:pic>
        <p:sp>
          <p:nvSpPr>
            <p:cNvPr id="17" name="标题 5">
              <a:extLst>
                <a:ext uri="{FF2B5EF4-FFF2-40B4-BE49-F238E27FC236}">
                  <a16:creationId xmlns="" xmlns:a16="http://schemas.microsoft.com/office/drawing/2014/main" id="{73301A30-82BA-48E1-AB42-BD213C95B943}"/>
                </a:ext>
              </a:extLst>
            </p:cNvPr>
            <p:cNvSpPr txBox="1">
              <a:spLocks/>
            </p:cNvSpPr>
            <p:nvPr/>
          </p:nvSpPr>
          <p:spPr>
            <a:xfrm>
              <a:off x="4098413" y="4092612"/>
              <a:ext cx="5715039" cy="582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r>
                <a:rPr lang="en-US" altLang="zh-CN" dirty="0" err="1"/>
                <a:t>ViewGroup</a:t>
              </a:r>
              <a:endParaRPr lang="zh-CN" altLang="en-US" dirty="0"/>
            </a:p>
          </p:txBody>
        </p:sp>
      </p:grpSp>
      <p:sp>
        <p:nvSpPr>
          <p:cNvPr id="19" name="标题 5">
            <a:extLst>
              <a:ext uri="{FF2B5EF4-FFF2-40B4-BE49-F238E27FC236}">
                <a16:creationId xmlns="" xmlns:a16="http://schemas.microsoft.com/office/drawing/2014/main" id="{39AD909F-F0B0-4AF0-846A-B284005BC31C}"/>
              </a:ext>
            </a:extLst>
          </p:cNvPr>
          <p:cNvSpPr txBox="1">
            <a:spLocks/>
          </p:cNvSpPr>
          <p:nvPr/>
        </p:nvSpPr>
        <p:spPr>
          <a:xfrm>
            <a:off x="4218156" y="6082348"/>
            <a:ext cx="5715039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dirty="0"/>
              <a:t>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263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="" xmlns:a16="http://schemas.microsoft.com/office/drawing/2014/main" id="{4473B790-BF7A-45C7-B05D-7E502205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天朝故事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BF58483-5C93-4872-B567-EE05F70CF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784" y="1033032"/>
            <a:ext cx="1667936" cy="166793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0B2624B8-37F1-462C-9E28-5A70934EC877}"/>
              </a:ext>
            </a:extLst>
          </p:cNvPr>
          <p:cNvGrpSpPr/>
          <p:nvPr/>
        </p:nvGrpSpPr>
        <p:grpSpPr>
          <a:xfrm>
            <a:off x="1200312" y="1204820"/>
            <a:ext cx="3551321" cy="1496148"/>
            <a:chOff x="1461569" y="3635828"/>
            <a:chExt cx="3551321" cy="1496148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954494A-4DAF-4C6C-907B-DA464E37B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569" y="3635828"/>
              <a:ext cx="1900426" cy="1496148"/>
            </a:xfrm>
            <a:prstGeom prst="rect">
              <a:avLst/>
            </a:prstGeom>
          </p:spPr>
        </p:pic>
        <p:sp>
          <p:nvSpPr>
            <p:cNvPr id="17" name="标题 5">
              <a:extLst>
                <a:ext uri="{FF2B5EF4-FFF2-40B4-BE49-F238E27FC236}">
                  <a16:creationId xmlns="" xmlns:a16="http://schemas.microsoft.com/office/drawing/2014/main" id="{73301A30-82BA-48E1-AB42-BD213C95B943}"/>
                </a:ext>
              </a:extLst>
            </p:cNvPr>
            <p:cNvSpPr txBox="1">
              <a:spLocks/>
            </p:cNvSpPr>
            <p:nvPr/>
          </p:nvSpPr>
          <p:spPr>
            <a:xfrm>
              <a:off x="3494275" y="4092612"/>
              <a:ext cx="1518615" cy="582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r>
                <a:rPr lang="en-US" altLang="zh-CN" sz="2000" dirty="0" err="1"/>
                <a:t>ViewGroup</a:t>
              </a:r>
              <a:endParaRPr lang="zh-CN" altLang="en-US" sz="2000" dirty="0"/>
            </a:p>
          </p:txBody>
        </p:sp>
      </p:grpSp>
      <p:sp>
        <p:nvSpPr>
          <p:cNvPr id="19" name="标题 5">
            <a:extLst>
              <a:ext uri="{FF2B5EF4-FFF2-40B4-BE49-F238E27FC236}">
                <a16:creationId xmlns="" xmlns:a16="http://schemas.microsoft.com/office/drawing/2014/main" id="{39AD909F-F0B0-4AF0-846A-B284005BC31C}"/>
              </a:ext>
            </a:extLst>
          </p:cNvPr>
          <p:cNvSpPr txBox="1">
            <a:spLocks/>
          </p:cNvSpPr>
          <p:nvPr/>
        </p:nvSpPr>
        <p:spPr>
          <a:xfrm>
            <a:off x="10157720" y="1661604"/>
            <a:ext cx="1667936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2000" dirty="0"/>
              <a:t>View</a:t>
            </a:r>
            <a:endParaRPr lang="zh-CN" altLang="en-US" sz="2000" dirty="0"/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4EA8894-7A04-4CA5-AA95-8A973C1D5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57" y="1118925"/>
            <a:ext cx="1667936" cy="1667936"/>
          </a:xfrm>
          <a:prstGeom prst="rect">
            <a:avLst/>
          </a:prstGeom>
        </p:spPr>
      </p:pic>
      <p:sp>
        <p:nvSpPr>
          <p:cNvPr id="12" name="标题 5">
            <a:extLst>
              <a:ext uri="{FF2B5EF4-FFF2-40B4-BE49-F238E27FC236}">
                <a16:creationId xmlns="" xmlns:a16="http://schemas.microsoft.com/office/drawing/2014/main" id="{0C5089A9-64EC-46E8-A3F9-EB60A158A173}"/>
              </a:ext>
            </a:extLst>
          </p:cNvPr>
          <p:cNvSpPr txBox="1">
            <a:spLocks/>
          </p:cNvSpPr>
          <p:nvPr/>
        </p:nvSpPr>
        <p:spPr>
          <a:xfrm>
            <a:off x="7120607" y="1661603"/>
            <a:ext cx="1667936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zh-CN" altLang="en-US" sz="2000" dirty="0"/>
              <a:t>事件</a:t>
            </a:r>
          </a:p>
        </p:txBody>
      </p:sp>
    </p:spTree>
    <p:extLst>
      <p:ext uri="{BB962C8B-B14F-4D97-AF65-F5344CB8AC3E}">
        <p14:creationId xmlns:p14="http://schemas.microsoft.com/office/powerpoint/2010/main" val="247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="" xmlns:a16="http://schemas.microsoft.com/office/drawing/2014/main" id="{4473B790-BF7A-45C7-B05D-7E502205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黄金该分给谁呢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BF58483-5C93-4872-B567-EE05F70CF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45" y="3429000"/>
            <a:ext cx="1667936" cy="16679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954494A-4DAF-4C6C-907B-DA464E37B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69" y="1019763"/>
            <a:ext cx="1900426" cy="14961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4EA8894-7A04-4CA5-AA95-8A973C1D5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04" y="2590797"/>
            <a:ext cx="1109150" cy="11091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3F5C5D23-B577-40AC-895C-588076914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46" y="3508122"/>
            <a:ext cx="1667936" cy="16679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33BB9CF-4F3A-4AE1-AB1C-95DD001BE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38" y="3508122"/>
            <a:ext cx="1667936" cy="16679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5869363-FFFB-413A-B209-4051115E2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11" y="3485041"/>
            <a:ext cx="1667936" cy="1667936"/>
          </a:xfrm>
          <a:prstGeom prst="rect">
            <a:avLst/>
          </a:prstGeom>
        </p:spPr>
      </p:pic>
      <p:cxnSp>
        <p:nvCxnSpPr>
          <p:cNvPr id="4" name="连接符: 肘形 3">
            <a:extLst>
              <a:ext uri="{FF2B5EF4-FFF2-40B4-BE49-F238E27FC236}">
                <a16:creationId xmlns="" xmlns:a16="http://schemas.microsoft.com/office/drawing/2014/main" id="{FE9B97D8-856D-4B9E-A5AF-6A8C661CE252}"/>
              </a:ext>
            </a:extLst>
          </p:cNvPr>
          <p:cNvCxnSpPr/>
          <p:nvPr/>
        </p:nvCxnSpPr>
        <p:spPr>
          <a:xfrm rot="5400000">
            <a:off x="4161507" y="2979522"/>
            <a:ext cx="1611086" cy="528842"/>
          </a:xfrm>
          <a:prstGeom prst="bentConnector3">
            <a:avLst>
              <a:gd name="adj1" fmla="val 94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连接符: 肘形 15">
            <a:extLst>
              <a:ext uri="{FF2B5EF4-FFF2-40B4-BE49-F238E27FC236}">
                <a16:creationId xmlns="" xmlns:a16="http://schemas.microsoft.com/office/drawing/2014/main" id="{C331A9FC-E259-4C30-9437-CEAD4C7AF4F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19333" y="2590800"/>
            <a:ext cx="3064539" cy="1672168"/>
          </a:xfrm>
          <a:prstGeom prst="bentConnector3">
            <a:avLst>
              <a:gd name="adj1" fmla="val 10008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连接符: 肘形 21">
            <a:extLst>
              <a:ext uri="{FF2B5EF4-FFF2-40B4-BE49-F238E27FC236}">
                <a16:creationId xmlns="" xmlns:a16="http://schemas.microsoft.com/office/drawing/2014/main" id="{3ED9ECA9-9C14-49E9-95EA-8DE522A6BF2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94870" y="2679801"/>
            <a:ext cx="1458686" cy="1280684"/>
          </a:xfrm>
          <a:prstGeom prst="bentConnector3">
            <a:avLst>
              <a:gd name="adj1" fmla="val 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连接符: 肘形 25">
            <a:extLst>
              <a:ext uri="{FF2B5EF4-FFF2-40B4-BE49-F238E27FC236}">
                <a16:creationId xmlns="" xmlns:a16="http://schemas.microsoft.com/office/drawing/2014/main" id="{951CDE69-5DEF-4742-9D23-9A147565D2B8}"/>
              </a:ext>
            </a:extLst>
          </p:cNvPr>
          <p:cNvCxnSpPr>
            <a:cxnSpLocks/>
          </p:cNvCxnSpPr>
          <p:nvPr/>
        </p:nvCxnSpPr>
        <p:spPr>
          <a:xfrm>
            <a:off x="5576932" y="2590798"/>
            <a:ext cx="3643268" cy="1458688"/>
          </a:xfrm>
          <a:prstGeom prst="bentConnector3">
            <a:avLst>
              <a:gd name="adj1" fmla="val 9989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4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="" xmlns:a16="http://schemas.microsoft.com/office/drawing/2014/main" id="{4473B790-BF7A-45C7-B05D-7E502205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大臣应该定义规则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BF58483-5C93-4872-B567-EE05F70CF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16" y="679784"/>
            <a:ext cx="1667936" cy="16679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954494A-4DAF-4C6C-907B-DA464E37B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92" y="3160536"/>
            <a:ext cx="1900426" cy="14961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3F5C5D23-B577-40AC-895C-588076914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16" y="2092643"/>
            <a:ext cx="1667936" cy="16679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33BB9CF-4F3A-4AE1-AB1C-95DD001BE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16" y="3429000"/>
            <a:ext cx="1667936" cy="16679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5869363-FFFB-413A-B209-4051115E2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5" y="4841859"/>
            <a:ext cx="1667936" cy="1667936"/>
          </a:xfrm>
          <a:prstGeom prst="rect">
            <a:avLst/>
          </a:prstGeom>
        </p:spPr>
      </p:pic>
      <p:sp>
        <p:nvSpPr>
          <p:cNvPr id="17" name="标题 5">
            <a:extLst>
              <a:ext uri="{FF2B5EF4-FFF2-40B4-BE49-F238E27FC236}">
                <a16:creationId xmlns="" xmlns:a16="http://schemas.microsoft.com/office/drawing/2014/main" id="{CF6B8653-F14F-4E63-A90D-99D4574DA7A1}"/>
              </a:ext>
            </a:extLst>
          </p:cNvPr>
          <p:cNvSpPr txBox="1">
            <a:spLocks/>
          </p:cNvSpPr>
          <p:nvPr/>
        </p:nvSpPr>
        <p:spPr>
          <a:xfrm>
            <a:off x="1145503" y="2563477"/>
            <a:ext cx="2642726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zh-CN" altLang="en-US" sz="2000" dirty="0"/>
              <a:t>谁家里最穷就分给谁</a:t>
            </a:r>
          </a:p>
        </p:txBody>
      </p:sp>
      <p:sp>
        <p:nvSpPr>
          <p:cNvPr id="18" name="标题 5">
            <a:extLst>
              <a:ext uri="{FF2B5EF4-FFF2-40B4-BE49-F238E27FC236}">
                <a16:creationId xmlns="" xmlns:a16="http://schemas.microsoft.com/office/drawing/2014/main" id="{BC1C9004-4822-43ED-82D3-E7133C1BE212}"/>
              </a:ext>
            </a:extLst>
          </p:cNvPr>
          <p:cNvSpPr txBox="1">
            <a:spLocks/>
          </p:cNvSpPr>
          <p:nvPr/>
        </p:nvSpPr>
        <p:spPr>
          <a:xfrm>
            <a:off x="8347651" y="2846421"/>
            <a:ext cx="2984377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</a:rPr>
              <a:t>谁</a:t>
            </a:r>
            <a:r>
              <a:rPr lang="en-US" altLang="zh-CN" sz="1800" dirty="0">
                <a:solidFill>
                  <a:schemeClr val="tx1"/>
                </a:solidFill>
              </a:rPr>
              <a:t>TM</a:t>
            </a:r>
            <a:r>
              <a:rPr lang="zh-CN" altLang="en-US" sz="1800" dirty="0">
                <a:solidFill>
                  <a:schemeClr val="tx1"/>
                </a:solidFill>
              </a:rPr>
              <a:t>敢跟我比穷，我最穷</a:t>
            </a:r>
          </a:p>
        </p:txBody>
      </p:sp>
      <p:cxnSp>
        <p:nvCxnSpPr>
          <p:cNvPr id="3" name="直接箭头连接符 2">
            <a:extLst>
              <a:ext uri="{FF2B5EF4-FFF2-40B4-BE49-F238E27FC236}">
                <a16:creationId xmlns="" xmlns:a16="http://schemas.microsoft.com/office/drawing/2014/main" id="{47CD045D-6DFE-46BD-A367-F655C444FE86}"/>
              </a:ext>
            </a:extLst>
          </p:cNvPr>
          <p:cNvCxnSpPr/>
          <p:nvPr/>
        </p:nvCxnSpPr>
        <p:spPr>
          <a:xfrm flipV="1">
            <a:off x="3418114" y="3429000"/>
            <a:ext cx="3374572" cy="282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6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62487" y="1633700"/>
            <a:ext cx="1467068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02</a:t>
            </a:r>
            <a:endParaRPr lang="zh-CN" altLang="en-US" sz="10002" dirty="0">
              <a:solidFill>
                <a:srgbClr val="F8F8F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26500" y="4143123"/>
            <a:ext cx="9672127" cy="3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为什么所有的控件都需要继承</a:t>
            </a:r>
            <a:r>
              <a:rPr lang="en-US" altLang="zh-CN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View</a:t>
            </a:r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，以及事件在</a:t>
            </a:r>
            <a:r>
              <a:rPr lang="en-US" altLang="zh-CN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View</a:t>
            </a:r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中的占比</a:t>
            </a:r>
            <a:endParaRPr lang="zh-CN" altLang="en-US" sz="1905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432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为什么所有控件都继承</a:t>
            </a:r>
            <a:r>
              <a:rPr lang="en-US" altLang="zh-CN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View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4261" y="1854022"/>
            <a:ext cx="2632732" cy="4290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17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控件与事件的关系</a:t>
            </a:r>
            <a:endParaRPr lang="en-US" altLang="zh-CN" sz="2117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02957" y="2283108"/>
            <a:ext cx="9632528" cy="25741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没有事件的控件 是没有灵魂的，好比模型手机 无论怎么按也没有反应，只能看看。</a:t>
            </a:r>
            <a:endParaRPr lang="en-US" altLang="zh-CN" sz="1905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905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而每一个控件是事件传递的一员。切都具备处理事件传递规则的能力。意味着传递事件的代码会抽象在一个类中</a:t>
            </a:r>
            <a:endParaRPr lang="en-US" altLang="zh-CN" sz="1905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47B215C4-AE6F-42C7-969C-BEA1EB4AFE59}"/>
              </a:ext>
            </a:extLst>
          </p:cNvPr>
          <p:cNvSpPr txBox="1"/>
          <p:nvPr/>
        </p:nvSpPr>
        <p:spPr>
          <a:xfrm>
            <a:off x="3696993" y="6192745"/>
            <a:ext cx="5169026" cy="320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82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这个抽象类是</a:t>
            </a:r>
            <a:r>
              <a:rPr lang="en-US" altLang="zh-CN" sz="1482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  </a:t>
            </a:r>
            <a:r>
              <a:rPr lang="zh-CN" altLang="en-US" sz="1482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所有控件都是继承自</a:t>
            </a:r>
            <a:r>
              <a:rPr lang="en-US" altLang="zh-CN" sz="1482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</a:t>
            </a:r>
            <a:endParaRPr lang="zh-CN" altLang="en-US" sz="1482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48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为什么所有控件都继承</a:t>
            </a:r>
            <a:r>
              <a:rPr lang="en-US" altLang="zh-CN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View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="" xmlns:a16="http://schemas.microsoft.com/office/drawing/2014/main" id="{5899FFBC-36DC-40D5-856D-E69D5F207B8D}"/>
              </a:ext>
            </a:extLst>
          </p:cNvPr>
          <p:cNvGraphicFramePr/>
          <p:nvPr/>
        </p:nvGraphicFramePr>
        <p:xfrm>
          <a:off x="2032218" y="719812"/>
          <a:ext cx="8127565" cy="541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CB3A4095-0674-4BCB-A993-5FAAEDC660BE}"/>
              </a:ext>
            </a:extLst>
          </p:cNvPr>
          <p:cNvSpPr txBox="1"/>
          <p:nvPr/>
        </p:nvSpPr>
        <p:spPr>
          <a:xfrm>
            <a:off x="6481293" y="3285654"/>
            <a:ext cx="2049252" cy="48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/>
              </a:rPr>
              <a:t>事件 </a:t>
            </a:r>
            <a:r>
              <a:rPr lang="en-US" altLang="zh-CN" sz="1905" dirty="0">
                <a:latin typeface="思源黑体 CN Normal" panose="020B0400000000000000" pitchFamily="34" charset="-122"/>
                <a:ea typeface="思源黑体 CN Normal" panose="020B0400000000000000"/>
              </a:rPr>
              <a:t>60%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6C3E2A46-7319-4B6A-AA17-61C98734F228}"/>
              </a:ext>
            </a:extLst>
          </p:cNvPr>
          <p:cNvSpPr txBox="1"/>
          <p:nvPr/>
        </p:nvSpPr>
        <p:spPr>
          <a:xfrm>
            <a:off x="4545865" y="4711921"/>
            <a:ext cx="2049252" cy="48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/>
              </a:rPr>
              <a:t>绘制</a:t>
            </a:r>
            <a:r>
              <a:rPr lang="en-US" altLang="zh-CN" sz="1905" dirty="0">
                <a:latin typeface="思源黑体 CN Normal" panose="020B0400000000000000" pitchFamily="34" charset="-122"/>
                <a:ea typeface="思源黑体 CN Normal" panose="020B0400000000000000"/>
              </a:rPr>
              <a:t>10%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5808A215-6330-48BB-8BAF-BABA0D7EE4C0}"/>
              </a:ext>
            </a:extLst>
          </p:cNvPr>
          <p:cNvSpPr txBox="1"/>
          <p:nvPr/>
        </p:nvSpPr>
        <p:spPr>
          <a:xfrm>
            <a:off x="4046748" y="3727685"/>
            <a:ext cx="2049252" cy="48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/>
              </a:rPr>
              <a:t>测量</a:t>
            </a:r>
            <a:r>
              <a:rPr lang="en-US" altLang="zh-CN" sz="1905" dirty="0">
                <a:latin typeface="思源黑体 CN Normal" panose="020B0400000000000000" pitchFamily="34" charset="-122"/>
                <a:ea typeface="思源黑体 CN Normal" panose="020B0400000000000000"/>
              </a:rPr>
              <a:t>15%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30F2F502-CAC4-4ACA-AC5E-E68EA5EB1FA2}"/>
              </a:ext>
            </a:extLst>
          </p:cNvPr>
          <p:cNvSpPr txBox="1"/>
          <p:nvPr/>
        </p:nvSpPr>
        <p:spPr>
          <a:xfrm>
            <a:off x="4432042" y="2351504"/>
            <a:ext cx="2049252" cy="48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/>
              </a:rPr>
              <a:t>其他</a:t>
            </a:r>
            <a:r>
              <a:rPr lang="en-US" altLang="zh-CN" sz="1905" dirty="0">
                <a:latin typeface="思源黑体 CN Normal" panose="020B0400000000000000" pitchFamily="34" charset="-122"/>
                <a:ea typeface="思源黑体 CN Normal" panose="020B0400000000000000"/>
              </a:rPr>
              <a:t>25%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D2AD48E-0F5C-4629-A264-1DB298908A4D}"/>
              </a:ext>
            </a:extLst>
          </p:cNvPr>
          <p:cNvSpPr txBox="1"/>
          <p:nvPr/>
        </p:nvSpPr>
        <p:spPr>
          <a:xfrm>
            <a:off x="381246" y="2812737"/>
            <a:ext cx="3814808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</a:t>
            </a: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的源码有</a:t>
            </a:r>
            <a:r>
              <a:rPr lang="en-US" altLang="zh-CN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27753</a:t>
            </a: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行</a:t>
            </a:r>
            <a:endParaRPr lang="en-US" altLang="zh-CN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有图为代码的分类情况</a:t>
            </a:r>
            <a:endParaRPr lang="en-US" altLang="zh-CN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846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62487" y="1633700"/>
            <a:ext cx="1467068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02</a:t>
            </a:r>
            <a:endParaRPr lang="zh-CN" altLang="en-US" sz="10002" dirty="0">
              <a:solidFill>
                <a:srgbClr val="F8F8F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26500" y="4143123"/>
            <a:ext cx="9672127" cy="3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如果你是</a:t>
            </a:r>
            <a:r>
              <a:rPr lang="en-US" altLang="zh-CN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Google</a:t>
            </a:r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工程师，你怎么设计事件分发框架</a:t>
            </a:r>
            <a:endParaRPr lang="zh-CN" altLang="en-US" sz="1905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61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62487" y="1633700"/>
            <a:ext cx="1467068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01</a:t>
            </a:r>
            <a:endParaRPr lang="zh-CN" altLang="en-US" sz="10002" dirty="0">
              <a:solidFill>
                <a:srgbClr val="F8F8F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26500" y="4143123"/>
            <a:ext cx="9672127" cy="3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为什么需要学事件分发</a:t>
            </a:r>
            <a:endParaRPr lang="zh-CN" altLang="en-US" sz="1905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895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你如何设计事件分发控件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7052" y="2266848"/>
            <a:ext cx="1844705" cy="42942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17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假设</a:t>
            </a:r>
            <a:endParaRPr lang="en-US" altLang="zh-CN" sz="2117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55423" y="2695935"/>
            <a:ext cx="9281154" cy="9440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如果你现在是</a:t>
            </a:r>
            <a:r>
              <a:rPr lang="en-US" altLang="zh-CN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Google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工程师，由你来设计</a:t>
            </a:r>
            <a:r>
              <a:rPr lang="en-US" altLang="zh-CN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Android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最核心的事件模块，你会怎么设计</a:t>
            </a:r>
          </a:p>
        </p:txBody>
      </p:sp>
    </p:spTree>
    <p:extLst>
      <p:ext uri="{BB962C8B-B14F-4D97-AF65-F5344CB8AC3E}">
        <p14:creationId xmlns:p14="http://schemas.microsoft.com/office/powerpoint/2010/main" val="211285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设计结果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5" name="立方体 4">
            <a:extLst>
              <a:ext uri="{FF2B5EF4-FFF2-40B4-BE49-F238E27FC236}">
                <a16:creationId xmlns="" xmlns:a16="http://schemas.microsoft.com/office/drawing/2014/main" id="{4D7B766A-7AAE-4314-A306-3A35CA4D3369}"/>
              </a:ext>
            </a:extLst>
          </p:cNvPr>
          <p:cNvSpPr/>
          <p:nvPr/>
        </p:nvSpPr>
        <p:spPr>
          <a:xfrm>
            <a:off x="3933905" y="1335087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左大括号 3">
            <a:extLst>
              <a:ext uri="{FF2B5EF4-FFF2-40B4-BE49-F238E27FC236}">
                <a16:creationId xmlns="" xmlns:a16="http://schemas.microsoft.com/office/drawing/2014/main" id="{1DAEF1AD-3446-4971-825E-7E5A7B044515}"/>
              </a:ext>
            </a:extLst>
          </p:cNvPr>
          <p:cNvSpPr/>
          <p:nvPr/>
        </p:nvSpPr>
        <p:spPr>
          <a:xfrm rot="5400000">
            <a:off x="4632809" y="-704948"/>
            <a:ext cx="385294" cy="54747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13" name="立方体 12">
            <a:extLst>
              <a:ext uri="{FF2B5EF4-FFF2-40B4-BE49-F238E27FC236}">
                <a16:creationId xmlns="" xmlns:a16="http://schemas.microsoft.com/office/drawing/2014/main" id="{A5F73DFD-F9A5-4A9C-AA84-9A3AE92E6CD6}"/>
              </a:ext>
            </a:extLst>
          </p:cNvPr>
          <p:cNvSpPr/>
          <p:nvPr/>
        </p:nvSpPr>
        <p:spPr>
          <a:xfrm>
            <a:off x="1303063" y="2344476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ImageView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0" name="立方体 19">
            <a:extLst>
              <a:ext uri="{FF2B5EF4-FFF2-40B4-BE49-F238E27FC236}">
                <a16:creationId xmlns="" xmlns:a16="http://schemas.microsoft.com/office/drawing/2014/main" id="{F223A323-0FCF-43BA-8EBF-3AC54BF666B8}"/>
              </a:ext>
            </a:extLst>
          </p:cNvPr>
          <p:cNvSpPr/>
          <p:nvPr/>
        </p:nvSpPr>
        <p:spPr>
          <a:xfrm>
            <a:off x="6238688" y="2323377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ViewGroup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F6804F50-1DE2-4D3A-A313-C89D997CCE2A}"/>
              </a:ext>
            </a:extLst>
          </p:cNvPr>
          <p:cNvSpPr txBox="1"/>
          <p:nvPr/>
        </p:nvSpPr>
        <p:spPr>
          <a:xfrm>
            <a:off x="8281639" y="1544220"/>
            <a:ext cx="3814808" cy="97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继承方式： </a:t>
            </a: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所有控件继承</a:t>
            </a:r>
            <a:r>
              <a:rPr lang="en-US" altLang="zh-CN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</a:t>
            </a:r>
          </a:p>
          <a:p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确保不论容器类和子控件都能</a:t>
            </a:r>
            <a:endParaRPr lang="en-US" altLang="zh-CN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处理事件</a:t>
            </a:r>
          </a:p>
        </p:txBody>
      </p:sp>
    </p:spTree>
    <p:extLst>
      <p:ext uri="{BB962C8B-B14F-4D97-AF65-F5344CB8AC3E}">
        <p14:creationId xmlns:p14="http://schemas.microsoft.com/office/powerpoint/2010/main" val="29559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设计结果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2" name="立方体 21">
            <a:extLst>
              <a:ext uri="{FF2B5EF4-FFF2-40B4-BE49-F238E27FC236}">
                <a16:creationId xmlns="" xmlns:a16="http://schemas.microsoft.com/office/drawing/2014/main" id="{3B78D86A-03C5-44B6-BE5B-9A86172A5B6B}"/>
              </a:ext>
            </a:extLst>
          </p:cNvPr>
          <p:cNvSpPr/>
          <p:nvPr/>
        </p:nvSpPr>
        <p:spPr>
          <a:xfrm>
            <a:off x="3333564" y="2372879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ViewGroup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" name="左大括号 22">
            <a:extLst>
              <a:ext uri="{FF2B5EF4-FFF2-40B4-BE49-F238E27FC236}">
                <a16:creationId xmlns="" xmlns:a16="http://schemas.microsoft.com/office/drawing/2014/main" id="{895C099A-06EE-4033-BE42-F41FC4C21665}"/>
              </a:ext>
            </a:extLst>
          </p:cNvPr>
          <p:cNvSpPr/>
          <p:nvPr/>
        </p:nvSpPr>
        <p:spPr>
          <a:xfrm rot="5400000">
            <a:off x="4162392" y="329739"/>
            <a:ext cx="385294" cy="54747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24" name="立方体 23">
            <a:extLst>
              <a:ext uri="{FF2B5EF4-FFF2-40B4-BE49-F238E27FC236}">
                <a16:creationId xmlns="" xmlns:a16="http://schemas.microsoft.com/office/drawing/2014/main" id="{7A72CD19-1F49-4356-86FB-7BCCF6E8FC28}"/>
              </a:ext>
            </a:extLst>
          </p:cNvPr>
          <p:cNvSpPr/>
          <p:nvPr/>
        </p:nvSpPr>
        <p:spPr>
          <a:xfrm>
            <a:off x="1039724" y="3376058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ImageView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立方体 24">
            <a:extLst>
              <a:ext uri="{FF2B5EF4-FFF2-40B4-BE49-F238E27FC236}">
                <a16:creationId xmlns="" xmlns:a16="http://schemas.microsoft.com/office/drawing/2014/main" id="{E7838AEF-32CF-4693-90A5-2E63093DC928}"/>
              </a:ext>
            </a:extLst>
          </p:cNvPr>
          <p:cNvSpPr/>
          <p:nvPr/>
        </p:nvSpPr>
        <p:spPr>
          <a:xfrm>
            <a:off x="5295873" y="3339050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ViewGroup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6" name="左大括号 25">
            <a:extLst>
              <a:ext uri="{FF2B5EF4-FFF2-40B4-BE49-F238E27FC236}">
                <a16:creationId xmlns="" xmlns:a16="http://schemas.microsoft.com/office/drawing/2014/main" id="{A20EC81C-C913-46F8-BA2A-57A5E3C98640}"/>
              </a:ext>
            </a:extLst>
          </p:cNvPr>
          <p:cNvSpPr/>
          <p:nvPr/>
        </p:nvSpPr>
        <p:spPr>
          <a:xfrm rot="5400000">
            <a:off x="6124701" y="1315520"/>
            <a:ext cx="385294" cy="54747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27" name="立方体 26">
            <a:extLst>
              <a:ext uri="{FF2B5EF4-FFF2-40B4-BE49-F238E27FC236}">
                <a16:creationId xmlns="" xmlns:a16="http://schemas.microsoft.com/office/drawing/2014/main" id="{11F6380C-C985-4C24-B654-C5E231C8B197}"/>
              </a:ext>
            </a:extLst>
          </p:cNvPr>
          <p:cNvSpPr/>
          <p:nvPr/>
        </p:nvSpPr>
        <p:spPr>
          <a:xfrm>
            <a:off x="3122997" y="4447503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ViewGroup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8" name="立方体 27">
            <a:extLst>
              <a:ext uri="{FF2B5EF4-FFF2-40B4-BE49-F238E27FC236}">
                <a16:creationId xmlns="" xmlns:a16="http://schemas.microsoft.com/office/drawing/2014/main" id="{EE96C084-FC78-442C-A38F-9D0B5ADCD6E0}"/>
              </a:ext>
            </a:extLst>
          </p:cNvPr>
          <p:cNvSpPr/>
          <p:nvPr/>
        </p:nvSpPr>
        <p:spPr>
          <a:xfrm>
            <a:off x="5589065" y="4432228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9" name="立方体 28">
            <a:extLst>
              <a:ext uri="{FF2B5EF4-FFF2-40B4-BE49-F238E27FC236}">
                <a16:creationId xmlns="" xmlns:a16="http://schemas.microsoft.com/office/drawing/2014/main" id="{C486337D-F57F-433E-BD51-315B7CE6BD84}"/>
              </a:ext>
            </a:extLst>
          </p:cNvPr>
          <p:cNvSpPr/>
          <p:nvPr/>
        </p:nvSpPr>
        <p:spPr>
          <a:xfrm>
            <a:off x="8033248" y="4418643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ImageView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76AF1588-1C00-41F2-A5B7-6D4F9879D0F2}"/>
              </a:ext>
            </a:extLst>
          </p:cNvPr>
          <p:cNvSpPr txBox="1"/>
          <p:nvPr/>
        </p:nvSpPr>
        <p:spPr>
          <a:xfrm>
            <a:off x="7776524" y="2556889"/>
            <a:ext cx="4132059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包含方式： </a:t>
            </a: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所有容器类能加载子控件，子控件不能包含容器和子控件</a:t>
            </a:r>
          </a:p>
        </p:txBody>
      </p:sp>
    </p:spTree>
    <p:extLst>
      <p:ext uri="{BB962C8B-B14F-4D97-AF65-F5344CB8AC3E}">
        <p14:creationId xmlns:p14="http://schemas.microsoft.com/office/powerpoint/2010/main" val="20856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设计结果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2" name="立方体 21">
            <a:extLst>
              <a:ext uri="{FF2B5EF4-FFF2-40B4-BE49-F238E27FC236}">
                <a16:creationId xmlns="" xmlns:a16="http://schemas.microsoft.com/office/drawing/2014/main" id="{3B78D86A-03C5-44B6-BE5B-9A86172A5B6B}"/>
              </a:ext>
            </a:extLst>
          </p:cNvPr>
          <p:cNvSpPr/>
          <p:nvPr/>
        </p:nvSpPr>
        <p:spPr>
          <a:xfrm>
            <a:off x="3333564" y="2372879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ViewGroup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" name="左大括号 22">
            <a:extLst>
              <a:ext uri="{FF2B5EF4-FFF2-40B4-BE49-F238E27FC236}">
                <a16:creationId xmlns="" xmlns:a16="http://schemas.microsoft.com/office/drawing/2014/main" id="{895C099A-06EE-4033-BE42-F41FC4C21665}"/>
              </a:ext>
            </a:extLst>
          </p:cNvPr>
          <p:cNvSpPr/>
          <p:nvPr/>
        </p:nvSpPr>
        <p:spPr>
          <a:xfrm rot="5400000">
            <a:off x="4162392" y="329739"/>
            <a:ext cx="385294" cy="54747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24" name="立方体 23">
            <a:extLst>
              <a:ext uri="{FF2B5EF4-FFF2-40B4-BE49-F238E27FC236}">
                <a16:creationId xmlns="" xmlns:a16="http://schemas.microsoft.com/office/drawing/2014/main" id="{7A72CD19-1F49-4356-86FB-7BCCF6E8FC28}"/>
              </a:ext>
            </a:extLst>
          </p:cNvPr>
          <p:cNvSpPr/>
          <p:nvPr/>
        </p:nvSpPr>
        <p:spPr>
          <a:xfrm>
            <a:off x="1039724" y="3376058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ImageView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立方体 24">
            <a:extLst>
              <a:ext uri="{FF2B5EF4-FFF2-40B4-BE49-F238E27FC236}">
                <a16:creationId xmlns="" xmlns:a16="http://schemas.microsoft.com/office/drawing/2014/main" id="{E7838AEF-32CF-4693-90A5-2E63093DC928}"/>
              </a:ext>
            </a:extLst>
          </p:cNvPr>
          <p:cNvSpPr/>
          <p:nvPr/>
        </p:nvSpPr>
        <p:spPr>
          <a:xfrm>
            <a:off x="5295873" y="3339050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ViewGroup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6" name="左大括号 25">
            <a:extLst>
              <a:ext uri="{FF2B5EF4-FFF2-40B4-BE49-F238E27FC236}">
                <a16:creationId xmlns="" xmlns:a16="http://schemas.microsoft.com/office/drawing/2014/main" id="{A20EC81C-C913-46F8-BA2A-57A5E3C98640}"/>
              </a:ext>
            </a:extLst>
          </p:cNvPr>
          <p:cNvSpPr/>
          <p:nvPr/>
        </p:nvSpPr>
        <p:spPr>
          <a:xfrm rot="5400000">
            <a:off x="6124701" y="1315520"/>
            <a:ext cx="385294" cy="54747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27" name="立方体 26">
            <a:extLst>
              <a:ext uri="{FF2B5EF4-FFF2-40B4-BE49-F238E27FC236}">
                <a16:creationId xmlns="" xmlns:a16="http://schemas.microsoft.com/office/drawing/2014/main" id="{11F6380C-C985-4C24-B654-C5E231C8B197}"/>
              </a:ext>
            </a:extLst>
          </p:cNvPr>
          <p:cNvSpPr/>
          <p:nvPr/>
        </p:nvSpPr>
        <p:spPr>
          <a:xfrm>
            <a:off x="3122997" y="4447503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ViewGroup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8" name="立方体 27">
            <a:extLst>
              <a:ext uri="{FF2B5EF4-FFF2-40B4-BE49-F238E27FC236}">
                <a16:creationId xmlns="" xmlns:a16="http://schemas.microsoft.com/office/drawing/2014/main" id="{EE96C084-FC78-442C-A38F-9D0B5ADCD6E0}"/>
              </a:ext>
            </a:extLst>
          </p:cNvPr>
          <p:cNvSpPr/>
          <p:nvPr/>
        </p:nvSpPr>
        <p:spPr>
          <a:xfrm>
            <a:off x="5589065" y="4432228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9" name="立方体 28">
            <a:extLst>
              <a:ext uri="{FF2B5EF4-FFF2-40B4-BE49-F238E27FC236}">
                <a16:creationId xmlns="" xmlns:a16="http://schemas.microsoft.com/office/drawing/2014/main" id="{C486337D-F57F-433E-BD51-315B7CE6BD84}"/>
              </a:ext>
            </a:extLst>
          </p:cNvPr>
          <p:cNvSpPr/>
          <p:nvPr/>
        </p:nvSpPr>
        <p:spPr>
          <a:xfrm>
            <a:off x="8033248" y="4418643"/>
            <a:ext cx="2042951" cy="38529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ImageView</a:t>
            </a:r>
            <a:endParaRPr lang="zh-CN" altLang="en-US" sz="953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76AF1588-1C00-41F2-A5B7-6D4F9879D0F2}"/>
              </a:ext>
            </a:extLst>
          </p:cNvPr>
          <p:cNvSpPr txBox="1"/>
          <p:nvPr/>
        </p:nvSpPr>
        <p:spPr>
          <a:xfrm>
            <a:off x="7776524" y="2556889"/>
            <a:ext cx="4132059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包含方式： </a:t>
            </a: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所有容器类能加载子控件，子控件不能包含容器和子控件</a:t>
            </a:r>
          </a:p>
        </p:txBody>
      </p:sp>
    </p:spTree>
    <p:extLst>
      <p:ext uri="{BB962C8B-B14F-4D97-AF65-F5344CB8AC3E}">
        <p14:creationId xmlns:p14="http://schemas.microsoft.com/office/powerpoint/2010/main" val="17467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62487" y="1633700"/>
            <a:ext cx="1467068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02</a:t>
            </a:r>
            <a:endParaRPr lang="zh-CN" altLang="en-US" sz="10002" dirty="0">
              <a:solidFill>
                <a:srgbClr val="F8F8F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26500" y="4143123"/>
            <a:ext cx="96721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 smtClean="0">
                <a:latin typeface="思源黑体 CN Bold" panose="020B0800000000000000" pitchFamily="34" charset="-122"/>
                <a:ea typeface="思源黑体 CN Normal" panose="020B0400000000000000" pitchFamily="34" charset="-122"/>
                <a:sym typeface="+mn-ea"/>
              </a:rPr>
              <a:t>事件回收池</a:t>
            </a:r>
            <a:endParaRPr lang="zh-CN" altLang="en-US" sz="1905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496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="" xmlns:a16="http://schemas.microsoft.com/office/drawing/2014/main" id="{4473B790-BF7A-45C7-B05D-7E502205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回收池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84433C6D-F95A-4B60-AB65-C2F5D953D429}"/>
              </a:ext>
            </a:extLst>
          </p:cNvPr>
          <p:cNvGrpSpPr/>
          <p:nvPr/>
        </p:nvGrpSpPr>
        <p:grpSpPr>
          <a:xfrm>
            <a:off x="1137537" y="2236128"/>
            <a:ext cx="3434462" cy="3565957"/>
            <a:chOff x="1137537" y="2236128"/>
            <a:chExt cx="3434462" cy="3565957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24217DB6-D0E4-4DBD-9A16-3DB35B21D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537" y="2367623"/>
              <a:ext cx="3434462" cy="3434462"/>
            </a:xfrm>
            <a:prstGeom prst="rect">
              <a:avLst/>
            </a:prstGeom>
          </p:spPr>
        </p:pic>
        <p:sp>
          <p:nvSpPr>
            <p:cNvPr id="16" name="标题 5">
              <a:extLst>
                <a:ext uri="{FF2B5EF4-FFF2-40B4-BE49-F238E27FC236}">
                  <a16:creationId xmlns="" xmlns:a16="http://schemas.microsoft.com/office/drawing/2014/main" id="{19EC0178-C77A-4D9E-8E87-987579E286A5}"/>
                </a:ext>
              </a:extLst>
            </p:cNvPr>
            <p:cNvSpPr txBox="1">
              <a:spLocks/>
            </p:cNvSpPr>
            <p:nvPr/>
          </p:nvSpPr>
          <p:spPr>
            <a:xfrm>
              <a:off x="2030129" y="2236128"/>
              <a:ext cx="2149986" cy="582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r>
                <a:rPr lang="zh-CN" altLang="en-US" dirty="0"/>
                <a:t>回收池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AE54D6CA-D9C7-4720-9BFA-953CFD17AA20}"/>
              </a:ext>
            </a:extLst>
          </p:cNvPr>
          <p:cNvGrpSpPr/>
          <p:nvPr/>
        </p:nvGrpSpPr>
        <p:grpSpPr>
          <a:xfrm>
            <a:off x="4754325" y="2527417"/>
            <a:ext cx="3434462" cy="3565957"/>
            <a:chOff x="1137537" y="2236128"/>
            <a:chExt cx="3434462" cy="3565957"/>
          </a:xfrm>
        </p:grpSpPr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716DB7AA-7852-4E1E-A5CE-3D2054B01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537" y="2367623"/>
              <a:ext cx="3434462" cy="3434462"/>
            </a:xfrm>
            <a:prstGeom prst="rect">
              <a:avLst/>
            </a:prstGeom>
          </p:spPr>
        </p:pic>
        <p:sp>
          <p:nvSpPr>
            <p:cNvPr id="21" name="标题 5">
              <a:extLst>
                <a:ext uri="{FF2B5EF4-FFF2-40B4-BE49-F238E27FC236}">
                  <a16:creationId xmlns="" xmlns:a16="http://schemas.microsoft.com/office/drawing/2014/main" id="{43533D38-BF0E-475A-84C3-1F218E0D7784}"/>
                </a:ext>
              </a:extLst>
            </p:cNvPr>
            <p:cNvSpPr txBox="1">
              <a:spLocks/>
            </p:cNvSpPr>
            <p:nvPr/>
          </p:nvSpPr>
          <p:spPr>
            <a:xfrm>
              <a:off x="2030129" y="2236128"/>
              <a:ext cx="2149986" cy="5825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r>
                <a:rPr lang="zh-CN" altLang="en-US" sz="2000" dirty="0"/>
                <a:t>理想中的回收池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9CC387B6-8152-4134-9B8E-0F059227D192}"/>
              </a:ext>
            </a:extLst>
          </p:cNvPr>
          <p:cNvGrpSpPr/>
          <p:nvPr/>
        </p:nvGrpSpPr>
        <p:grpSpPr>
          <a:xfrm>
            <a:off x="7971056" y="1328266"/>
            <a:ext cx="4220944" cy="3563460"/>
            <a:chOff x="7971056" y="1328266"/>
            <a:chExt cx="4220944" cy="3563460"/>
          </a:xfrm>
        </p:grpSpPr>
        <p:sp>
          <p:nvSpPr>
            <p:cNvPr id="7" name="左大括号 6">
              <a:extLst>
                <a:ext uri="{FF2B5EF4-FFF2-40B4-BE49-F238E27FC236}">
                  <a16:creationId xmlns="" xmlns:a16="http://schemas.microsoft.com/office/drawing/2014/main" id="{8962F670-1931-48D2-98F0-4CF19B6CB6BD}"/>
                </a:ext>
              </a:extLst>
            </p:cNvPr>
            <p:cNvSpPr/>
            <p:nvPr/>
          </p:nvSpPr>
          <p:spPr>
            <a:xfrm>
              <a:off x="7971056" y="1474000"/>
              <a:ext cx="457200" cy="268941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标题 5">
              <a:extLst>
                <a:ext uri="{FF2B5EF4-FFF2-40B4-BE49-F238E27FC236}">
                  <a16:creationId xmlns="" xmlns:a16="http://schemas.microsoft.com/office/drawing/2014/main" id="{11D287E7-B3C6-4F5C-B643-6FC2C41BD6E1}"/>
                </a:ext>
              </a:extLst>
            </p:cNvPr>
            <p:cNvSpPr txBox="1">
              <a:spLocks/>
            </p:cNvSpPr>
            <p:nvPr/>
          </p:nvSpPr>
          <p:spPr>
            <a:xfrm>
              <a:off x="8447314" y="1328266"/>
              <a:ext cx="3744686" cy="35634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en-US" sz="2000" dirty="0"/>
                <a:t>回收池是一个集合</a:t>
              </a: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en-US" sz="2000" dirty="0"/>
                <a:t>需要提供</a:t>
              </a:r>
              <a:r>
                <a:rPr lang="en-US" altLang="zh-CN" sz="2000" dirty="0"/>
                <a:t>put</a:t>
              </a:r>
              <a:r>
                <a:rPr lang="zh-CN" altLang="en-US" sz="2000" dirty="0"/>
                <a:t>（存）的方法</a:t>
              </a: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en-US" sz="2000" dirty="0"/>
                <a:t>需要提供</a:t>
              </a:r>
              <a:r>
                <a:rPr lang="en-US" altLang="zh-CN" sz="2000" dirty="0"/>
                <a:t>get</a:t>
              </a:r>
              <a:r>
                <a:rPr lang="zh-CN" altLang="en-US" sz="2000" dirty="0"/>
                <a:t>（取）的方法</a:t>
              </a: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zh-CN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65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如何快速查考能够响应的控件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0AE1EC8-A7E5-4F37-B336-2EFBFFD02EDF}"/>
              </a:ext>
            </a:extLst>
          </p:cNvPr>
          <p:cNvSpPr/>
          <p:nvPr/>
        </p:nvSpPr>
        <p:spPr>
          <a:xfrm>
            <a:off x="1640064" y="1093159"/>
            <a:ext cx="2293840" cy="38618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6D3D60E5-D864-4B12-B0EF-1F75837C9FEA}"/>
              </a:ext>
            </a:extLst>
          </p:cNvPr>
          <p:cNvSpPr/>
          <p:nvPr/>
        </p:nvSpPr>
        <p:spPr>
          <a:xfrm>
            <a:off x="1640064" y="4955054"/>
            <a:ext cx="2302801" cy="725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0B2C78CE-1CE7-4755-A6C5-FB9F6E57E136}"/>
              </a:ext>
            </a:extLst>
          </p:cNvPr>
          <p:cNvSpPr/>
          <p:nvPr/>
        </p:nvSpPr>
        <p:spPr>
          <a:xfrm>
            <a:off x="2401690" y="4977454"/>
            <a:ext cx="680984" cy="6809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6D3D9EB-DFCB-400C-98EA-87044AA55D93}"/>
              </a:ext>
            </a:extLst>
          </p:cNvPr>
          <p:cNvSpPr/>
          <p:nvPr/>
        </p:nvSpPr>
        <p:spPr>
          <a:xfrm>
            <a:off x="1962636" y="1738301"/>
            <a:ext cx="1756221" cy="187270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53A1D69C-046C-4E8F-9091-0F34CF247C4B}"/>
              </a:ext>
            </a:extLst>
          </p:cNvPr>
          <p:cNvSpPr/>
          <p:nvPr/>
        </p:nvSpPr>
        <p:spPr>
          <a:xfrm>
            <a:off x="2249365" y="1930968"/>
            <a:ext cx="1187241" cy="57646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</a:t>
            </a:r>
            <a:endParaRPr lang="zh-CN" altLang="en-US" sz="953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28C784B-8170-4C69-BCF7-A252C73397EE}"/>
              </a:ext>
            </a:extLst>
          </p:cNvPr>
          <p:cNvSpPr/>
          <p:nvPr/>
        </p:nvSpPr>
        <p:spPr>
          <a:xfrm>
            <a:off x="2260566" y="2770987"/>
            <a:ext cx="1187241" cy="57646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</a:t>
            </a:r>
            <a:endParaRPr lang="zh-CN" altLang="en-US" sz="953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="" xmlns:a16="http://schemas.microsoft.com/office/drawing/2014/main" id="{EBD3DE3F-7F7F-4057-9ED7-5EE4DEC903DB}"/>
              </a:ext>
            </a:extLst>
          </p:cNvPr>
          <p:cNvSpPr/>
          <p:nvPr/>
        </p:nvSpPr>
        <p:spPr>
          <a:xfrm>
            <a:off x="2401691" y="2994985"/>
            <a:ext cx="128465" cy="128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9B6BE317-430C-4D01-A8A9-A355265BE90D}"/>
              </a:ext>
            </a:extLst>
          </p:cNvPr>
          <p:cNvSpPr txBox="1"/>
          <p:nvPr/>
        </p:nvSpPr>
        <p:spPr>
          <a:xfrm>
            <a:off x="6796210" y="943477"/>
            <a:ext cx="4132059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手机屏幕</a:t>
            </a:r>
            <a:endParaRPr lang="zh-CN" altLang="en-US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F6FC75E9-6E86-4498-8993-F6B6ABEAD6D9}"/>
              </a:ext>
            </a:extLst>
          </p:cNvPr>
          <p:cNvSpPr txBox="1"/>
          <p:nvPr/>
        </p:nvSpPr>
        <p:spPr>
          <a:xfrm>
            <a:off x="7002298" y="1725021"/>
            <a:ext cx="1008549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导电</a:t>
            </a:r>
            <a:endParaRPr lang="zh-CN" altLang="en-US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D479CE10-14F2-4143-BEA5-4A6A77719EBB}"/>
              </a:ext>
            </a:extLst>
          </p:cNvPr>
          <p:cNvSpPr txBox="1"/>
          <p:nvPr/>
        </p:nvSpPr>
        <p:spPr>
          <a:xfrm>
            <a:off x="6885814" y="2458584"/>
            <a:ext cx="1008549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传感器</a:t>
            </a:r>
            <a:endParaRPr lang="zh-CN" altLang="en-US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6F9B8A14-9B32-4AD2-B81B-08AB67A5CCBA}"/>
              </a:ext>
            </a:extLst>
          </p:cNvPr>
          <p:cNvSpPr txBox="1"/>
          <p:nvPr/>
        </p:nvSpPr>
        <p:spPr>
          <a:xfrm>
            <a:off x="6880821" y="3187220"/>
            <a:ext cx="1008549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电路板</a:t>
            </a:r>
            <a:endParaRPr lang="zh-CN" altLang="en-US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28A9D2DF-8457-43C9-A0E4-049E94410834}"/>
              </a:ext>
            </a:extLst>
          </p:cNvPr>
          <p:cNvSpPr txBox="1"/>
          <p:nvPr/>
        </p:nvSpPr>
        <p:spPr>
          <a:xfrm>
            <a:off x="7321859" y="2165435"/>
            <a:ext cx="1008549" cy="23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53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转换成电频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="" xmlns:a16="http://schemas.microsoft.com/office/drawing/2014/main" id="{AD4E5811-F611-4C92-9CBD-D496795F88FF}"/>
              </a:ext>
            </a:extLst>
          </p:cNvPr>
          <p:cNvCxnSpPr/>
          <p:nvPr/>
        </p:nvCxnSpPr>
        <p:spPr>
          <a:xfrm>
            <a:off x="7285061" y="1253370"/>
            <a:ext cx="0" cy="44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="" xmlns:a16="http://schemas.microsoft.com/office/drawing/2014/main" id="{92D6A52B-9E12-4A0E-BAF2-3684CB306666}"/>
              </a:ext>
            </a:extLst>
          </p:cNvPr>
          <p:cNvCxnSpPr/>
          <p:nvPr/>
        </p:nvCxnSpPr>
        <p:spPr>
          <a:xfrm>
            <a:off x="7285061" y="1997973"/>
            <a:ext cx="0" cy="44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="" xmlns:a16="http://schemas.microsoft.com/office/drawing/2014/main" id="{8DEF9506-0DD6-4A12-820F-DB8EF2F4B2E1}"/>
              </a:ext>
            </a:extLst>
          </p:cNvPr>
          <p:cNvCxnSpPr/>
          <p:nvPr/>
        </p:nvCxnSpPr>
        <p:spPr>
          <a:xfrm>
            <a:off x="7285061" y="2764888"/>
            <a:ext cx="0" cy="44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梯形 23">
            <a:extLst>
              <a:ext uri="{FF2B5EF4-FFF2-40B4-BE49-F238E27FC236}">
                <a16:creationId xmlns="" xmlns:a16="http://schemas.microsoft.com/office/drawing/2014/main" id="{54828F4D-D104-4F11-B4CD-155196795846}"/>
              </a:ext>
            </a:extLst>
          </p:cNvPr>
          <p:cNvSpPr/>
          <p:nvPr/>
        </p:nvSpPr>
        <p:spPr>
          <a:xfrm>
            <a:off x="6661806" y="3806951"/>
            <a:ext cx="1246510" cy="698904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="" xmlns:a16="http://schemas.microsoft.com/office/drawing/2014/main" id="{25CE8529-FB00-4E7F-988C-066776B49ECA}"/>
              </a:ext>
            </a:extLst>
          </p:cNvPr>
          <p:cNvCxnSpPr>
            <a:cxnSpLocks/>
          </p:cNvCxnSpPr>
          <p:nvPr/>
        </p:nvCxnSpPr>
        <p:spPr>
          <a:xfrm>
            <a:off x="7258181" y="3479660"/>
            <a:ext cx="0" cy="313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="" xmlns:a16="http://schemas.microsoft.com/office/drawing/2014/main" id="{73A3CF32-25BC-4F06-8786-06218950D02D}"/>
              </a:ext>
            </a:extLst>
          </p:cNvPr>
          <p:cNvCxnSpPr>
            <a:cxnSpLocks/>
          </p:cNvCxnSpPr>
          <p:nvPr/>
        </p:nvCxnSpPr>
        <p:spPr>
          <a:xfrm>
            <a:off x="7285061" y="4641069"/>
            <a:ext cx="0" cy="452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>
            <a:extLst>
              <a:ext uri="{FF2B5EF4-FFF2-40B4-BE49-F238E27FC236}">
                <a16:creationId xmlns="" xmlns:a16="http://schemas.microsoft.com/office/drawing/2014/main" id="{5DAAAA50-864C-42E0-A5F7-B863D0E09267}"/>
              </a:ext>
            </a:extLst>
          </p:cNvPr>
          <p:cNvSpPr/>
          <p:nvPr/>
        </p:nvSpPr>
        <p:spPr>
          <a:xfrm>
            <a:off x="9539409" y="5043294"/>
            <a:ext cx="1130020" cy="11300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Activity</a:t>
            </a:r>
            <a:endParaRPr lang="zh-CN" altLang="en-US" sz="953" dirty="0">
              <a:solidFill>
                <a:schemeClr val="accent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8571E496-343B-4937-B148-F8F722732248}"/>
              </a:ext>
            </a:extLst>
          </p:cNvPr>
          <p:cNvSpPr txBox="1"/>
          <p:nvPr/>
        </p:nvSpPr>
        <p:spPr>
          <a:xfrm>
            <a:off x="6899768" y="4017991"/>
            <a:ext cx="1008549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Linux</a:t>
            </a:r>
            <a:endParaRPr lang="zh-CN" altLang="en-US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B7312E1A-7761-4703-B16A-B104D947F6AF}"/>
              </a:ext>
            </a:extLst>
          </p:cNvPr>
          <p:cNvSpPr txBox="1"/>
          <p:nvPr/>
        </p:nvSpPr>
        <p:spPr>
          <a:xfrm>
            <a:off x="7385095" y="4736308"/>
            <a:ext cx="1008549" cy="23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53" dirty="0" err="1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Jni</a:t>
            </a:r>
            <a:r>
              <a:rPr lang="zh-CN" altLang="en-US" sz="953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接口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="" xmlns:a16="http://schemas.microsoft.com/office/drawing/2014/main" id="{5DAAAA50-864C-42E0-A5F7-B863D0E09267}"/>
              </a:ext>
            </a:extLst>
          </p:cNvPr>
          <p:cNvSpPr/>
          <p:nvPr/>
        </p:nvSpPr>
        <p:spPr>
          <a:xfrm>
            <a:off x="6178139" y="5165914"/>
            <a:ext cx="2160713" cy="8847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 err="1" smtClean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WindowManagerService</a:t>
            </a:r>
            <a:endParaRPr lang="zh-CN" altLang="en-US" sz="953" dirty="0">
              <a:solidFill>
                <a:schemeClr val="accent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31" name="直接箭头连接符 30">
            <a:extLst>
              <a:ext uri="{FF2B5EF4-FFF2-40B4-BE49-F238E27FC236}">
                <a16:creationId xmlns="" xmlns:a16="http://schemas.microsoft.com/office/drawing/2014/main" id="{73A3CF32-25BC-4F06-8786-06218950D02D}"/>
              </a:ext>
            </a:extLst>
          </p:cNvPr>
          <p:cNvCxnSpPr>
            <a:cxnSpLocks/>
          </p:cNvCxnSpPr>
          <p:nvPr/>
        </p:nvCxnSpPr>
        <p:spPr>
          <a:xfrm flipV="1">
            <a:off x="8506116" y="5608304"/>
            <a:ext cx="866029" cy="5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如何快速查考能够响应的控件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0AE1EC8-A7E5-4F37-B336-2EFBFFD02EDF}"/>
              </a:ext>
            </a:extLst>
          </p:cNvPr>
          <p:cNvSpPr/>
          <p:nvPr/>
        </p:nvSpPr>
        <p:spPr>
          <a:xfrm>
            <a:off x="1640064" y="1093159"/>
            <a:ext cx="2293840" cy="38618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6D3D60E5-D864-4B12-B0EF-1F75837C9FEA}"/>
              </a:ext>
            </a:extLst>
          </p:cNvPr>
          <p:cNvSpPr/>
          <p:nvPr/>
        </p:nvSpPr>
        <p:spPr>
          <a:xfrm>
            <a:off x="1640064" y="4955054"/>
            <a:ext cx="2302801" cy="725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0B2C78CE-1CE7-4755-A6C5-FB9F6E57E136}"/>
              </a:ext>
            </a:extLst>
          </p:cNvPr>
          <p:cNvSpPr/>
          <p:nvPr/>
        </p:nvSpPr>
        <p:spPr>
          <a:xfrm>
            <a:off x="2401690" y="4977454"/>
            <a:ext cx="680984" cy="6809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6D3D9EB-DFCB-400C-98EA-87044AA55D93}"/>
              </a:ext>
            </a:extLst>
          </p:cNvPr>
          <p:cNvSpPr/>
          <p:nvPr/>
        </p:nvSpPr>
        <p:spPr>
          <a:xfrm>
            <a:off x="1962636" y="1738301"/>
            <a:ext cx="1756221" cy="187270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53A1D69C-046C-4E8F-9091-0F34CF247C4B}"/>
              </a:ext>
            </a:extLst>
          </p:cNvPr>
          <p:cNvSpPr/>
          <p:nvPr/>
        </p:nvSpPr>
        <p:spPr>
          <a:xfrm>
            <a:off x="2249365" y="1930968"/>
            <a:ext cx="1187241" cy="57646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</a:t>
            </a:r>
            <a:endParaRPr lang="zh-CN" altLang="en-US" sz="953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28C784B-8170-4C69-BCF7-A252C73397EE}"/>
              </a:ext>
            </a:extLst>
          </p:cNvPr>
          <p:cNvSpPr/>
          <p:nvPr/>
        </p:nvSpPr>
        <p:spPr>
          <a:xfrm>
            <a:off x="2260566" y="2770987"/>
            <a:ext cx="1187241" cy="57646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53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View</a:t>
            </a:r>
            <a:endParaRPr lang="zh-CN" altLang="en-US" sz="953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="" xmlns:a16="http://schemas.microsoft.com/office/drawing/2014/main" id="{EBD3DE3F-7F7F-4057-9ED7-5EE4DEC903DB}"/>
              </a:ext>
            </a:extLst>
          </p:cNvPr>
          <p:cNvSpPr/>
          <p:nvPr/>
        </p:nvSpPr>
        <p:spPr>
          <a:xfrm>
            <a:off x="2401691" y="2994985"/>
            <a:ext cx="128465" cy="128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12" name="椭圆 11">
            <a:extLst>
              <a:ext uri="{FF2B5EF4-FFF2-40B4-BE49-F238E27FC236}">
                <a16:creationId xmlns="" xmlns:a16="http://schemas.microsoft.com/office/drawing/2014/main" id="{2CE025BD-1DD8-45C5-A0E0-B8891687F938}"/>
              </a:ext>
            </a:extLst>
          </p:cNvPr>
          <p:cNvSpPr/>
          <p:nvPr/>
        </p:nvSpPr>
        <p:spPr>
          <a:xfrm>
            <a:off x="5655850" y="2687020"/>
            <a:ext cx="128465" cy="128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9B6BE317-430C-4D01-A8A9-A355265BE90D}"/>
              </a:ext>
            </a:extLst>
          </p:cNvPr>
          <p:cNvSpPr txBox="1"/>
          <p:nvPr/>
        </p:nvSpPr>
        <p:spPr>
          <a:xfrm>
            <a:off x="6025624" y="2599983"/>
            <a:ext cx="4132059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</a:t>
            </a:r>
            <a:endParaRPr lang="zh-CN" altLang="en-US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428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="" xmlns:a16="http://schemas.microsoft.com/office/drawing/2014/main" id="{4473B790-BF7A-45C7-B05D-7E502205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事件架构的回收池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9CC387B6-8152-4134-9B8E-0F059227D192}"/>
              </a:ext>
            </a:extLst>
          </p:cNvPr>
          <p:cNvGrpSpPr/>
          <p:nvPr/>
        </p:nvGrpSpPr>
        <p:grpSpPr>
          <a:xfrm>
            <a:off x="7420638" y="1340467"/>
            <a:ext cx="4849585" cy="3563460"/>
            <a:chOff x="7420638" y="1340467"/>
            <a:chExt cx="4849585" cy="3563460"/>
          </a:xfrm>
        </p:grpSpPr>
        <p:sp>
          <p:nvSpPr>
            <p:cNvPr id="7" name="左大括号 6">
              <a:extLst>
                <a:ext uri="{FF2B5EF4-FFF2-40B4-BE49-F238E27FC236}">
                  <a16:creationId xmlns="" xmlns:a16="http://schemas.microsoft.com/office/drawing/2014/main" id="{8962F670-1931-48D2-98F0-4CF19B6CB6BD}"/>
                </a:ext>
              </a:extLst>
            </p:cNvPr>
            <p:cNvSpPr/>
            <p:nvPr/>
          </p:nvSpPr>
          <p:spPr>
            <a:xfrm>
              <a:off x="7420638" y="1692736"/>
              <a:ext cx="457200" cy="268941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标题 5">
              <a:extLst>
                <a:ext uri="{FF2B5EF4-FFF2-40B4-BE49-F238E27FC236}">
                  <a16:creationId xmlns="" xmlns:a16="http://schemas.microsoft.com/office/drawing/2014/main" id="{11D287E7-B3C6-4F5C-B643-6FC2C41BD6E1}"/>
                </a:ext>
              </a:extLst>
            </p:cNvPr>
            <p:cNvSpPr txBox="1">
              <a:spLocks/>
            </p:cNvSpPr>
            <p:nvPr/>
          </p:nvSpPr>
          <p:spPr>
            <a:xfrm>
              <a:off x="7719994" y="1340467"/>
              <a:ext cx="4550229" cy="35634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j-cs"/>
                </a:defRPr>
              </a:lvl1pPr>
            </a:lstStyle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en-US" altLang="zh-CN" sz="2000" dirty="0" err="1"/>
                <a:t>sRecycleBin</a:t>
              </a:r>
              <a:r>
                <a:rPr lang="zh-CN" altLang="en-US" sz="2000" dirty="0"/>
                <a:t>是一个</a:t>
              </a:r>
              <a:r>
                <a:rPr lang="en-US" altLang="zh-CN" sz="2000" dirty="0"/>
                <a:t>Target</a:t>
              </a:r>
              <a:r>
                <a:rPr lang="zh-CN" altLang="en-US" sz="2000" dirty="0"/>
                <a:t>类型</a:t>
              </a:r>
              <a:r>
                <a:rPr lang="zh-CN" altLang="en-US" sz="1600" dirty="0">
                  <a:solidFill>
                    <a:srgbClr val="FF0000"/>
                  </a:solidFill>
                </a:rPr>
                <a:t>（</a:t>
              </a:r>
              <a:r>
                <a:rPr lang="en-US" altLang="zh-CN" sz="1600" dirty="0">
                  <a:solidFill>
                    <a:srgbClr val="FF0000"/>
                  </a:solidFill>
                </a:rPr>
                <a:t>target</a:t>
              </a:r>
              <a:r>
                <a:rPr lang="zh-CN" altLang="en-US" sz="1600" dirty="0">
                  <a:solidFill>
                    <a:srgbClr val="FF0000"/>
                  </a:solidFill>
                </a:rPr>
                <a:t>是一个单向链表）</a:t>
              </a:r>
              <a:endParaRPr lang="en-US" altLang="zh-CN" sz="1600" dirty="0">
                <a:solidFill>
                  <a:srgbClr val="FF0000"/>
                </a:solidFill>
              </a:endParaRPr>
            </a:p>
            <a:p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en-US" altLang="zh-CN" sz="2000" dirty="0" err="1"/>
                <a:t>sRecycleBin</a:t>
              </a:r>
              <a:r>
                <a:rPr lang="zh-CN" altLang="en-US" sz="2000" dirty="0"/>
                <a:t>必须是一个静态的变量</a:t>
              </a: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en-US" sz="2000" dirty="0"/>
                <a:t>回收池大小必须通过另外的静态变量进行控制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4581AF89-FA3E-4537-A02B-2C0376E0D075}"/>
              </a:ext>
            </a:extLst>
          </p:cNvPr>
          <p:cNvGrpSpPr/>
          <p:nvPr/>
        </p:nvGrpSpPr>
        <p:grpSpPr>
          <a:xfrm>
            <a:off x="2394857" y="1230089"/>
            <a:ext cx="1828800" cy="903515"/>
            <a:chOff x="783771" y="1088571"/>
            <a:chExt cx="1828800" cy="903515"/>
          </a:xfrm>
        </p:grpSpPr>
        <p:sp>
          <p:nvSpPr>
            <p:cNvPr id="2" name="矩形 1">
              <a:extLst>
                <a:ext uri="{FF2B5EF4-FFF2-40B4-BE49-F238E27FC236}">
                  <a16:creationId xmlns="" xmlns:a16="http://schemas.microsoft.com/office/drawing/2014/main" id="{972DC81E-877F-4F86-9A7D-7A2F004FBC77}"/>
                </a:ext>
              </a:extLst>
            </p:cNvPr>
            <p:cNvSpPr/>
            <p:nvPr/>
          </p:nvSpPr>
          <p:spPr>
            <a:xfrm>
              <a:off x="783771" y="1088571"/>
              <a:ext cx="1828800" cy="903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Target</a:t>
              </a: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7EA7D2CE-953D-43A6-9514-52C5B901D580}"/>
                </a:ext>
              </a:extLst>
            </p:cNvPr>
            <p:cNvSpPr/>
            <p:nvPr/>
          </p:nvSpPr>
          <p:spPr>
            <a:xfrm>
              <a:off x="2013857" y="1687286"/>
              <a:ext cx="598714" cy="3048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next</a:t>
              </a:r>
              <a:endParaRPr lang="zh-CN" altLang="en-US" sz="16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B20B7A54-465E-47F8-9F17-2A47ECB91992}"/>
              </a:ext>
            </a:extLst>
          </p:cNvPr>
          <p:cNvGrpSpPr/>
          <p:nvPr/>
        </p:nvGrpSpPr>
        <p:grpSpPr>
          <a:xfrm>
            <a:off x="5074099" y="1230089"/>
            <a:ext cx="1828800" cy="903515"/>
            <a:chOff x="783771" y="1088571"/>
            <a:chExt cx="1828800" cy="903515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10C8D416-2E7C-48BD-858B-30C719E5F02B}"/>
                </a:ext>
              </a:extLst>
            </p:cNvPr>
            <p:cNvSpPr/>
            <p:nvPr/>
          </p:nvSpPr>
          <p:spPr>
            <a:xfrm>
              <a:off x="783771" y="1088571"/>
              <a:ext cx="1828800" cy="903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Target</a:t>
              </a: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22A23CEA-ECE5-43FA-A810-4A73EFF3258E}"/>
                </a:ext>
              </a:extLst>
            </p:cNvPr>
            <p:cNvSpPr/>
            <p:nvPr/>
          </p:nvSpPr>
          <p:spPr>
            <a:xfrm>
              <a:off x="2013857" y="1687286"/>
              <a:ext cx="598714" cy="3048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next</a:t>
              </a:r>
              <a:endParaRPr lang="zh-CN" altLang="en-US" sz="16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F45DE4FF-E208-440B-9D13-9EE2C642A4F6}"/>
              </a:ext>
            </a:extLst>
          </p:cNvPr>
          <p:cNvGrpSpPr/>
          <p:nvPr/>
        </p:nvGrpSpPr>
        <p:grpSpPr>
          <a:xfrm>
            <a:off x="5074099" y="2747633"/>
            <a:ext cx="1828800" cy="903515"/>
            <a:chOff x="783771" y="1088571"/>
            <a:chExt cx="1828800" cy="903515"/>
          </a:xfrm>
        </p:grpSpPr>
        <p:sp>
          <p:nvSpPr>
            <p:cNvPr id="25" name="矩形 24">
              <a:extLst>
                <a:ext uri="{FF2B5EF4-FFF2-40B4-BE49-F238E27FC236}">
                  <a16:creationId xmlns="" xmlns:a16="http://schemas.microsoft.com/office/drawing/2014/main" id="{632A6F7F-4593-468D-9B08-F7C853FF4AB0}"/>
                </a:ext>
              </a:extLst>
            </p:cNvPr>
            <p:cNvSpPr/>
            <p:nvPr/>
          </p:nvSpPr>
          <p:spPr>
            <a:xfrm>
              <a:off x="783771" y="1088571"/>
              <a:ext cx="1828800" cy="903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Target</a:t>
              </a: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B0C6B7A2-B440-4D75-9A05-44829BE4DD33}"/>
                </a:ext>
              </a:extLst>
            </p:cNvPr>
            <p:cNvSpPr/>
            <p:nvPr/>
          </p:nvSpPr>
          <p:spPr>
            <a:xfrm>
              <a:off x="2013857" y="1687286"/>
              <a:ext cx="598714" cy="3048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next</a:t>
              </a:r>
              <a:endParaRPr lang="zh-CN" altLang="en-US" sz="16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4079D9E1-C6E0-47BE-A399-6D6FC3C7416B}"/>
              </a:ext>
            </a:extLst>
          </p:cNvPr>
          <p:cNvGrpSpPr/>
          <p:nvPr/>
        </p:nvGrpSpPr>
        <p:grpSpPr>
          <a:xfrm>
            <a:off x="5074099" y="4265177"/>
            <a:ext cx="1828800" cy="903515"/>
            <a:chOff x="783771" y="1088571"/>
            <a:chExt cx="1828800" cy="903515"/>
          </a:xfrm>
        </p:grpSpPr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16D2CE5C-D726-4187-9F22-D74D05EA5CD7}"/>
                </a:ext>
              </a:extLst>
            </p:cNvPr>
            <p:cNvSpPr/>
            <p:nvPr/>
          </p:nvSpPr>
          <p:spPr>
            <a:xfrm>
              <a:off x="783771" y="1088571"/>
              <a:ext cx="1828800" cy="903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Target</a:t>
              </a: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69E82EBC-71C4-42EC-BC7B-3A08F62A67D9}"/>
                </a:ext>
              </a:extLst>
            </p:cNvPr>
            <p:cNvSpPr/>
            <p:nvPr/>
          </p:nvSpPr>
          <p:spPr>
            <a:xfrm>
              <a:off x="2013857" y="1687286"/>
              <a:ext cx="598714" cy="3048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next</a:t>
              </a:r>
              <a:endParaRPr lang="zh-CN" altLang="en-US" sz="16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235E26F6-4007-4877-8166-09EC5FF0B8F5}"/>
              </a:ext>
            </a:extLst>
          </p:cNvPr>
          <p:cNvGrpSpPr/>
          <p:nvPr/>
        </p:nvGrpSpPr>
        <p:grpSpPr>
          <a:xfrm>
            <a:off x="5074099" y="5767407"/>
            <a:ext cx="1828800" cy="903515"/>
            <a:chOff x="783771" y="1088571"/>
            <a:chExt cx="1828800" cy="903515"/>
          </a:xfrm>
        </p:grpSpPr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670428CB-62E6-4A30-B3F4-CFC6EA4102E4}"/>
                </a:ext>
              </a:extLst>
            </p:cNvPr>
            <p:cNvSpPr/>
            <p:nvPr/>
          </p:nvSpPr>
          <p:spPr>
            <a:xfrm>
              <a:off x="783771" y="1088571"/>
              <a:ext cx="1828800" cy="903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Target</a:t>
              </a:r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="" xmlns:a16="http://schemas.microsoft.com/office/drawing/2014/main" id="{1AB8A76A-AD6F-42A2-B479-7B2A36B71D0D}"/>
                </a:ext>
              </a:extLst>
            </p:cNvPr>
            <p:cNvSpPr/>
            <p:nvPr/>
          </p:nvSpPr>
          <p:spPr>
            <a:xfrm>
              <a:off x="2013857" y="1687286"/>
              <a:ext cx="598714" cy="3048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next</a:t>
              </a:r>
              <a:endParaRPr lang="zh-CN" altLang="en-US" sz="16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cxnSp>
        <p:nvCxnSpPr>
          <p:cNvPr id="11" name="直接箭头连接符 10">
            <a:extLst>
              <a:ext uri="{FF2B5EF4-FFF2-40B4-BE49-F238E27FC236}">
                <a16:creationId xmlns="" xmlns:a16="http://schemas.microsoft.com/office/drawing/2014/main" id="{2F2E501F-1324-4005-9126-12AF8565130C}"/>
              </a:ext>
            </a:extLst>
          </p:cNvPr>
          <p:cNvCxnSpPr>
            <a:stCxn id="3" idx="3"/>
          </p:cNvCxnSpPr>
          <p:nvPr/>
        </p:nvCxnSpPr>
        <p:spPr>
          <a:xfrm>
            <a:off x="4223657" y="1981204"/>
            <a:ext cx="850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="" xmlns:a16="http://schemas.microsoft.com/office/drawing/2014/main" id="{431643A2-11DE-4B4F-B8A1-B276B82F1E8A}"/>
              </a:ext>
            </a:extLst>
          </p:cNvPr>
          <p:cNvCxnSpPr>
            <a:stCxn id="23" idx="2"/>
          </p:cNvCxnSpPr>
          <p:nvPr/>
        </p:nvCxnSpPr>
        <p:spPr>
          <a:xfrm>
            <a:off x="6603542" y="2133604"/>
            <a:ext cx="0" cy="614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="" xmlns:a16="http://schemas.microsoft.com/office/drawing/2014/main" id="{99978579-6B1D-4E96-8E1E-AFBF3149B277}"/>
              </a:ext>
            </a:extLst>
          </p:cNvPr>
          <p:cNvCxnSpPr/>
          <p:nvPr/>
        </p:nvCxnSpPr>
        <p:spPr>
          <a:xfrm>
            <a:off x="6603542" y="3651148"/>
            <a:ext cx="0" cy="614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="" xmlns:a16="http://schemas.microsoft.com/office/drawing/2014/main" id="{9AD31F6A-70A1-48CD-BE1D-7A4FF5E477F5}"/>
              </a:ext>
            </a:extLst>
          </p:cNvPr>
          <p:cNvCxnSpPr/>
          <p:nvPr/>
        </p:nvCxnSpPr>
        <p:spPr>
          <a:xfrm>
            <a:off x="6599455" y="5168692"/>
            <a:ext cx="0" cy="614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标题 5">
            <a:extLst>
              <a:ext uri="{FF2B5EF4-FFF2-40B4-BE49-F238E27FC236}">
                <a16:creationId xmlns="" xmlns:a16="http://schemas.microsoft.com/office/drawing/2014/main" id="{7DE7D2BA-D1B5-4AC8-BBFD-8C5CF61CB9F9}"/>
              </a:ext>
            </a:extLst>
          </p:cNvPr>
          <p:cNvSpPr txBox="1">
            <a:spLocks/>
          </p:cNvSpPr>
          <p:nvPr/>
        </p:nvSpPr>
        <p:spPr>
          <a:xfrm>
            <a:off x="2519988" y="726440"/>
            <a:ext cx="1703669" cy="614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2000" dirty="0" err="1"/>
              <a:t>sRecycleBin</a:t>
            </a:r>
            <a:endParaRPr lang="zh-CN" altLang="en-US" sz="2000" dirty="0"/>
          </a:p>
        </p:txBody>
      </p:sp>
      <p:sp>
        <p:nvSpPr>
          <p:cNvPr id="38" name="标题 5">
            <a:extLst>
              <a:ext uri="{FF2B5EF4-FFF2-40B4-BE49-F238E27FC236}">
                <a16:creationId xmlns="" xmlns:a16="http://schemas.microsoft.com/office/drawing/2014/main" id="{E0E62673-5038-4270-ADD6-7C5FD391783B}"/>
              </a:ext>
            </a:extLst>
          </p:cNvPr>
          <p:cNvSpPr txBox="1">
            <a:spLocks/>
          </p:cNvSpPr>
          <p:nvPr/>
        </p:nvSpPr>
        <p:spPr>
          <a:xfrm>
            <a:off x="5136664" y="646688"/>
            <a:ext cx="1703669" cy="614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2000" dirty="0" err="1"/>
              <a:t>sRecycleBin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9650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2 -0.00787 L 0.20196 -0.00787 " pathEditMode="relative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0.00555 L -0.00092 0.21042 " pathEditMode="relative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8" grpId="0"/>
      <p:bldP spid="3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62487" y="1633700"/>
            <a:ext cx="1467068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02</a:t>
            </a:r>
            <a:endParaRPr lang="zh-CN" altLang="en-US" sz="10002" dirty="0">
              <a:solidFill>
                <a:srgbClr val="F8F8F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26500" y="4143123"/>
            <a:ext cx="96721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 smtClean="0">
                <a:latin typeface="思源黑体 CN Bold" panose="020B0800000000000000" pitchFamily="34" charset="-122"/>
                <a:ea typeface="思源黑体 CN Normal" panose="020B0400000000000000" pitchFamily="34" charset="-122"/>
                <a:sym typeface="+mn-ea"/>
              </a:rPr>
              <a:t>系统源码</a:t>
            </a:r>
            <a:r>
              <a:rPr lang="en-US" altLang="zh-CN" sz="3200" dirty="0" smtClean="0">
                <a:latin typeface="思源黑体 CN Bold" panose="020B0800000000000000" pitchFamily="34" charset="-122"/>
                <a:ea typeface="思源黑体 CN Normal" panose="020B0400000000000000" pitchFamily="34" charset="-122"/>
                <a:sym typeface="+mn-ea"/>
              </a:rPr>
              <a:t>-</a:t>
            </a:r>
            <a:r>
              <a:rPr lang="zh-CN" altLang="en-US" sz="3200" dirty="0" smtClean="0">
                <a:latin typeface="思源黑体 CN Bold" panose="020B0800000000000000" pitchFamily="34" charset="-122"/>
                <a:ea typeface="思源黑体 CN Normal" panose="020B0400000000000000" pitchFamily="34" charset="-122"/>
                <a:sym typeface="+mn-ea"/>
              </a:rPr>
              <a:t>事件分发机制</a:t>
            </a:r>
            <a:endParaRPr lang="zh-CN" altLang="en-US" sz="1905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51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B43E7DE4-D0C1-4E65-90E4-77C8D7BD61E5}"/>
              </a:ext>
            </a:extLst>
          </p:cNvPr>
          <p:cNvGrpSpPr/>
          <p:nvPr/>
        </p:nvGrpSpPr>
        <p:grpSpPr>
          <a:xfrm>
            <a:off x="3507382" y="1707502"/>
            <a:ext cx="5661498" cy="3442996"/>
            <a:chOff x="3350317" y="1623526"/>
            <a:chExt cx="5661498" cy="3442996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3236A429-6590-436F-871A-756B6996A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317" y="2118049"/>
              <a:ext cx="4679418" cy="294847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1E90795E-BD38-4E19-B7F2-4B229055A9EE}"/>
                </a:ext>
              </a:extLst>
            </p:cNvPr>
            <p:cNvSpPr txBox="1"/>
            <p:nvPr/>
          </p:nvSpPr>
          <p:spPr>
            <a:xfrm>
              <a:off x="3497424" y="1623526"/>
              <a:ext cx="5514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事件分发在</a:t>
              </a:r>
              <a:r>
                <a:rPr lang="en-US" altLang="zh-CN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Android</a:t>
              </a:r>
              <a:r>
                <a:rPr lang="zh-CN" altLang="en-US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开发中为什么这么重要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029B8759-9565-49BC-AAFD-9F572949C034}"/>
              </a:ext>
            </a:extLst>
          </p:cNvPr>
          <p:cNvGrpSpPr/>
          <p:nvPr/>
        </p:nvGrpSpPr>
        <p:grpSpPr>
          <a:xfrm>
            <a:off x="3332533" y="1759989"/>
            <a:ext cx="6770660" cy="3515700"/>
            <a:chOff x="2791164" y="1550823"/>
            <a:chExt cx="6770660" cy="3515700"/>
          </a:xfrm>
        </p:grpSpPr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446AED90-5744-49B9-A799-216C1233E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5935" y="1876583"/>
              <a:ext cx="1662348" cy="3189940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E487CEC6-3A52-44E3-91D3-F1605547DB01}"/>
                </a:ext>
              </a:extLst>
            </p:cNvPr>
            <p:cNvSpPr txBox="1"/>
            <p:nvPr/>
          </p:nvSpPr>
          <p:spPr>
            <a:xfrm>
              <a:off x="2791164" y="1550823"/>
              <a:ext cx="677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事件束缚了你 开发自定义控件的能力，同时与</a:t>
              </a:r>
              <a:r>
                <a:rPr lang="en-US" altLang="zh-CN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Offer</a:t>
              </a:r>
              <a:r>
                <a:rPr lang="zh-CN" altLang="en-US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失之交臂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5FCB451B-7D22-43FB-82E3-141C78333B9A}"/>
              </a:ext>
            </a:extLst>
          </p:cNvPr>
          <p:cNvGrpSpPr/>
          <p:nvPr/>
        </p:nvGrpSpPr>
        <p:grpSpPr>
          <a:xfrm>
            <a:off x="3654488" y="1751931"/>
            <a:ext cx="5514391" cy="2738676"/>
            <a:chOff x="3497424" y="1623526"/>
            <a:chExt cx="5514391" cy="2738676"/>
          </a:xfrm>
        </p:grpSpPr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0F98336A-B20F-447F-A0B5-864440F8A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2690" y="1808192"/>
              <a:ext cx="2554010" cy="2554010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8DEC523D-7B57-4B4E-9C2B-D4C6347A8718}"/>
                </a:ext>
              </a:extLst>
            </p:cNvPr>
            <p:cNvSpPr txBox="1"/>
            <p:nvPr/>
          </p:nvSpPr>
          <p:spPr>
            <a:xfrm>
              <a:off x="3497424" y="1623526"/>
              <a:ext cx="5514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怎样才能学好事件分发架构 。源码？博客？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AE082EE6-95AB-41A0-BD9B-9B8F177D2550}"/>
              </a:ext>
            </a:extLst>
          </p:cNvPr>
          <p:cNvGrpSpPr/>
          <p:nvPr/>
        </p:nvGrpSpPr>
        <p:grpSpPr>
          <a:xfrm>
            <a:off x="4421063" y="1759989"/>
            <a:ext cx="5514391" cy="3442996"/>
            <a:chOff x="3497424" y="1623526"/>
            <a:chExt cx="5514391" cy="3442996"/>
          </a:xfrm>
        </p:grpSpPr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44C1C148-3F7A-4709-A840-259BA515B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527" y="2118049"/>
              <a:ext cx="4002998" cy="2948473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56BFEF6B-723C-46A5-92DD-4E96A5B36AE3}"/>
                </a:ext>
              </a:extLst>
            </p:cNvPr>
            <p:cNvSpPr txBox="1"/>
            <p:nvPr/>
          </p:nvSpPr>
          <p:spPr>
            <a:xfrm>
              <a:off x="3497424" y="1623526"/>
              <a:ext cx="5514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拒绝学习表面，拒绝记忆保质期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CED7F6C-A6BB-41F0-9113-61E90A9FCECF}"/>
              </a:ext>
            </a:extLst>
          </p:cNvPr>
          <p:cNvGrpSpPr/>
          <p:nvPr/>
        </p:nvGrpSpPr>
        <p:grpSpPr>
          <a:xfrm>
            <a:off x="2701794" y="1768198"/>
            <a:ext cx="7401399" cy="3077312"/>
            <a:chOff x="1863996" y="1808192"/>
            <a:chExt cx="7401399" cy="3077312"/>
          </a:xfrm>
        </p:grpSpPr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1FD7D192-84B4-4732-BC01-38A73A71E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527" y="2299067"/>
              <a:ext cx="4002998" cy="2586437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BAAA6F13-1A55-41C5-B88A-D593D50E06CB}"/>
                </a:ext>
              </a:extLst>
            </p:cNvPr>
            <p:cNvSpPr txBox="1"/>
            <p:nvPr/>
          </p:nvSpPr>
          <p:spPr>
            <a:xfrm>
              <a:off x="1863996" y="1808192"/>
              <a:ext cx="7401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一堂课带你全面理解事件分发架构，从思想上理解</a:t>
              </a:r>
              <a:r>
                <a:rPr lang="en-US" altLang="zh-CN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Google</a:t>
              </a:r>
              <a:r>
                <a:rPr lang="zh-CN" altLang="en-US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为什么这么做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5310" y="686922"/>
            <a:ext cx="7430144" cy="57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3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en-US" altLang="zh-CN" sz="3600" dirty="0" err="1"/>
              <a:t>WindowManagerService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6143" y="1592593"/>
            <a:ext cx="1844705" cy="42942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17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定义</a:t>
            </a:r>
            <a:endParaRPr lang="en-US" altLang="zh-CN" sz="2117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24514" y="2021680"/>
            <a:ext cx="10200868" cy="41620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它是是一个窗口管理系统服务，它的主要功能包含如下</a:t>
            </a: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：</a:t>
            </a:r>
            <a:endParaRPr lang="en-US" altLang="zh-CN" sz="1905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窗口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管理，</a:t>
            </a: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绘制</a:t>
            </a:r>
            <a:endParaRPr lang="en-US" altLang="zh-CN" sz="1905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转场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动画</a:t>
            </a:r>
            <a:r>
              <a:rPr lang="en-US" altLang="zh-CN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--Activity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切换</a:t>
            </a: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动画</a:t>
            </a:r>
            <a:endParaRPr lang="en-US" altLang="zh-CN" sz="1905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Z-ordered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的</a:t>
            </a: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维护</a:t>
            </a:r>
            <a:endParaRPr lang="en-US" altLang="zh-CN" sz="1905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Activity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窗口显示前后顺序 </a:t>
            </a:r>
            <a:endParaRPr lang="en-US" altLang="zh-CN" sz="1905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输入法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管理  </a:t>
            </a:r>
            <a:endParaRPr lang="en-US" altLang="zh-CN" sz="1905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系统事件分发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线程</a:t>
            </a:r>
          </a:p>
          <a:p>
            <a:pPr algn="just">
              <a:lnSpc>
                <a:spcPct val="150000"/>
              </a:lnSpc>
            </a:pPr>
            <a:r>
              <a:rPr lang="en-US" altLang="zh-CN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endParaRPr lang="zh-CN" altLang="en-US" sz="1905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08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面试事件引发的思考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599CC35C-2DE1-4941-B92C-F02BED1EBCFF}"/>
              </a:ext>
            </a:extLst>
          </p:cNvPr>
          <p:cNvSpPr txBox="1"/>
          <p:nvPr/>
        </p:nvSpPr>
        <p:spPr>
          <a:xfrm>
            <a:off x="1241302" y="1481423"/>
            <a:ext cx="9024856" cy="3563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en-US" altLang="zh-CN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Android</a:t>
            </a:r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事件</a:t>
            </a:r>
            <a:r>
              <a:rPr lang="en-US" altLang="zh-CN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:</a:t>
            </a:r>
            <a:r>
              <a:rPr lang="zh-CN" altLang="en-US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事件分析在</a:t>
            </a:r>
            <a:r>
              <a:rPr lang="en-US" altLang="zh-CN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Android</a:t>
            </a:r>
            <a:r>
              <a:rPr lang="zh-CN" altLang="en-US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面试几乎是必考题，可以说 对事件了解多深，对自定义控件开发水平就有多高。事件不处理好，各种事件冲突，卡顿是家常便饭。</a:t>
            </a:r>
            <a:endParaRPr lang="en-US" altLang="zh-CN" sz="1905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endParaRPr lang="en-US" altLang="zh-CN" sz="1905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为什么学习</a:t>
            </a:r>
            <a:r>
              <a:rPr lang="en-US" altLang="zh-CN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Android</a:t>
            </a:r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事件这么重要</a:t>
            </a:r>
            <a:r>
              <a:rPr lang="en-US" altLang="zh-CN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:</a:t>
            </a:r>
            <a:endParaRPr lang="en-US" altLang="zh-CN" sz="1905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en-US" altLang="zh-CN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1 </a:t>
            </a:r>
            <a:r>
              <a:rPr lang="zh-CN" altLang="en-US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： 面试容易考</a:t>
            </a:r>
            <a:endParaRPr lang="en-US" altLang="zh-CN" sz="1905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en-US" altLang="zh-CN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2</a:t>
            </a:r>
            <a:r>
              <a:rPr lang="zh-CN" altLang="en-US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：  开发自定义控件容易用到</a:t>
            </a:r>
            <a:endParaRPr lang="en-US" altLang="zh-CN" sz="1905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en-US" altLang="zh-CN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3</a:t>
            </a:r>
            <a:r>
              <a:rPr lang="zh-CN" altLang="en-US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：  排出问题比较复杂</a:t>
            </a:r>
            <a:endParaRPr lang="en-US" altLang="zh-CN" sz="1905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en-US" altLang="zh-CN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4</a:t>
            </a:r>
            <a:r>
              <a:rPr lang="zh-CN" altLang="en-US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：  熟悉</a:t>
            </a:r>
            <a:r>
              <a:rPr lang="en-US" altLang="zh-CN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Android</a:t>
            </a:r>
            <a:r>
              <a:rPr lang="zh-CN" altLang="en-US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事件机制有助于理解</a:t>
            </a:r>
            <a:r>
              <a:rPr lang="en-US" altLang="zh-CN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Android</a:t>
            </a:r>
            <a:r>
              <a:rPr lang="zh-CN" altLang="en-US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系统</a:t>
            </a:r>
            <a:endParaRPr lang="en-US" altLang="zh-CN" sz="1905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648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10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493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Google</a:t>
            </a:r>
            <a:r>
              <a:rPr lang="zh-CN" altLang="en-US" sz="3493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事件架构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61592" y="3653539"/>
            <a:ext cx="3814808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设计事件需要考虑什么？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3666708" y="1741636"/>
            <a:ext cx="491469" cy="41098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6" name="文本框 5"/>
          <p:cNvSpPr txBox="1"/>
          <p:nvPr/>
        </p:nvSpPr>
        <p:spPr>
          <a:xfrm>
            <a:off x="4351064" y="1816000"/>
            <a:ext cx="5700474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117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22473" y="1816000"/>
            <a:ext cx="5829065" cy="320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2592" indent="-322592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1482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每个界面元素都有事件。意味着事件核心处理类不能太多</a:t>
            </a:r>
            <a:endParaRPr lang="zh-CN" altLang="en-US" sz="1482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22474" y="2532675"/>
            <a:ext cx="6706055" cy="320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2592" indent="-322592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1482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事件的传递不能丢给开发者实现，只能暴露接口回调</a:t>
            </a:r>
            <a:endParaRPr lang="zh-CN" altLang="en-US" sz="1482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22472" y="3376676"/>
            <a:ext cx="7969201" cy="320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2592" indent="-322592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1482" dirty="0">
                <a:latin typeface="思源黑体 CN Medium" panose="020B0600000000000000" charset="-122"/>
                <a:ea typeface="思源黑体 CN Medium" panose="020B0600000000000000" charset="-122"/>
              </a:rPr>
              <a:t>每个控件都可能接受事件 和消费事件。如果发生控件消费事件，后续事件也必须由他消费</a:t>
            </a:r>
          </a:p>
        </p:txBody>
      </p:sp>
      <p:sp>
        <p:nvSpPr>
          <p:cNvPr id="14" name="矩形 13"/>
          <p:cNvSpPr/>
          <p:nvPr/>
        </p:nvSpPr>
        <p:spPr>
          <a:xfrm>
            <a:off x="4222472" y="4161463"/>
            <a:ext cx="6302842" cy="320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2592" indent="-322592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1482" dirty="0">
                <a:latin typeface="思源黑体 CN Medium" panose="020B0600000000000000" charset="-122"/>
                <a:ea typeface="思源黑体 CN Medium" panose="020B0600000000000000" charset="-122"/>
              </a:rPr>
              <a:t>如何快速查找控件会消费事件</a:t>
            </a:r>
            <a:r>
              <a:rPr lang="en-US" altLang="zh-CN" sz="1482" dirty="0">
                <a:latin typeface="思源黑体 CN Medium" panose="020B0600000000000000" charset="-122"/>
                <a:ea typeface="思源黑体 CN Medium" panose="020B0600000000000000" charset="-122"/>
              </a:rPr>
              <a:t>?</a:t>
            </a:r>
            <a:endParaRPr lang="zh-CN" altLang="en-US" sz="1482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2472" y="4890624"/>
            <a:ext cx="4256530" cy="1004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2592" indent="-322592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1482" dirty="0">
                <a:latin typeface="思源黑体 CN Medium" panose="020B0600000000000000" charset="-122"/>
                <a:ea typeface="思源黑体 CN Medium" panose="020B0600000000000000" charset="-122"/>
              </a:rPr>
              <a:t>如何根据点击坐标查找该范围的控件</a:t>
            </a:r>
            <a:r>
              <a:rPr lang="en-US" altLang="zh-CN" sz="1482" dirty="0">
                <a:latin typeface="思源黑体 CN Medium" panose="020B0600000000000000" charset="-122"/>
                <a:ea typeface="思源黑体 CN Medium" panose="020B0600000000000000" charset="-122"/>
              </a:rPr>
              <a:t>?</a:t>
            </a:r>
          </a:p>
          <a:p>
            <a:pPr>
              <a:buClr>
                <a:srgbClr val="1577BA"/>
              </a:buClr>
            </a:pPr>
            <a:endParaRPr lang="en-US" altLang="zh-CN" sz="1482" dirty="0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marL="322592" indent="-322592">
              <a:buClr>
                <a:srgbClr val="1577BA"/>
              </a:buClr>
              <a:buFont typeface="Wingdings" panose="05000000000000000000" pitchFamily="2" charset="2"/>
              <a:buChar char="n"/>
            </a:pPr>
            <a:endParaRPr lang="en-US" altLang="zh-CN" sz="1482" dirty="0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marL="322592" indent="-322592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1482" dirty="0">
                <a:latin typeface="思源黑体 CN Medium" panose="020B0600000000000000" charset="-122"/>
                <a:ea typeface="思源黑体 CN Medium" panose="020B0600000000000000" charset="-122"/>
              </a:rPr>
              <a:t>每次发生事件是 都需要遍历每一个子元素吗</a:t>
            </a:r>
            <a:r>
              <a:rPr lang="en-US" altLang="zh-CN" sz="1482" dirty="0">
                <a:latin typeface="思源黑体 CN Medium" panose="020B0600000000000000" charset="-122"/>
                <a:ea typeface="思源黑体 CN Medium" panose="020B0600000000000000" charset="-122"/>
              </a:rPr>
              <a:t>?</a:t>
            </a:r>
            <a:endParaRPr lang="zh-CN" altLang="en-US" sz="1482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843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62487" y="1633700"/>
            <a:ext cx="1467068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02</a:t>
            </a:r>
            <a:endParaRPr lang="zh-CN" altLang="en-US" sz="10002" dirty="0">
              <a:solidFill>
                <a:srgbClr val="F8F8F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26500" y="4143123"/>
            <a:ext cx="9672127" cy="3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事件分发先从一个典故理解</a:t>
            </a:r>
            <a:r>
              <a:rPr lang="en-US" altLang="zh-CN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L</a:t>
            </a:r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链和</a:t>
            </a:r>
            <a:r>
              <a:rPr lang="en-US" altLang="zh-CN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U</a:t>
            </a:r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型链</a:t>
            </a:r>
            <a:endParaRPr lang="zh-CN" altLang="en-US" sz="1905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48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="" xmlns:a16="http://schemas.microsoft.com/office/drawing/2014/main" id="{4473B790-BF7A-45C7-B05D-7E502205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天朝故事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954494A-4DAF-4C6C-907B-DA464E37B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46" y="1959428"/>
            <a:ext cx="1900426" cy="14961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BE6B4DF-3BAF-4518-8BB5-8985081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139" y="1777733"/>
            <a:ext cx="1236200" cy="16778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BF58483-5C93-4872-B567-EE05F70CF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54" y="1984240"/>
            <a:ext cx="1496148" cy="14961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9F14DFA2-5952-412A-B977-CE506C4E86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754" y="4147456"/>
            <a:ext cx="1496148" cy="149614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E01D93F-696B-413C-A1FB-97A384BC5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39" y="3901456"/>
            <a:ext cx="1122699" cy="163328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7D28C57-4BF7-4873-B3F3-0F31670CFD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71" y="4023709"/>
            <a:ext cx="1122699" cy="1388785"/>
          </a:xfrm>
          <a:prstGeom prst="rect">
            <a:avLst/>
          </a:prstGeom>
        </p:spPr>
      </p:pic>
      <p:sp>
        <p:nvSpPr>
          <p:cNvPr id="14" name="标题 5">
            <a:extLst>
              <a:ext uri="{FF2B5EF4-FFF2-40B4-BE49-F238E27FC236}">
                <a16:creationId xmlns="" xmlns:a16="http://schemas.microsoft.com/office/drawing/2014/main" id="{D66DCE7D-6D11-4E07-9269-891D007F4965}"/>
              </a:ext>
            </a:extLst>
          </p:cNvPr>
          <p:cNvSpPr txBox="1">
            <a:spLocks/>
          </p:cNvSpPr>
          <p:nvPr/>
        </p:nvSpPr>
        <p:spPr>
          <a:xfrm>
            <a:off x="2893139" y="938813"/>
            <a:ext cx="6825382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</a:rPr>
              <a:t>古代  </a:t>
            </a:r>
            <a:r>
              <a:rPr lang="zh-CN" altLang="en-US" sz="1800" dirty="0" smtClean="0">
                <a:solidFill>
                  <a:schemeClr val="tx1"/>
                </a:solidFill>
              </a:rPr>
              <a:t>皇帝</a:t>
            </a:r>
            <a:r>
              <a:rPr lang="zh-CN" altLang="en-US" sz="1800" dirty="0">
                <a:solidFill>
                  <a:schemeClr val="tx1"/>
                </a:solidFill>
              </a:rPr>
              <a:t>写</a:t>
            </a:r>
            <a:r>
              <a:rPr lang="zh-CN" altLang="en-US" sz="1800" dirty="0" smtClean="0">
                <a:solidFill>
                  <a:schemeClr val="tx1"/>
                </a:solidFill>
              </a:rPr>
              <a:t>了一本书，</a:t>
            </a:r>
            <a:r>
              <a:rPr lang="zh-CN" altLang="en-US" sz="1800" dirty="0">
                <a:solidFill>
                  <a:schemeClr val="tx1"/>
                </a:solidFill>
              </a:rPr>
              <a:t>只要</a:t>
            </a:r>
            <a:r>
              <a:rPr lang="zh-CN" altLang="en-US" sz="1800" dirty="0" smtClean="0">
                <a:solidFill>
                  <a:schemeClr val="tx1"/>
                </a:solidFill>
              </a:rPr>
              <a:t>找出书中的</a:t>
            </a:r>
            <a:r>
              <a:rPr lang="zh-CN" altLang="en-US" sz="1800" dirty="0">
                <a:solidFill>
                  <a:schemeClr val="tx1"/>
                </a:solidFill>
              </a:rPr>
              <a:t>问题，赏银</a:t>
            </a:r>
            <a:r>
              <a:rPr lang="en-US" altLang="zh-CN" sz="1800" dirty="0">
                <a:solidFill>
                  <a:schemeClr val="tx1"/>
                </a:solidFill>
              </a:rPr>
              <a:t>3000</a:t>
            </a:r>
            <a:r>
              <a:rPr lang="zh-CN" altLang="en-US" sz="1800" dirty="0">
                <a:solidFill>
                  <a:schemeClr val="tx1"/>
                </a:solidFill>
              </a:rPr>
              <a:t>两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="" xmlns:a16="http://schemas.microsoft.com/office/drawing/2014/main" id="{50E26F41-36F3-417C-B580-7A549F034325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2893139" y="2616655"/>
            <a:ext cx="618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="" xmlns:a16="http://schemas.microsoft.com/office/drawing/2014/main" id="{1815391F-0265-4710-83D6-61279BD5CD7D}"/>
              </a:ext>
            </a:extLst>
          </p:cNvPr>
          <p:cNvCxnSpPr>
            <a:cxnSpLocks/>
          </p:cNvCxnSpPr>
          <p:nvPr/>
        </p:nvCxnSpPr>
        <p:spPr>
          <a:xfrm flipV="1">
            <a:off x="5540832" y="2707502"/>
            <a:ext cx="3017922" cy="24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="" xmlns:a16="http://schemas.microsoft.com/office/drawing/2014/main" id="{6684321E-5F67-4CDC-AD20-E7C5E6EFF48C}"/>
              </a:ext>
            </a:extLst>
          </p:cNvPr>
          <p:cNvCxnSpPr>
            <a:cxnSpLocks/>
          </p:cNvCxnSpPr>
          <p:nvPr/>
        </p:nvCxnSpPr>
        <p:spPr>
          <a:xfrm flipH="1">
            <a:off x="6416707" y="5026158"/>
            <a:ext cx="19791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="" xmlns:a16="http://schemas.microsoft.com/office/drawing/2014/main" id="{03979A1D-5E90-472B-BCEB-5FC87F2F2837}"/>
              </a:ext>
            </a:extLst>
          </p:cNvPr>
          <p:cNvCxnSpPr>
            <a:cxnSpLocks/>
          </p:cNvCxnSpPr>
          <p:nvPr/>
        </p:nvCxnSpPr>
        <p:spPr>
          <a:xfrm flipH="1">
            <a:off x="3202189" y="5026158"/>
            <a:ext cx="727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="" xmlns:a16="http://schemas.microsoft.com/office/drawing/2014/main" id="{9BD4C45D-48A2-4369-B9D8-EF99BE839B99}"/>
              </a:ext>
            </a:extLst>
          </p:cNvPr>
          <p:cNvCxnSpPr>
            <a:cxnSpLocks/>
          </p:cNvCxnSpPr>
          <p:nvPr/>
        </p:nvCxnSpPr>
        <p:spPr>
          <a:xfrm>
            <a:off x="9306828" y="3480388"/>
            <a:ext cx="10487" cy="884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4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24 -0.00324 L -0.15221 -0.00926 " pathEditMode="relative" rAng="0" ptsTypes="AA">
                                      <p:cBhvr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3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24 -0.00324 L -0.18958 -0.00324 " pathEditMode="relative" rAng="0" ptsTypes="AA">
                                      <p:cBhvr>
                                        <p:cTn id="2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="" xmlns:a16="http://schemas.microsoft.com/office/drawing/2014/main" id="{4473B790-BF7A-45C7-B05D-7E502205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天朝故事二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954494A-4DAF-4C6C-907B-DA464E37B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14" y="1959428"/>
            <a:ext cx="1900426" cy="14961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BE6B4DF-3BAF-4518-8BB5-8985081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332" y="1777733"/>
            <a:ext cx="1236200" cy="16778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BF58483-5C93-4872-B567-EE05F70CF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922" y="1984240"/>
            <a:ext cx="1496148" cy="14961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9F14DFA2-5952-412A-B977-CE506C4E86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22" y="4147456"/>
            <a:ext cx="1496148" cy="1496148"/>
          </a:xfrm>
          <a:prstGeom prst="rect">
            <a:avLst/>
          </a:prstGeom>
        </p:spPr>
      </p:pic>
      <p:sp>
        <p:nvSpPr>
          <p:cNvPr id="14" name="标题 5">
            <a:extLst>
              <a:ext uri="{FF2B5EF4-FFF2-40B4-BE49-F238E27FC236}">
                <a16:creationId xmlns="" xmlns:a16="http://schemas.microsoft.com/office/drawing/2014/main" id="{D66DCE7D-6D11-4E07-9269-891D007F4965}"/>
              </a:ext>
            </a:extLst>
          </p:cNvPr>
          <p:cNvSpPr txBox="1">
            <a:spLocks/>
          </p:cNvSpPr>
          <p:nvPr/>
        </p:nvSpPr>
        <p:spPr>
          <a:xfrm>
            <a:off x="4260621" y="1156802"/>
            <a:ext cx="6825382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</a:rPr>
              <a:t>古代皇帝开国大典上  赏银</a:t>
            </a:r>
            <a:r>
              <a:rPr lang="en-US" altLang="zh-CN" sz="1800" dirty="0">
                <a:solidFill>
                  <a:schemeClr val="tx1"/>
                </a:solidFill>
              </a:rPr>
              <a:t>3000</a:t>
            </a:r>
            <a:r>
              <a:rPr lang="zh-CN" altLang="en-US" sz="1800" dirty="0">
                <a:solidFill>
                  <a:schemeClr val="tx1"/>
                </a:solidFill>
              </a:rPr>
              <a:t>两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="" xmlns:a16="http://schemas.microsoft.com/office/drawing/2014/main" id="{46E5EEBD-0D0E-40A8-B637-6C9F2E965CB1}"/>
              </a:ext>
            </a:extLst>
          </p:cNvPr>
          <p:cNvCxnSpPr>
            <a:cxnSpLocks/>
          </p:cNvCxnSpPr>
          <p:nvPr/>
        </p:nvCxnSpPr>
        <p:spPr>
          <a:xfrm>
            <a:off x="1641279" y="2583997"/>
            <a:ext cx="618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="" xmlns:a16="http://schemas.microsoft.com/office/drawing/2014/main" id="{EA3B6822-DE2F-4CD1-9ED9-60EC3844BEEB}"/>
              </a:ext>
            </a:extLst>
          </p:cNvPr>
          <p:cNvCxnSpPr>
            <a:cxnSpLocks/>
          </p:cNvCxnSpPr>
          <p:nvPr/>
        </p:nvCxnSpPr>
        <p:spPr>
          <a:xfrm>
            <a:off x="5816509" y="2823483"/>
            <a:ext cx="618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="" xmlns:a16="http://schemas.microsoft.com/office/drawing/2014/main" id="{63D73958-5C93-41B8-8725-6B02203F7EAE}"/>
              </a:ext>
            </a:extLst>
          </p:cNvPr>
          <p:cNvCxnSpPr>
            <a:cxnSpLocks/>
          </p:cNvCxnSpPr>
          <p:nvPr/>
        </p:nvCxnSpPr>
        <p:spPr>
          <a:xfrm>
            <a:off x="8250256" y="3726997"/>
            <a:ext cx="0" cy="703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 5">
            <a:extLst>
              <a:ext uri="{FF2B5EF4-FFF2-40B4-BE49-F238E27FC236}">
                <a16:creationId xmlns="" xmlns:a16="http://schemas.microsoft.com/office/drawing/2014/main" id="{68F095CB-67FF-4F5E-90B8-DCADEA328D58}"/>
              </a:ext>
            </a:extLst>
          </p:cNvPr>
          <p:cNvSpPr txBox="1">
            <a:spLocks/>
          </p:cNvSpPr>
          <p:nvPr/>
        </p:nvSpPr>
        <p:spPr>
          <a:xfrm>
            <a:off x="8888127" y="4827330"/>
            <a:ext cx="5715039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zh-CN" altLang="en-US" sz="1600" dirty="0"/>
              <a:t>什么都没想收下了</a:t>
            </a:r>
            <a:r>
              <a:rPr lang="en-US" altLang="zh-CN" sz="1600" dirty="0"/>
              <a:t>3000</a:t>
            </a:r>
            <a:r>
              <a:rPr lang="zh-CN" altLang="en-US" sz="1600" dirty="0"/>
              <a:t>两黄金</a:t>
            </a:r>
          </a:p>
        </p:txBody>
      </p:sp>
    </p:spTree>
    <p:extLst>
      <p:ext uri="{BB962C8B-B14F-4D97-AF65-F5344CB8AC3E}">
        <p14:creationId xmlns:p14="http://schemas.microsoft.com/office/powerpoint/2010/main" val="40113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24 -0.00324 L -0.15221 -0.00926 " pathEditMode="relative" rAng="0" ptsTypes="AA">
                                      <p:cBhvr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3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24 -0.00324 L -0.18959 -0.00324 " pathEditMode="relative" rAng="0" ptsTypes="AA">
                                      <p:cBhvr>
                                        <p:cTn id="2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事件分发调用次数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755" y="2220936"/>
            <a:ext cx="6809779" cy="2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0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1602</Words>
  <Application>Microsoft Office PowerPoint</Application>
  <PresentationFormat>宽屏</PresentationFormat>
  <Paragraphs>200</Paragraphs>
  <Slides>30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Noto Sans CJK SC Medium</vt:lpstr>
      <vt:lpstr>Source Han Sans CN Normal</vt:lpstr>
      <vt:lpstr>等线</vt:lpstr>
      <vt:lpstr>等线 Light</vt:lpstr>
      <vt:lpstr>仿宋</vt:lpstr>
      <vt:lpstr>思源黑体 CN Bold</vt:lpstr>
      <vt:lpstr>思源黑体 CN Heavy</vt:lpstr>
      <vt:lpstr>思源黑体 CN Medium</vt:lpstr>
      <vt:lpstr>思源黑体 CN Normal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天朝故事</vt:lpstr>
      <vt:lpstr>天朝故事二</vt:lpstr>
      <vt:lpstr>PowerPoint 演示文稿</vt:lpstr>
      <vt:lpstr>PowerPoint 演示文稿</vt:lpstr>
      <vt:lpstr>事件分发回顾</vt:lpstr>
      <vt:lpstr>天朝故事</vt:lpstr>
      <vt:lpstr>天朝故事</vt:lpstr>
      <vt:lpstr>黄金该分给谁呢</vt:lpstr>
      <vt:lpstr>大臣应该定义规则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回收池</vt:lpstr>
      <vt:lpstr>PowerPoint 演示文稿</vt:lpstr>
      <vt:lpstr>PowerPoint 演示文稿</vt:lpstr>
      <vt:lpstr>事件架构的回收池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xb21cn</dc:creator>
  <cp:lastModifiedBy>China</cp:lastModifiedBy>
  <cp:revision>40</cp:revision>
  <dcterms:created xsi:type="dcterms:W3CDTF">2019-05-06T09:05:02Z</dcterms:created>
  <dcterms:modified xsi:type="dcterms:W3CDTF">2020-07-13T08:17:29Z</dcterms:modified>
</cp:coreProperties>
</file>