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4"/>
  </p:notesMasterIdLst>
  <p:handoutMasterIdLst>
    <p:handoutMasterId r:id="rId35"/>
  </p:handoutMasterIdLst>
  <p:sldIdLst>
    <p:sldId id="321" r:id="rId2"/>
    <p:sldId id="669" r:id="rId3"/>
    <p:sldId id="670" r:id="rId4"/>
    <p:sldId id="671" r:id="rId5"/>
    <p:sldId id="701" r:id="rId6"/>
    <p:sldId id="741" r:id="rId7"/>
    <p:sldId id="739" r:id="rId8"/>
    <p:sldId id="715" r:id="rId9"/>
    <p:sldId id="716" r:id="rId10"/>
    <p:sldId id="719" r:id="rId11"/>
    <p:sldId id="717" r:id="rId12"/>
    <p:sldId id="718" r:id="rId13"/>
    <p:sldId id="720" r:id="rId14"/>
    <p:sldId id="721" r:id="rId15"/>
    <p:sldId id="722" r:id="rId16"/>
    <p:sldId id="723" r:id="rId17"/>
    <p:sldId id="724" r:id="rId18"/>
    <p:sldId id="725" r:id="rId19"/>
    <p:sldId id="726" r:id="rId20"/>
    <p:sldId id="727" r:id="rId21"/>
    <p:sldId id="728" r:id="rId22"/>
    <p:sldId id="731" r:id="rId23"/>
    <p:sldId id="732" r:id="rId24"/>
    <p:sldId id="729" r:id="rId25"/>
    <p:sldId id="730" r:id="rId26"/>
    <p:sldId id="733" r:id="rId27"/>
    <p:sldId id="734" r:id="rId28"/>
    <p:sldId id="735" r:id="rId29"/>
    <p:sldId id="736" r:id="rId30"/>
    <p:sldId id="737" r:id="rId31"/>
    <p:sldId id="738" r:id="rId32"/>
    <p:sldId id="694" r:id="rId33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669"/>
            <p14:sldId id="670"/>
            <p14:sldId id="671"/>
            <p14:sldId id="701"/>
            <p14:sldId id="741"/>
            <p14:sldId id="739"/>
            <p14:sldId id="715"/>
            <p14:sldId id="716"/>
            <p14:sldId id="719"/>
            <p14:sldId id="717"/>
            <p14:sldId id="718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31"/>
            <p14:sldId id="732"/>
            <p14:sldId id="729"/>
            <p14:sldId id="730"/>
            <p14:sldId id="733"/>
            <p14:sldId id="734"/>
            <p14:sldId id="735"/>
            <p14:sldId id="736"/>
            <p14:sldId id="737"/>
            <p14:sldId id="738"/>
            <p14:sldId id="6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A3C"/>
    <a:srgbClr val="87A896"/>
    <a:srgbClr val="4D4D4D"/>
    <a:srgbClr val="297FD5"/>
    <a:srgbClr val="7F8FA9"/>
    <a:srgbClr val="000000"/>
    <a:srgbClr val="1577BA"/>
    <a:srgbClr val="2B5259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5896" autoAdjust="0"/>
  </p:normalViewPr>
  <p:slideViewPr>
    <p:cSldViewPr>
      <p:cViewPr varScale="1">
        <p:scale>
          <a:sx n="47" d="100"/>
          <a:sy n="47" d="100"/>
        </p:scale>
        <p:origin x="3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2020/7/6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2020/7/6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、这里也体现了一个重点：手机是发布</a:t>
            </a:r>
            <a:r>
              <a:rPr lang="en-US" altLang="zh-CN" dirty="0"/>
              <a:t>/</a:t>
            </a:r>
            <a:r>
              <a:rPr lang="zh-CN" altLang="en-US" dirty="0"/>
              <a:t>订阅的匹配标示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、如何确定张三需要的是华为，而不是小米？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、原因在于登记信息中明确记录了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、中间省略了一个步骤，同学们不要太纠结哪个物流发的货，这里我们看做发布会一发布手机就到预订者的手上了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845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8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、这里也体现了一个重点：手机是发布</a:t>
            </a:r>
            <a:r>
              <a:rPr lang="en-US" altLang="zh-CN" dirty="0"/>
              <a:t>/</a:t>
            </a:r>
            <a:r>
              <a:rPr lang="zh-CN" altLang="en-US" dirty="0"/>
              <a:t>订阅的匹配标示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、如何确定张三需要的是华为，而不是小米？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、原因在于登记信息中明确记录了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、中间省略了一个步骤，同学们不要太纠结哪个物流发的货，这里我们看做发布会一发布手机就到预订者的手上了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83472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307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32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0029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84708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47709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54346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319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92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2763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365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0144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3713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625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69691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48370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34227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723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25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6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16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2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zh-CN" altLang="en-US" baseline="0"/>
              <a:t>回收池不断使被移除去的</a:t>
            </a:r>
            <a:r>
              <a:rPr lang="en-US" altLang="zh-CN" baseline="0"/>
              <a:t>View </a:t>
            </a:r>
            <a:r>
              <a:rPr lang="zh-CN" altLang="en-US" baseline="0"/>
              <a:t>复用到界面中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适配器     将每一个</a:t>
            </a:r>
            <a:r>
              <a:rPr lang="en-US" altLang="zh-CN" baseline="0"/>
              <a:t>Item</a:t>
            </a:r>
            <a:r>
              <a:rPr lang="zh-CN" altLang="en-US" baseline="0"/>
              <a:t>的构建嫁给</a:t>
            </a:r>
            <a:r>
              <a:rPr lang="en-US" altLang="zh-CN" baseline="0"/>
              <a:t>Adapter</a:t>
            </a:r>
          </a:p>
          <a:p>
            <a:pPr marL="342900" indent="-342900">
              <a:buAutoNum type="arabicPlain"/>
            </a:pPr>
            <a:r>
              <a:rPr lang="zh-CN" altLang="en-US" baseline="0"/>
              <a:t>两者角色使</a:t>
            </a:r>
            <a:r>
              <a:rPr lang="en-US" altLang="zh-CN" baseline="0"/>
              <a:t>RecyclerView</a:t>
            </a:r>
            <a:r>
              <a:rPr lang="zh-CN" altLang="en-US" baseline="0"/>
              <a:t>有强大的功能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此时就像一个指挥者</a:t>
            </a:r>
            <a:endParaRPr lang="en-US" altLang="zh-CN" baseline="0"/>
          </a:p>
        </p:txBody>
      </p:sp>
    </p:spTree>
    <p:extLst>
      <p:ext uri="{BB962C8B-B14F-4D97-AF65-F5344CB8AC3E}">
        <p14:creationId xmlns:p14="http://schemas.microsoft.com/office/powerpoint/2010/main" val="46530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4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39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82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02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33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列，左列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909" y="519001"/>
            <a:ext cx="21599654" cy="110096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1577BA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51974" y="12012001"/>
            <a:ext cx="5375876" cy="690000"/>
          </a:xfrm>
        </p:spPr>
        <p:txBody>
          <a:bodyPr/>
          <a:lstStyle/>
          <a:p>
            <a:fld id="{26BC682A-C05F-4C99-A8C4-40D51CBA4C0F}" type="datetime1">
              <a:rPr lang="zh-CN" altLang="en-US" smtClean="0"/>
              <a:t>2020/7/6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6511621" y="12012001"/>
            <a:ext cx="5375876" cy="6900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719908" y="1889969"/>
            <a:ext cx="10611832" cy="81000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6045" b="1"/>
            </a:lvl1pPr>
            <a:lvl2pPr marL="1152511" indent="0">
              <a:buNone/>
              <a:defRPr sz="5040" b="1"/>
            </a:lvl2pPr>
            <a:lvl3pPr marL="2303751" indent="0">
              <a:buNone/>
              <a:defRPr sz="4535" b="1"/>
            </a:lvl3pPr>
            <a:lvl4pPr marL="3456263" indent="0">
              <a:buNone/>
              <a:defRPr sz="4035" b="1"/>
            </a:lvl4pPr>
            <a:lvl5pPr marL="4608138" indent="0">
              <a:buNone/>
              <a:defRPr sz="4035" b="1"/>
            </a:lvl5pPr>
            <a:lvl6pPr marL="5759379" indent="0">
              <a:buNone/>
              <a:defRPr sz="4035" b="1"/>
            </a:lvl6pPr>
            <a:lvl7pPr marL="6911890" indent="0">
              <a:buNone/>
              <a:defRPr sz="4035" b="1"/>
            </a:lvl7pPr>
            <a:lvl8pPr marL="8063130" indent="0">
              <a:buNone/>
              <a:defRPr sz="4035" b="1"/>
            </a:lvl8pPr>
            <a:lvl9pPr marL="9215642" indent="0">
              <a:buNone/>
              <a:defRPr sz="4035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内容占位符 3"/>
          <p:cNvSpPr>
            <a:spLocks noGrp="1"/>
          </p:cNvSpPr>
          <p:nvPr>
            <p:ph sz="half" idx="2"/>
          </p:nvPr>
        </p:nvSpPr>
        <p:spPr>
          <a:xfrm>
            <a:off x="719908" y="2969977"/>
            <a:ext cx="10611832" cy="8607024"/>
          </a:xfrm>
          <a:prstGeom prst="rect">
            <a:avLst/>
          </a:prstGeom>
        </p:spPr>
        <p:txBody>
          <a:bodyPr/>
          <a:lstStyle>
            <a:lvl1pPr>
              <a:defRPr sz="5040"/>
            </a:lvl1pPr>
            <a:lvl2pPr>
              <a:defRPr sz="4535"/>
            </a:lvl2pPr>
            <a:lvl3pPr>
              <a:defRPr sz="4535"/>
            </a:lvl3pPr>
            <a:lvl4pPr>
              <a:defRPr sz="4535"/>
            </a:lvl4pPr>
            <a:lvl5pPr>
              <a:defRPr sz="4535"/>
            </a:lvl5pPr>
            <a:lvl6pPr>
              <a:defRPr sz="4035"/>
            </a:lvl6pPr>
            <a:lvl7pPr>
              <a:defRPr sz="4035"/>
            </a:lvl7pPr>
            <a:lvl8pPr>
              <a:defRPr sz="4035"/>
            </a:lvl8pPr>
            <a:lvl9pPr>
              <a:defRPr sz="40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1699733" y="1889968"/>
            <a:ext cx="10619831" cy="972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l" defTabSz="121855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5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52511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2pPr>
            <a:lvl3pPr marL="2303751" indent="0">
              <a:buNone/>
              <a:defRPr sz="4035">
                <a:solidFill>
                  <a:schemeClr val="tx1">
                    <a:tint val="75000"/>
                  </a:schemeClr>
                </a:solidFill>
              </a:defRPr>
            </a:lvl3pPr>
            <a:lvl4pPr marL="3456263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4pPr>
            <a:lvl5pPr marL="4608138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5pPr>
            <a:lvl6pPr marL="5759379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6pPr>
            <a:lvl7pPr marL="6911890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7pPr>
            <a:lvl8pPr marL="8063130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8pPr>
            <a:lvl9pPr marL="9215642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</p:spTree>
    <p:extLst>
      <p:ext uri="{BB962C8B-B14F-4D97-AF65-F5344CB8AC3E}">
        <p14:creationId xmlns:p14="http://schemas.microsoft.com/office/powerpoint/2010/main" val="32358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:a16="http://schemas.microsoft.com/office/drawing/2014/main" xmlns="" id="{EA6C54D6-C8C8-4305-995F-2B10D81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9" y="519001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54BFB98-6F16-4CDF-94E8-7100808EE336}"/>
              </a:ext>
            </a:extLst>
          </p:cNvPr>
          <p:cNvGrpSpPr/>
          <p:nvPr userDrawn="1"/>
        </p:nvGrpSpPr>
        <p:grpSpPr>
          <a:xfrm>
            <a:off x="12914696" y="12240176"/>
            <a:ext cx="10391541" cy="536509"/>
            <a:chOff x="14309694" y="12240174"/>
            <a:chExt cx="8470163" cy="53650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1AED8D33-1B9A-448F-A153-4901393B76A2}"/>
                </a:ext>
              </a:extLst>
            </p:cNvPr>
            <p:cNvSpPr txBox="1"/>
            <p:nvPr userDrawn="1"/>
          </p:nvSpPr>
          <p:spPr>
            <a:xfrm>
              <a:off x="16443027" y="12240175"/>
              <a:ext cx="2765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Android</a:t>
              </a:r>
              <a:r>
                <a:rPr lang="zh-CN" alt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架构师课程</a:t>
              </a:r>
              <a:endParaRPr lang="en-US" sz="240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1A881508-F3EC-4989-98CF-A1975DB5D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694" y="12243350"/>
              <a:ext cx="2133333" cy="53333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9562E72A-0F76-411F-BEDD-F93D0DEDF8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521" y="12241039"/>
              <a:ext cx="1843200" cy="46080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8B477891-04CD-4A40-ACDF-2A4F3D8BCAA3}"/>
                </a:ext>
              </a:extLst>
            </p:cNvPr>
            <p:cNvSpPr txBox="1"/>
            <p:nvPr userDrawn="1"/>
          </p:nvSpPr>
          <p:spPr>
            <a:xfrm>
              <a:off x="18944694" y="12240174"/>
              <a:ext cx="3835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zh-CN" altLang="en-US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官方客服</a:t>
              </a:r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QQ</a:t>
              </a:r>
              <a:r>
                <a:rPr lang="zh-CN" altLang="en-US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：</a:t>
              </a:r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708875071</a:t>
              </a:r>
              <a:endParaRPr lang="en-US" sz="240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0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68" r:id="rId14"/>
    <p:sldLayoutId id="2147483669" r:id="rId15"/>
    <p:sldLayoutId id="2147483670" r:id="rId16"/>
    <p:sldLayoutId id="2147483681" r:id="rId17"/>
    <p:sldLayoutId id="2147483682" r:id="rId18"/>
    <p:sldLayoutId id="2147483683" r:id="rId19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.mp3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5.xml"/><Relationship Id="rId4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="" xmlns:a16="http://schemas.microsoft.com/office/drawing/2014/main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="" xmlns:a16="http://schemas.microsoft.com/office/drawing/2014/main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直播公开课</a:t>
              </a:r>
            </a:p>
          </p:txBody>
        </p:sp>
        <p:sp>
          <p:nvSpPr>
            <p:cNvPr id="17" name="TextBox 53">
              <a:extLst>
                <a:ext uri="{FF2B5EF4-FFF2-40B4-BE49-F238E27FC236}">
                  <a16:creationId xmlns="" xmlns:a16="http://schemas.microsoft.com/office/drawing/2014/main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="" xmlns:a16="http://schemas.microsoft.com/office/drawing/2014/main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为什么能实现加载亿级数据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6" y="3206194"/>
            <a:ext cx="10720850" cy="7140044"/>
          </a:xfrm>
          <a:prstGeom prst="rect">
            <a:avLst/>
          </a:prstGeom>
        </p:spPr>
      </p:pic>
      <p:sp>
        <p:nvSpPr>
          <p:cNvPr id="30" name="内容占位符 3"/>
          <p:cNvSpPr txBox="1"/>
          <p:nvPr/>
        </p:nvSpPr>
        <p:spPr>
          <a:xfrm>
            <a:off x="1440468" y="3719103"/>
            <a:ext cx="7351988" cy="6831447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有限加载：</a:t>
            </a:r>
            <a:r>
              <a:rPr lang="zh-CN" altLang="en-US" sz="4400" b="0" dirty="0">
                <a:solidFill>
                  <a:schemeClr val="accent1"/>
                </a:solidFill>
                <a:cs typeface="思源黑体 CN Normal" panose="020B0400000000000000" charset="-122"/>
              </a:rPr>
              <a:t>一次永远</a:t>
            </a:r>
            <a:r>
              <a:rPr lang="zh-CN" altLang="en-US" sz="4400" b="0" dirty="0" smtClean="0">
                <a:solidFill>
                  <a:schemeClr val="accent1"/>
                </a:solidFill>
                <a:cs typeface="思源黑体 CN Normal" panose="020B0400000000000000" charset="-122"/>
              </a:rPr>
              <a:t>只有</a:t>
            </a:r>
            <a:r>
              <a:rPr lang="en-US" altLang="zh-CN" sz="4400" b="0" dirty="0" smtClean="0">
                <a:solidFill>
                  <a:schemeClr val="accent1"/>
                </a:solidFill>
                <a:cs typeface="思源黑体 CN Normal" panose="020B0400000000000000" charset="-122"/>
              </a:rPr>
              <a:t>30</a:t>
            </a:r>
            <a:r>
              <a:rPr lang="zh-CN" altLang="en-US" sz="4400" b="0" dirty="0" smtClean="0">
                <a:solidFill>
                  <a:schemeClr val="accent1"/>
                </a:solidFill>
                <a:cs typeface="思源黑体 CN Normal" panose="020B0400000000000000" charset="-122"/>
              </a:rPr>
              <a:t>个</a:t>
            </a:r>
            <a:r>
              <a:rPr lang="zh-CN" altLang="en-US" sz="4400" b="0" dirty="0">
                <a:solidFill>
                  <a:schemeClr val="accent1"/>
                </a:solidFill>
                <a:cs typeface="思源黑体 CN Normal" panose="020B0400000000000000" charset="-122"/>
              </a:rPr>
              <a:t>男</a:t>
            </a:r>
            <a:r>
              <a:rPr lang="zh-CN" altLang="en-US" sz="4400" b="0" dirty="0" smtClean="0">
                <a:solidFill>
                  <a:schemeClr val="accent1"/>
                </a:solidFill>
                <a:cs typeface="思源黑体 CN Normal" panose="020B0400000000000000" charset="-122"/>
              </a:rPr>
              <a:t>嘉宾</a:t>
            </a:r>
            <a:r>
              <a:rPr lang="zh-CN" altLang="en-US" sz="4400" b="0" dirty="0">
                <a:solidFill>
                  <a:schemeClr val="accent1"/>
                </a:solidFill>
                <a:cs typeface="思源黑体 CN Normal" panose="020B0400000000000000" charset="-122"/>
              </a:rPr>
              <a:t>能上台</a:t>
            </a:r>
            <a:endParaRPr lang="en-US" altLang="zh-CN" sz="44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  <p:sp>
        <p:nvSpPr>
          <p:cNvPr id="5" name="内容占位符 3"/>
          <p:cNvSpPr txBox="1"/>
          <p:nvPr/>
        </p:nvSpPr>
        <p:spPr>
          <a:xfrm>
            <a:off x="1440468" y="2520175"/>
            <a:ext cx="7351988" cy="6831447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b="0" dirty="0" smtClean="0">
                <a:solidFill>
                  <a:srgbClr val="090A3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核心思想</a:t>
            </a:r>
            <a:r>
              <a:rPr lang="en-US" altLang="zh-CN" sz="4400" b="0" dirty="0" smtClean="0">
                <a:solidFill>
                  <a:srgbClr val="090A3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:</a:t>
            </a:r>
            <a:r>
              <a:rPr lang="zh-CN" altLang="en-US" sz="44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有限加载</a:t>
            </a:r>
            <a:endParaRPr lang="en-US" altLang="zh-CN" sz="44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694" y="5935898"/>
            <a:ext cx="7031132" cy="52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的架构在生活中的体现</a:t>
            </a:r>
          </a:p>
        </p:txBody>
      </p:sp>
      <p:sp>
        <p:nvSpPr>
          <p:cNvPr id="12" name="îsḷîḓè"/>
          <p:cNvSpPr/>
          <p:nvPr/>
        </p:nvSpPr>
        <p:spPr>
          <a:xfrm>
            <a:off x="1963243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íś1ïḍé"/>
          <p:cNvSpPr/>
          <p:nvPr/>
        </p:nvSpPr>
        <p:spPr>
          <a:xfrm>
            <a:off x="1963243" y="10068772"/>
            <a:ext cx="4401748" cy="987465"/>
          </a:xfrm>
          <a:prstGeom prst="rect">
            <a:avLst/>
          </a:prstGeom>
          <a:solidFill>
            <a:srgbClr val="4E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上货</a:t>
            </a:r>
          </a:p>
        </p:txBody>
      </p:sp>
      <p:sp>
        <p:nvSpPr>
          <p:cNvPr id="18" name="文本框 23"/>
          <p:cNvSpPr txBox="1"/>
          <p:nvPr/>
        </p:nvSpPr>
        <p:spPr>
          <a:xfrm>
            <a:off x="1958678" y="7086909"/>
            <a:ext cx="436843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将货物放入传</a:t>
            </a:r>
            <a:r>
              <a:rPr lang="zh-CN" altLang="en-US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送带</a:t>
            </a:r>
            <a:endParaRPr lang="zh-CN" altLang="en-US" sz="3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ï$1iḋè"/>
          <p:cNvSpPr/>
          <p:nvPr/>
        </p:nvSpPr>
        <p:spPr>
          <a:xfrm>
            <a:off x="6866961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îṥľïḋé"/>
          <p:cNvSpPr/>
          <p:nvPr/>
        </p:nvSpPr>
        <p:spPr>
          <a:xfrm>
            <a:off x="6866961" y="10068772"/>
            <a:ext cx="4401748" cy="987465"/>
          </a:xfrm>
          <a:prstGeom prst="rect">
            <a:avLst/>
          </a:prstGeom>
          <a:solidFill>
            <a:srgbClr val="1577BA"/>
          </a:solidFill>
          <a:ln>
            <a:solidFill>
              <a:srgbClr val="157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传动</a:t>
            </a:r>
          </a:p>
        </p:txBody>
      </p:sp>
      <p:sp>
        <p:nvSpPr>
          <p:cNvPr id="26" name="文本框 24"/>
          <p:cNvSpPr txBox="1"/>
          <p:nvPr/>
        </p:nvSpPr>
        <p:spPr>
          <a:xfrm>
            <a:off x="7014881" y="7086909"/>
            <a:ext cx="41391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ctr"/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传送带开始传动</a:t>
            </a:r>
          </a:p>
        </p:txBody>
      </p:sp>
      <p:sp>
        <p:nvSpPr>
          <p:cNvPr id="27" name="îṡḻïḑê"/>
          <p:cNvSpPr/>
          <p:nvPr/>
        </p:nvSpPr>
        <p:spPr>
          <a:xfrm>
            <a:off x="11770679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íSḷîďé"/>
          <p:cNvSpPr/>
          <p:nvPr/>
        </p:nvSpPr>
        <p:spPr>
          <a:xfrm>
            <a:off x="11770679" y="10068772"/>
            <a:ext cx="4401748" cy="987465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到达</a:t>
            </a:r>
          </a:p>
        </p:txBody>
      </p:sp>
      <p:sp>
        <p:nvSpPr>
          <p:cNvPr id="33" name="文本框 25"/>
          <p:cNvSpPr txBox="1"/>
          <p:nvPr/>
        </p:nvSpPr>
        <p:spPr>
          <a:xfrm>
            <a:off x="11775241" y="7086909"/>
            <a:ext cx="44017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ctr"/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货物到达传送带终点</a:t>
            </a:r>
          </a:p>
        </p:txBody>
      </p:sp>
      <p:sp>
        <p:nvSpPr>
          <p:cNvPr id="34" name="iṥ1ïḋè"/>
          <p:cNvSpPr/>
          <p:nvPr/>
        </p:nvSpPr>
        <p:spPr>
          <a:xfrm>
            <a:off x="16674398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iṩ1íḍê"/>
          <p:cNvSpPr/>
          <p:nvPr/>
        </p:nvSpPr>
        <p:spPr>
          <a:xfrm>
            <a:off x="16674398" y="10068772"/>
            <a:ext cx="4401748" cy="987465"/>
          </a:xfrm>
          <a:prstGeom prst="rect">
            <a:avLst/>
          </a:prstGeom>
          <a:solidFill>
            <a:srgbClr val="1577BA"/>
          </a:solidFill>
          <a:ln>
            <a:solidFill>
              <a:srgbClr val="157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新增</a:t>
            </a:r>
          </a:p>
        </p:txBody>
      </p:sp>
      <p:sp>
        <p:nvSpPr>
          <p:cNvPr id="38" name="文本框 26"/>
          <p:cNvSpPr txBox="1"/>
          <p:nvPr/>
        </p:nvSpPr>
        <p:spPr>
          <a:xfrm>
            <a:off x="16789100" y="6601558"/>
            <a:ext cx="413912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50" name="组合 5"/>
          <p:cNvGrpSpPr/>
          <p:nvPr/>
        </p:nvGrpSpPr>
        <p:grpSpPr>
          <a:xfrm>
            <a:off x="2480646" y="3835420"/>
            <a:ext cx="3366942" cy="2713701"/>
            <a:chOff x="1422" y="2729"/>
            <a:chExt cx="5817" cy="4690"/>
          </a:xfrm>
        </p:grpSpPr>
        <p:sp>
          <p:nvSpPr>
            <p:cNvPr id="51" name="Freeform 5"/>
            <p:cNvSpPr/>
            <p:nvPr/>
          </p:nvSpPr>
          <p:spPr bwMode="auto">
            <a:xfrm>
              <a:off x="1422" y="2729"/>
              <a:ext cx="5817" cy="4527"/>
            </a:xfrm>
            <a:custGeom>
              <a:avLst/>
              <a:gdLst>
                <a:gd name="T0" fmla="*/ 243 w 892"/>
                <a:gd name="T1" fmla="*/ 694 h 694"/>
                <a:gd name="T2" fmla="*/ 237 w 892"/>
                <a:gd name="T3" fmla="*/ 694 h 694"/>
                <a:gd name="T4" fmla="*/ 2 w 892"/>
                <a:gd name="T5" fmla="*/ 694 h 694"/>
                <a:gd name="T6" fmla="*/ 2 w 892"/>
                <a:gd name="T7" fmla="*/ 459 h 694"/>
                <a:gd name="T8" fmla="*/ 2 w 892"/>
                <a:gd name="T9" fmla="*/ 261 h 694"/>
                <a:gd name="T10" fmla="*/ 2 w 892"/>
                <a:gd name="T11" fmla="*/ 257 h 694"/>
                <a:gd name="T12" fmla="*/ 2 w 892"/>
                <a:gd name="T13" fmla="*/ 0 h 694"/>
                <a:gd name="T14" fmla="*/ 33 w 892"/>
                <a:gd name="T15" fmla="*/ 1 h 694"/>
                <a:gd name="T16" fmla="*/ 244 w 892"/>
                <a:gd name="T17" fmla="*/ 1 h 694"/>
                <a:gd name="T18" fmla="*/ 244 w 892"/>
                <a:gd name="T19" fmla="*/ 1 h 694"/>
                <a:gd name="T20" fmla="*/ 244 w 892"/>
                <a:gd name="T21" fmla="*/ 1 h 694"/>
                <a:gd name="T22" fmla="*/ 443 w 892"/>
                <a:gd name="T23" fmla="*/ 1 h 694"/>
                <a:gd name="T24" fmla="*/ 564 w 892"/>
                <a:gd name="T25" fmla="*/ 1 h 694"/>
                <a:gd name="T26" fmla="*/ 564 w 892"/>
                <a:gd name="T27" fmla="*/ 0 h 694"/>
                <a:gd name="T28" fmla="*/ 655 w 892"/>
                <a:gd name="T29" fmla="*/ 0 h 694"/>
                <a:gd name="T30" fmla="*/ 696 w 892"/>
                <a:gd name="T31" fmla="*/ 0 h 694"/>
                <a:gd name="T32" fmla="*/ 696 w 892"/>
                <a:gd name="T33" fmla="*/ 254 h 694"/>
                <a:gd name="T34" fmla="*/ 696 w 892"/>
                <a:gd name="T35" fmla="*/ 260 h 694"/>
                <a:gd name="T36" fmla="*/ 697 w 892"/>
                <a:gd name="T37" fmla="*/ 260 h 694"/>
                <a:gd name="T38" fmla="*/ 697 w 892"/>
                <a:gd name="T39" fmla="*/ 262 h 694"/>
                <a:gd name="T40" fmla="*/ 710 w 892"/>
                <a:gd name="T41" fmla="*/ 261 h 694"/>
                <a:gd name="T42" fmla="*/ 712 w 892"/>
                <a:gd name="T43" fmla="*/ 261 h 694"/>
                <a:gd name="T44" fmla="*/ 697 w 892"/>
                <a:gd name="T45" fmla="*/ 262 h 694"/>
                <a:gd name="T46" fmla="*/ 741 w 892"/>
                <a:gd name="T47" fmla="*/ 308 h 694"/>
                <a:gd name="T48" fmla="*/ 765 w 892"/>
                <a:gd name="T49" fmla="*/ 302 h 694"/>
                <a:gd name="T50" fmla="*/ 827 w 892"/>
                <a:gd name="T51" fmla="*/ 281 h 694"/>
                <a:gd name="T52" fmla="*/ 892 w 892"/>
                <a:gd name="T53" fmla="*/ 356 h 694"/>
                <a:gd name="T54" fmla="*/ 827 w 892"/>
                <a:gd name="T55" fmla="*/ 432 h 694"/>
                <a:gd name="T56" fmla="*/ 765 w 892"/>
                <a:gd name="T57" fmla="*/ 411 h 694"/>
                <a:gd name="T58" fmla="*/ 741 w 892"/>
                <a:gd name="T59" fmla="*/ 405 h 694"/>
                <a:gd name="T60" fmla="*/ 697 w 892"/>
                <a:gd name="T61" fmla="*/ 453 h 694"/>
                <a:gd name="T62" fmla="*/ 696 w 892"/>
                <a:gd name="T63" fmla="*/ 454 h 694"/>
                <a:gd name="T64" fmla="*/ 696 w 892"/>
                <a:gd name="T65" fmla="*/ 459 h 694"/>
                <a:gd name="T66" fmla="*/ 696 w 892"/>
                <a:gd name="T67" fmla="*/ 694 h 694"/>
                <a:gd name="T68" fmla="*/ 649 w 892"/>
                <a:gd name="T69" fmla="*/ 694 h 694"/>
                <a:gd name="T70" fmla="*/ 649 w 892"/>
                <a:gd name="T71" fmla="*/ 694 h 694"/>
                <a:gd name="T72" fmla="*/ 442 w 892"/>
                <a:gd name="T73" fmla="*/ 694 h 694"/>
                <a:gd name="T74" fmla="*/ 435 w 892"/>
                <a:gd name="T75" fmla="*/ 694 h 694"/>
                <a:gd name="T76" fmla="*/ 435 w 892"/>
                <a:gd name="T77" fmla="*/ 694 h 694"/>
                <a:gd name="T78" fmla="*/ 416 w 892"/>
                <a:gd name="T79" fmla="*/ 684 h 694"/>
                <a:gd name="T80" fmla="*/ 418 w 892"/>
                <a:gd name="T81" fmla="*/ 663 h 694"/>
                <a:gd name="T82" fmla="*/ 441 w 892"/>
                <a:gd name="T83" fmla="*/ 590 h 694"/>
                <a:gd name="T84" fmla="*/ 340 w 892"/>
                <a:gd name="T85" fmla="*/ 499 h 694"/>
                <a:gd name="T86" fmla="*/ 240 w 892"/>
                <a:gd name="T87" fmla="*/ 590 h 694"/>
                <a:gd name="T88" fmla="*/ 263 w 892"/>
                <a:gd name="T89" fmla="*/ 663 h 694"/>
                <a:gd name="T90" fmla="*/ 264 w 892"/>
                <a:gd name="T91" fmla="*/ 684 h 694"/>
                <a:gd name="T92" fmla="*/ 244 w 892"/>
                <a:gd name="T93" fmla="*/ 694 h 694"/>
                <a:gd name="T94" fmla="*/ 243 w 892"/>
                <a:gd name="T9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2" h="694">
                  <a:moveTo>
                    <a:pt x="243" y="694"/>
                  </a:moveTo>
                  <a:cubicBezTo>
                    <a:pt x="237" y="694"/>
                    <a:pt x="237" y="694"/>
                    <a:pt x="237" y="694"/>
                  </a:cubicBezTo>
                  <a:cubicBezTo>
                    <a:pt x="2" y="694"/>
                    <a:pt x="2" y="694"/>
                    <a:pt x="2" y="694"/>
                  </a:cubicBezTo>
                  <a:cubicBezTo>
                    <a:pt x="2" y="459"/>
                    <a:pt x="2" y="459"/>
                    <a:pt x="2" y="459"/>
                  </a:cubicBezTo>
                  <a:cubicBezTo>
                    <a:pt x="2" y="458"/>
                    <a:pt x="0" y="294"/>
                    <a:pt x="2" y="261"/>
                  </a:cubicBezTo>
                  <a:cubicBezTo>
                    <a:pt x="2" y="260"/>
                    <a:pt x="2" y="258"/>
                    <a:pt x="2" y="25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443" y="1"/>
                    <a:pt x="443" y="1"/>
                    <a:pt x="443" y="1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58" y="0"/>
                    <a:pt x="681" y="0"/>
                    <a:pt x="696" y="0"/>
                  </a:cubicBezTo>
                  <a:cubicBezTo>
                    <a:pt x="696" y="254"/>
                    <a:pt x="696" y="254"/>
                    <a:pt x="696" y="254"/>
                  </a:cubicBezTo>
                  <a:cubicBezTo>
                    <a:pt x="696" y="257"/>
                    <a:pt x="696" y="259"/>
                    <a:pt x="696" y="260"/>
                  </a:cubicBezTo>
                  <a:cubicBezTo>
                    <a:pt x="697" y="260"/>
                    <a:pt x="697" y="260"/>
                    <a:pt x="697" y="260"/>
                  </a:cubicBezTo>
                  <a:cubicBezTo>
                    <a:pt x="697" y="261"/>
                    <a:pt x="697" y="261"/>
                    <a:pt x="697" y="262"/>
                  </a:cubicBezTo>
                  <a:cubicBezTo>
                    <a:pt x="710" y="261"/>
                    <a:pt x="710" y="261"/>
                    <a:pt x="710" y="261"/>
                  </a:cubicBezTo>
                  <a:cubicBezTo>
                    <a:pt x="712" y="261"/>
                    <a:pt x="712" y="261"/>
                    <a:pt x="712" y="261"/>
                  </a:cubicBezTo>
                  <a:cubicBezTo>
                    <a:pt x="697" y="262"/>
                    <a:pt x="697" y="262"/>
                    <a:pt x="697" y="262"/>
                  </a:cubicBezTo>
                  <a:cubicBezTo>
                    <a:pt x="700" y="290"/>
                    <a:pt x="717" y="308"/>
                    <a:pt x="741" y="308"/>
                  </a:cubicBezTo>
                  <a:cubicBezTo>
                    <a:pt x="748" y="308"/>
                    <a:pt x="756" y="306"/>
                    <a:pt x="765" y="302"/>
                  </a:cubicBezTo>
                  <a:cubicBezTo>
                    <a:pt x="781" y="294"/>
                    <a:pt x="812" y="281"/>
                    <a:pt x="827" y="281"/>
                  </a:cubicBezTo>
                  <a:cubicBezTo>
                    <a:pt x="863" y="281"/>
                    <a:pt x="892" y="315"/>
                    <a:pt x="892" y="356"/>
                  </a:cubicBezTo>
                  <a:cubicBezTo>
                    <a:pt x="892" y="398"/>
                    <a:pt x="863" y="432"/>
                    <a:pt x="827" y="432"/>
                  </a:cubicBezTo>
                  <a:cubicBezTo>
                    <a:pt x="812" y="432"/>
                    <a:pt x="781" y="419"/>
                    <a:pt x="765" y="411"/>
                  </a:cubicBezTo>
                  <a:cubicBezTo>
                    <a:pt x="756" y="407"/>
                    <a:pt x="748" y="405"/>
                    <a:pt x="741" y="405"/>
                  </a:cubicBezTo>
                  <a:cubicBezTo>
                    <a:pt x="716" y="405"/>
                    <a:pt x="699" y="424"/>
                    <a:pt x="697" y="453"/>
                  </a:cubicBezTo>
                  <a:cubicBezTo>
                    <a:pt x="696" y="454"/>
                    <a:pt x="696" y="454"/>
                    <a:pt x="696" y="454"/>
                  </a:cubicBezTo>
                  <a:cubicBezTo>
                    <a:pt x="696" y="459"/>
                    <a:pt x="696" y="459"/>
                    <a:pt x="696" y="459"/>
                  </a:cubicBezTo>
                  <a:cubicBezTo>
                    <a:pt x="696" y="694"/>
                    <a:pt x="696" y="694"/>
                    <a:pt x="696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442" y="694"/>
                    <a:pt x="442" y="694"/>
                    <a:pt x="442" y="694"/>
                  </a:cubicBezTo>
                  <a:cubicBezTo>
                    <a:pt x="439" y="694"/>
                    <a:pt x="436" y="694"/>
                    <a:pt x="435" y="694"/>
                  </a:cubicBezTo>
                  <a:cubicBezTo>
                    <a:pt x="435" y="694"/>
                    <a:pt x="435" y="694"/>
                    <a:pt x="435" y="694"/>
                  </a:cubicBezTo>
                  <a:cubicBezTo>
                    <a:pt x="426" y="693"/>
                    <a:pt x="419" y="689"/>
                    <a:pt x="416" y="684"/>
                  </a:cubicBezTo>
                  <a:cubicBezTo>
                    <a:pt x="413" y="677"/>
                    <a:pt x="415" y="669"/>
                    <a:pt x="418" y="663"/>
                  </a:cubicBezTo>
                  <a:cubicBezTo>
                    <a:pt x="420" y="658"/>
                    <a:pt x="441" y="615"/>
                    <a:pt x="441" y="590"/>
                  </a:cubicBezTo>
                  <a:cubicBezTo>
                    <a:pt x="441" y="540"/>
                    <a:pt x="396" y="499"/>
                    <a:pt x="340" y="499"/>
                  </a:cubicBezTo>
                  <a:cubicBezTo>
                    <a:pt x="285" y="499"/>
                    <a:pt x="240" y="540"/>
                    <a:pt x="240" y="590"/>
                  </a:cubicBezTo>
                  <a:cubicBezTo>
                    <a:pt x="240" y="615"/>
                    <a:pt x="261" y="658"/>
                    <a:pt x="263" y="663"/>
                  </a:cubicBezTo>
                  <a:cubicBezTo>
                    <a:pt x="267" y="671"/>
                    <a:pt x="267" y="679"/>
                    <a:pt x="264" y="684"/>
                  </a:cubicBezTo>
                  <a:cubicBezTo>
                    <a:pt x="261" y="690"/>
                    <a:pt x="254" y="693"/>
                    <a:pt x="244" y="694"/>
                  </a:cubicBezTo>
                  <a:cubicBezTo>
                    <a:pt x="244" y="694"/>
                    <a:pt x="243" y="694"/>
                    <a:pt x="243" y="694"/>
                  </a:cubicBezTo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vert="horz" wrap="square" lIns="60948" tIns="30474" rIns="60948" bIns="30474" numCol="1" anchor="ctr" anchorCtr="0" compatLnSpc="1"/>
            <a:lstStyle/>
            <a:p>
              <a:pPr algn="ctr"/>
              <a:endParaRPr 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26"/>
            <p:cNvSpPr/>
            <p:nvPr/>
          </p:nvSpPr>
          <p:spPr>
            <a:xfrm>
              <a:off x="2634" y="3855"/>
              <a:ext cx="2146" cy="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01</a:t>
              </a:r>
              <a:r>
                <a:rPr lang="en-US" sz="5335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55" name="Freeform 11"/>
          <p:cNvSpPr/>
          <p:nvPr/>
        </p:nvSpPr>
        <p:spPr bwMode="auto">
          <a:xfrm>
            <a:off x="7769571" y="3792470"/>
            <a:ext cx="2596528" cy="2620232"/>
          </a:xfrm>
          <a:custGeom>
            <a:avLst/>
            <a:gdLst>
              <a:gd name="connsiteX0" fmla="*/ 1643 w 4747"/>
              <a:gd name="connsiteY0" fmla="*/ 4527 h 4533"/>
              <a:gd name="connsiteX1" fmla="*/ 1611 w 4747"/>
              <a:gd name="connsiteY1" fmla="*/ 4527 h 4533"/>
              <a:gd name="connsiteX2" fmla="*/ 0 w 4747"/>
              <a:gd name="connsiteY2" fmla="*/ 4527 h 4533"/>
              <a:gd name="connsiteX3" fmla="*/ 0 w 4747"/>
              <a:gd name="connsiteY3" fmla="*/ 2994 h 4533"/>
              <a:gd name="connsiteX4" fmla="*/ 0 w 4747"/>
              <a:gd name="connsiteY4" fmla="*/ 2968 h 4533"/>
              <a:gd name="connsiteX5" fmla="*/ 130 w 4747"/>
              <a:gd name="connsiteY5" fmla="*/ 2811 h 4533"/>
              <a:gd name="connsiteX6" fmla="*/ 215 w 4747"/>
              <a:gd name="connsiteY6" fmla="*/ 2831 h 4533"/>
              <a:gd name="connsiteX7" fmla="*/ 717 w 4747"/>
              <a:gd name="connsiteY7" fmla="*/ 2981 h 4533"/>
              <a:gd name="connsiteX8" fmla="*/ 1343 w 4747"/>
              <a:gd name="connsiteY8" fmla="*/ 2329 h 4533"/>
              <a:gd name="connsiteX9" fmla="*/ 717 w 4747"/>
              <a:gd name="connsiteY9" fmla="*/ 1670 h 4533"/>
              <a:gd name="connsiteX10" fmla="*/ 215 w 4747"/>
              <a:gd name="connsiteY10" fmla="*/ 1820 h 4533"/>
              <a:gd name="connsiteX11" fmla="*/ 130 w 4747"/>
              <a:gd name="connsiteY11" fmla="*/ 1846 h 4533"/>
              <a:gd name="connsiteX12" fmla="*/ 7 w 4747"/>
              <a:gd name="connsiteY12" fmla="*/ 1696 h 4533"/>
              <a:gd name="connsiteX13" fmla="*/ 0 w 4747"/>
              <a:gd name="connsiteY13" fmla="*/ 1689 h 4533"/>
              <a:gd name="connsiteX14" fmla="*/ 0 w 4747"/>
              <a:gd name="connsiteY14" fmla="*/ 1663 h 4533"/>
              <a:gd name="connsiteX15" fmla="*/ 0 w 4747"/>
              <a:gd name="connsiteY15" fmla="*/ 7 h 4533"/>
              <a:gd name="connsiteX16" fmla="*/ 215 w 4747"/>
              <a:gd name="connsiteY16" fmla="*/ 7 h 4533"/>
              <a:gd name="connsiteX17" fmla="*/ 1650 w 4747"/>
              <a:gd name="connsiteY17" fmla="*/ 7 h 4533"/>
              <a:gd name="connsiteX18" fmla="*/ 1656 w 4747"/>
              <a:gd name="connsiteY18" fmla="*/ 7 h 4533"/>
              <a:gd name="connsiteX19" fmla="*/ 3019 w 4747"/>
              <a:gd name="connsiteY19" fmla="*/ 7 h 4533"/>
              <a:gd name="connsiteX20" fmla="*/ 3841 w 4747"/>
              <a:gd name="connsiteY20" fmla="*/ 7 h 4533"/>
              <a:gd name="connsiteX21" fmla="*/ 3841 w 4747"/>
              <a:gd name="connsiteY21" fmla="*/ 0 h 4533"/>
              <a:gd name="connsiteX22" fmla="*/ 4467 w 4747"/>
              <a:gd name="connsiteY22" fmla="*/ 0 h 4533"/>
              <a:gd name="connsiteX23" fmla="*/ 4747 w 4747"/>
              <a:gd name="connsiteY23" fmla="*/ 0 h 4533"/>
              <a:gd name="connsiteX24" fmla="*/ 4747 w 4747"/>
              <a:gd name="connsiteY24" fmla="*/ 4527 h 4533"/>
              <a:gd name="connsiteX25" fmla="*/ 4428 w 4747"/>
              <a:gd name="connsiteY25" fmla="*/ 4527 h 4533"/>
              <a:gd name="connsiteX26" fmla="*/ 3006 w 4747"/>
              <a:gd name="connsiteY26" fmla="*/ 4527 h 4533"/>
              <a:gd name="connsiteX27" fmla="*/ 2960 w 4747"/>
              <a:gd name="connsiteY27" fmla="*/ 4527 h 4533"/>
              <a:gd name="connsiteX28" fmla="*/ 2830 w 4747"/>
              <a:gd name="connsiteY28" fmla="*/ 4461 h 4533"/>
              <a:gd name="connsiteX29" fmla="*/ 2843 w 4747"/>
              <a:gd name="connsiteY29" fmla="*/ 4324 h 4533"/>
              <a:gd name="connsiteX30" fmla="*/ 3006 w 4747"/>
              <a:gd name="connsiteY30" fmla="*/ 3848 h 4533"/>
              <a:gd name="connsiteX31" fmla="*/ 2315 w 4747"/>
              <a:gd name="connsiteY31" fmla="*/ 3255 h 4533"/>
              <a:gd name="connsiteX32" fmla="*/ 1624 w 4747"/>
              <a:gd name="connsiteY32" fmla="*/ 3848 h 4533"/>
              <a:gd name="connsiteX33" fmla="*/ 1787 w 4747"/>
              <a:gd name="connsiteY33" fmla="*/ 4324 h 4533"/>
              <a:gd name="connsiteX34" fmla="*/ 1793 w 4747"/>
              <a:gd name="connsiteY34" fmla="*/ 4461 h 4533"/>
              <a:gd name="connsiteX35" fmla="*/ 1656 w 4747"/>
              <a:gd name="connsiteY35" fmla="*/ 4533 h 4533"/>
              <a:gd name="connsiteX36" fmla="*/ 1643 w 4747"/>
              <a:gd name="connsiteY36" fmla="*/ 4527 h 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0" t="0" r="r" b="b"/>
            <a:pathLst>
              <a:path w="4747" h="4533">
                <a:moveTo>
                  <a:pt x="1643" y="4527"/>
                </a:moveTo>
                <a:cubicBezTo>
                  <a:pt x="1611" y="4527"/>
                  <a:pt x="1611" y="4527"/>
                  <a:pt x="1611" y="4527"/>
                </a:cubicBezTo>
                <a:cubicBezTo>
                  <a:pt x="0" y="4527"/>
                  <a:pt x="0" y="4527"/>
                  <a:pt x="0" y="4527"/>
                </a:cubicBezTo>
                <a:cubicBezTo>
                  <a:pt x="0" y="2994"/>
                  <a:pt x="0" y="2994"/>
                  <a:pt x="0" y="2994"/>
                </a:cubicBezTo>
                <a:cubicBezTo>
                  <a:pt x="0" y="2968"/>
                  <a:pt x="0" y="2968"/>
                  <a:pt x="0" y="2968"/>
                </a:cubicBezTo>
                <a:cubicBezTo>
                  <a:pt x="7" y="2929"/>
                  <a:pt x="26" y="2811"/>
                  <a:pt x="130" y="2811"/>
                </a:cubicBezTo>
                <a:cubicBezTo>
                  <a:pt x="156" y="2811"/>
                  <a:pt x="183" y="2818"/>
                  <a:pt x="215" y="2831"/>
                </a:cubicBezTo>
                <a:cubicBezTo>
                  <a:pt x="248" y="2844"/>
                  <a:pt x="548" y="2981"/>
                  <a:pt x="717" y="2981"/>
                </a:cubicBezTo>
                <a:cubicBezTo>
                  <a:pt x="1063" y="2981"/>
                  <a:pt x="1343" y="2687"/>
                  <a:pt x="1343" y="2329"/>
                </a:cubicBezTo>
                <a:cubicBezTo>
                  <a:pt x="1343" y="1963"/>
                  <a:pt x="1063" y="1670"/>
                  <a:pt x="717" y="1670"/>
                </a:cubicBezTo>
                <a:cubicBezTo>
                  <a:pt x="548" y="1670"/>
                  <a:pt x="248" y="1807"/>
                  <a:pt x="215" y="1820"/>
                </a:cubicBezTo>
                <a:cubicBezTo>
                  <a:pt x="183" y="1833"/>
                  <a:pt x="156" y="1846"/>
                  <a:pt x="130" y="1846"/>
                </a:cubicBezTo>
                <a:cubicBezTo>
                  <a:pt x="33" y="1846"/>
                  <a:pt x="7" y="1741"/>
                  <a:pt x="7" y="1696"/>
                </a:cubicBezTo>
                <a:cubicBezTo>
                  <a:pt x="0" y="1689"/>
                  <a:pt x="0" y="1689"/>
                  <a:pt x="0" y="1689"/>
                </a:cubicBezTo>
                <a:cubicBezTo>
                  <a:pt x="0" y="1683"/>
                  <a:pt x="0" y="1663"/>
                  <a:pt x="0" y="1663"/>
                </a:cubicBezTo>
                <a:cubicBezTo>
                  <a:pt x="0" y="7"/>
                  <a:pt x="0" y="7"/>
                  <a:pt x="0" y="7"/>
                </a:cubicBezTo>
                <a:cubicBezTo>
                  <a:pt x="215" y="7"/>
                  <a:pt x="215" y="7"/>
                  <a:pt x="215" y="7"/>
                </a:cubicBezTo>
                <a:cubicBezTo>
                  <a:pt x="1650" y="7"/>
                  <a:pt x="1650" y="7"/>
                  <a:pt x="1650" y="7"/>
                </a:cubicBezTo>
                <a:cubicBezTo>
                  <a:pt x="1656" y="7"/>
                  <a:pt x="1656" y="7"/>
                  <a:pt x="1656" y="7"/>
                </a:cubicBezTo>
                <a:cubicBezTo>
                  <a:pt x="3019" y="7"/>
                  <a:pt x="3019" y="7"/>
                  <a:pt x="3019" y="7"/>
                </a:cubicBezTo>
                <a:cubicBezTo>
                  <a:pt x="3841" y="7"/>
                  <a:pt x="3841" y="7"/>
                  <a:pt x="3841" y="7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4467" y="0"/>
                  <a:pt x="4467" y="0"/>
                  <a:pt x="4467" y="0"/>
                </a:cubicBezTo>
                <a:cubicBezTo>
                  <a:pt x="4486" y="0"/>
                  <a:pt x="4643" y="0"/>
                  <a:pt x="4747" y="0"/>
                </a:cubicBezTo>
                <a:cubicBezTo>
                  <a:pt x="4747" y="1663"/>
                  <a:pt x="4747" y="4527"/>
                  <a:pt x="4747" y="4527"/>
                </a:cubicBezTo>
                <a:cubicBezTo>
                  <a:pt x="4428" y="4527"/>
                  <a:pt x="4428" y="4527"/>
                  <a:pt x="4428" y="4527"/>
                </a:cubicBezTo>
                <a:cubicBezTo>
                  <a:pt x="3006" y="4527"/>
                  <a:pt x="3006" y="4527"/>
                  <a:pt x="3006" y="4527"/>
                </a:cubicBezTo>
                <a:cubicBezTo>
                  <a:pt x="2987" y="4527"/>
                  <a:pt x="2967" y="4527"/>
                  <a:pt x="2960" y="4527"/>
                </a:cubicBezTo>
                <a:cubicBezTo>
                  <a:pt x="2902" y="4520"/>
                  <a:pt x="2856" y="4494"/>
                  <a:pt x="2830" y="4461"/>
                </a:cubicBezTo>
                <a:cubicBezTo>
                  <a:pt x="2810" y="4416"/>
                  <a:pt x="2824" y="4364"/>
                  <a:pt x="2843" y="4324"/>
                </a:cubicBezTo>
                <a:cubicBezTo>
                  <a:pt x="2863" y="4298"/>
                  <a:pt x="3006" y="4011"/>
                  <a:pt x="3006" y="3848"/>
                </a:cubicBezTo>
                <a:cubicBezTo>
                  <a:pt x="3006" y="3522"/>
                  <a:pt x="2693" y="3255"/>
                  <a:pt x="2315" y="3255"/>
                </a:cubicBezTo>
                <a:cubicBezTo>
                  <a:pt x="1930" y="3255"/>
                  <a:pt x="1624" y="3522"/>
                  <a:pt x="1624" y="3848"/>
                </a:cubicBezTo>
                <a:cubicBezTo>
                  <a:pt x="1624" y="4011"/>
                  <a:pt x="1767" y="4298"/>
                  <a:pt x="1787" y="4324"/>
                </a:cubicBezTo>
                <a:cubicBezTo>
                  <a:pt x="1813" y="4377"/>
                  <a:pt x="1813" y="4429"/>
                  <a:pt x="1793" y="4461"/>
                </a:cubicBezTo>
                <a:cubicBezTo>
                  <a:pt x="1774" y="4500"/>
                  <a:pt x="1721" y="4520"/>
                  <a:pt x="1656" y="4533"/>
                </a:cubicBezTo>
                <a:cubicBezTo>
                  <a:pt x="1650" y="4527"/>
                  <a:pt x="1643" y="4527"/>
                  <a:pt x="1643" y="4527"/>
                </a:cubicBezTo>
              </a:path>
            </a:pathLst>
          </a:custGeom>
          <a:solidFill>
            <a:srgbClr val="1577BA"/>
          </a:solidFill>
          <a:ln>
            <a:noFill/>
          </a:ln>
        </p:spPr>
        <p:txBody>
          <a:bodyPr vert="horz" wrap="square" lIns="60948" tIns="30474" rIns="60948" bIns="30474" numCol="1" anchor="t" anchorCtr="0" compatLnSpc="1"/>
          <a:lstStyle/>
          <a:p>
            <a:endParaRPr lang="en-US" sz="935" b="1" baseline="-25000" dirty="0">
              <a:solidFill>
                <a:srgbClr val="1475B2"/>
              </a:solidFill>
              <a:cs typeface="+mn-ea"/>
              <a:sym typeface="+mn-lt"/>
            </a:endParaRPr>
          </a:p>
        </p:txBody>
      </p:sp>
      <p:grpSp>
        <p:nvGrpSpPr>
          <p:cNvPr id="57" name="组合 20"/>
          <p:cNvGrpSpPr/>
          <p:nvPr/>
        </p:nvGrpSpPr>
        <p:grpSpPr>
          <a:xfrm>
            <a:off x="12288085" y="3793316"/>
            <a:ext cx="3366936" cy="2746682"/>
            <a:chOff x="1422" y="2729"/>
            <a:chExt cx="5817" cy="4747"/>
          </a:xfrm>
        </p:grpSpPr>
        <p:sp>
          <p:nvSpPr>
            <p:cNvPr id="58" name="Freeform 5"/>
            <p:cNvSpPr/>
            <p:nvPr/>
          </p:nvSpPr>
          <p:spPr bwMode="auto">
            <a:xfrm>
              <a:off x="1422" y="2729"/>
              <a:ext cx="5817" cy="4527"/>
            </a:xfrm>
            <a:custGeom>
              <a:avLst/>
              <a:gdLst>
                <a:gd name="T0" fmla="*/ 243 w 892"/>
                <a:gd name="T1" fmla="*/ 694 h 694"/>
                <a:gd name="T2" fmla="*/ 237 w 892"/>
                <a:gd name="T3" fmla="*/ 694 h 694"/>
                <a:gd name="T4" fmla="*/ 2 w 892"/>
                <a:gd name="T5" fmla="*/ 694 h 694"/>
                <a:gd name="T6" fmla="*/ 2 w 892"/>
                <a:gd name="T7" fmla="*/ 459 h 694"/>
                <a:gd name="T8" fmla="*/ 2 w 892"/>
                <a:gd name="T9" fmla="*/ 261 h 694"/>
                <a:gd name="T10" fmla="*/ 2 w 892"/>
                <a:gd name="T11" fmla="*/ 257 h 694"/>
                <a:gd name="T12" fmla="*/ 2 w 892"/>
                <a:gd name="T13" fmla="*/ 0 h 694"/>
                <a:gd name="T14" fmla="*/ 33 w 892"/>
                <a:gd name="T15" fmla="*/ 1 h 694"/>
                <a:gd name="T16" fmla="*/ 244 w 892"/>
                <a:gd name="T17" fmla="*/ 1 h 694"/>
                <a:gd name="T18" fmla="*/ 244 w 892"/>
                <a:gd name="T19" fmla="*/ 1 h 694"/>
                <a:gd name="T20" fmla="*/ 244 w 892"/>
                <a:gd name="T21" fmla="*/ 1 h 694"/>
                <a:gd name="T22" fmla="*/ 443 w 892"/>
                <a:gd name="T23" fmla="*/ 1 h 694"/>
                <a:gd name="T24" fmla="*/ 564 w 892"/>
                <a:gd name="T25" fmla="*/ 1 h 694"/>
                <a:gd name="T26" fmla="*/ 564 w 892"/>
                <a:gd name="T27" fmla="*/ 0 h 694"/>
                <a:gd name="T28" fmla="*/ 655 w 892"/>
                <a:gd name="T29" fmla="*/ 0 h 694"/>
                <a:gd name="T30" fmla="*/ 696 w 892"/>
                <a:gd name="T31" fmla="*/ 0 h 694"/>
                <a:gd name="T32" fmla="*/ 696 w 892"/>
                <a:gd name="T33" fmla="*/ 254 h 694"/>
                <a:gd name="T34" fmla="*/ 696 w 892"/>
                <a:gd name="T35" fmla="*/ 260 h 694"/>
                <a:gd name="T36" fmla="*/ 697 w 892"/>
                <a:gd name="T37" fmla="*/ 260 h 694"/>
                <a:gd name="T38" fmla="*/ 697 w 892"/>
                <a:gd name="T39" fmla="*/ 262 h 694"/>
                <a:gd name="T40" fmla="*/ 710 w 892"/>
                <a:gd name="T41" fmla="*/ 261 h 694"/>
                <a:gd name="T42" fmla="*/ 712 w 892"/>
                <a:gd name="T43" fmla="*/ 261 h 694"/>
                <a:gd name="T44" fmla="*/ 697 w 892"/>
                <a:gd name="T45" fmla="*/ 262 h 694"/>
                <a:gd name="T46" fmla="*/ 741 w 892"/>
                <a:gd name="T47" fmla="*/ 308 h 694"/>
                <a:gd name="T48" fmla="*/ 765 w 892"/>
                <a:gd name="T49" fmla="*/ 302 h 694"/>
                <a:gd name="T50" fmla="*/ 827 w 892"/>
                <a:gd name="T51" fmla="*/ 281 h 694"/>
                <a:gd name="T52" fmla="*/ 892 w 892"/>
                <a:gd name="T53" fmla="*/ 356 h 694"/>
                <a:gd name="T54" fmla="*/ 827 w 892"/>
                <a:gd name="T55" fmla="*/ 432 h 694"/>
                <a:gd name="T56" fmla="*/ 765 w 892"/>
                <a:gd name="T57" fmla="*/ 411 h 694"/>
                <a:gd name="T58" fmla="*/ 741 w 892"/>
                <a:gd name="T59" fmla="*/ 405 h 694"/>
                <a:gd name="T60" fmla="*/ 697 w 892"/>
                <a:gd name="T61" fmla="*/ 453 h 694"/>
                <a:gd name="T62" fmla="*/ 696 w 892"/>
                <a:gd name="T63" fmla="*/ 454 h 694"/>
                <a:gd name="T64" fmla="*/ 696 w 892"/>
                <a:gd name="T65" fmla="*/ 459 h 694"/>
                <a:gd name="T66" fmla="*/ 696 w 892"/>
                <a:gd name="T67" fmla="*/ 694 h 694"/>
                <a:gd name="T68" fmla="*/ 649 w 892"/>
                <a:gd name="T69" fmla="*/ 694 h 694"/>
                <a:gd name="T70" fmla="*/ 649 w 892"/>
                <a:gd name="T71" fmla="*/ 694 h 694"/>
                <a:gd name="T72" fmla="*/ 442 w 892"/>
                <a:gd name="T73" fmla="*/ 694 h 694"/>
                <a:gd name="T74" fmla="*/ 435 w 892"/>
                <a:gd name="T75" fmla="*/ 694 h 694"/>
                <a:gd name="T76" fmla="*/ 435 w 892"/>
                <a:gd name="T77" fmla="*/ 694 h 694"/>
                <a:gd name="T78" fmla="*/ 416 w 892"/>
                <a:gd name="T79" fmla="*/ 684 h 694"/>
                <a:gd name="T80" fmla="*/ 418 w 892"/>
                <a:gd name="T81" fmla="*/ 663 h 694"/>
                <a:gd name="T82" fmla="*/ 441 w 892"/>
                <a:gd name="T83" fmla="*/ 590 h 694"/>
                <a:gd name="T84" fmla="*/ 340 w 892"/>
                <a:gd name="T85" fmla="*/ 499 h 694"/>
                <a:gd name="T86" fmla="*/ 240 w 892"/>
                <a:gd name="T87" fmla="*/ 590 h 694"/>
                <a:gd name="T88" fmla="*/ 263 w 892"/>
                <a:gd name="T89" fmla="*/ 663 h 694"/>
                <a:gd name="T90" fmla="*/ 264 w 892"/>
                <a:gd name="T91" fmla="*/ 684 h 694"/>
                <a:gd name="T92" fmla="*/ 244 w 892"/>
                <a:gd name="T93" fmla="*/ 694 h 694"/>
                <a:gd name="T94" fmla="*/ 243 w 892"/>
                <a:gd name="T9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2" h="694">
                  <a:moveTo>
                    <a:pt x="243" y="694"/>
                  </a:moveTo>
                  <a:cubicBezTo>
                    <a:pt x="237" y="694"/>
                    <a:pt x="237" y="694"/>
                    <a:pt x="237" y="694"/>
                  </a:cubicBezTo>
                  <a:cubicBezTo>
                    <a:pt x="2" y="694"/>
                    <a:pt x="2" y="694"/>
                    <a:pt x="2" y="694"/>
                  </a:cubicBezTo>
                  <a:cubicBezTo>
                    <a:pt x="2" y="459"/>
                    <a:pt x="2" y="459"/>
                    <a:pt x="2" y="459"/>
                  </a:cubicBezTo>
                  <a:cubicBezTo>
                    <a:pt x="2" y="458"/>
                    <a:pt x="0" y="294"/>
                    <a:pt x="2" y="261"/>
                  </a:cubicBezTo>
                  <a:cubicBezTo>
                    <a:pt x="2" y="260"/>
                    <a:pt x="2" y="258"/>
                    <a:pt x="2" y="25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443" y="1"/>
                    <a:pt x="443" y="1"/>
                    <a:pt x="443" y="1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58" y="0"/>
                    <a:pt x="681" y="0"/>
                    <a:pt x="696" y="0"/>
                  </a:cubicBezTo>
                  <a:cubicBezTo>
                    <a:pt x="696" y="254"/>
                    <a:pt x="696" y="254"/>
                    <a:pt x="696" y="254"/>
                  </a:cubicBezTo>
                  <a:cubicBezTo>
                    <a:pt x="696" y="257"/>
                    <a:pt x="696" y="259"/>
                    <a:pt x="696" y="260"/>
                  </a:cubicBezTo>
                  <a:cubicBezTo>
                    <a:pt x="697" y="260"/>
                    <a:pt x="697" y="260"/>
                    <a:pt x="697" y="260"/>
                  </a:cubicBezTo>
                  <a:cubicBezTo>
                    <a:pt x="697" y="261"/>
                    <a:pt x="697" y="261"/>
                    <a:pt x="697" y="262"/>
                  </a:cubicBezTo>
                  <a:cubicBezTo>
                    <a:pt x="710" y="261"/>
                    <a:pt x="710" y="261"/>
                    <a:pt x="710" y="261"/>
                  </a:cubicBezTo>
                  <a:cubicBezTo>
                    <a:pt x="712" y="261"/>
                    <a:pt x="712" y="261"/>
                    <a:pt x="712" y="261"/>
                  </a:cubicBezTo>
                  <a:cubicBezTo>
                    <a:pt x="697" y="262"/>
                    <a:pt x="697" y="262"/>
                    <a:pt x="697" y="262"/>
                  </a:cubicBezTo>
                  <a:cubicBezTo>
                    <a:pt x="700" y="290"/>
                    <a:pt x="717" y="308"/>
                    <a:pt x="741" y="308"/>
                  </a:cubicBezTo>
                  <a:cubicBezTo>
                    <a:pt x="748" y="308"/>
                    <a:pt x="756" y="306"/>
                    <a:pt x="765" y="302"/>
                  </a:cubicBezTo>
                  <a:cubicBezTo>
                    <a:pt x="781" y="294"/>
                    <a:pt x="812" y="281"/>
                    <a:pt x="827" y="281"/>
                  </a:cubicBezTo>
                  <a:cubicBezTo>
                    <a:pt x="863" y="281"/>
                    <a:pt x="892" y="315"/>
                    <a:pt x="892" y="356"/>
                  </a:cubicBezTo>
                  <a:cubicBezTo>
                    <a:pt x="892" y="398"/>
                    <a:pt x="863" y="432"/>
                    <a:pt x="827" y="432"/>
                  </a:cubicBezTo>
                  <a:cubicBezTo>
                    <a:pt x="812" y="432"/>
                    <a:pt x="781" y="419"/>
                    <a:pt x="765" y="411"/>
                  </a:cubicBezTo>
                  <a:cubicBezTo>
                    <a:pt x="756" y="407"/>
                    <a:pt x="748" y="405"/>
                    <a:pt x="741" y="405"/>
                  </a:cubicBezTo>
                  <a:cubicBezTo>
                    <a:pt x="716" y="405"/>
                    <a:pt x="699" y="424"/>
                    <a:pt x="697" y="453"/>
                  </a:cubicBezTo>
                  <a:cubicBezTo>
                    <a:pt x="696" y="454"/>
                    <a:pt x="696" y="454"/>
                    <a:pt x="696" y="454"/>
                  </a:cubicBezTo>
                  <a:cubicBezTo>
                    <a:pt x="696" y="459"/>
                    <a:pt x="696" y="459"/>
                    <a:pt x="696" y="459"/>
                  </a:cubicBezTo>
                  <a:cubicBezTo>
                    <a:pt x="696" y="694"/>
                    <a:pt x="696" y="694"/>
                    <a:pt x="696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442" y="694"/>
                    <a:pt x="442" y="694"/>
                    <a:pt x="442" y="694"/>
                  </a:cubicBezTo>
                  <a:cubicBezTo>
                    <a:pt x="439" y="694"/>
                    <a:pt x="436" y="694"/>
                    <a:pt x="435" y="694"/>
                  </a:cubicBezTo>
                  <a:cubicBezTo>
                    <a:pt x="435" y="694"/>
                    <a:pt x="435" y="694"/>
                    <a:pt x="435" y="694"/>
                  </a:cubicBezTo>
                  <a:cubicBezTo>
                    <a:pt x="426" y="693"/>
                    <a:pt x="419" y="689"/>
                    <a:pt x="416" y="684"/>
                  </a:cubicBezTo>
                  <a:cubicBezTo>
                    <a:pt x="413" y="677"/>
                    <a:pt x="415" y="669"/>
                    <a:pt x="418" y="663"/>
                  </a:cubicBezTo>
                  <a:cubicBezTo>
                    <a:pt x="420" y="658"/>
                    <a:pt x="441" y="615"/>
                    <a:pt x="441" y="590"/>
                  </a:cubicBezTo>
                  <a:cubicBezTo>
                    <a:pt x="441" y="540"/>
                    <a:pt x="396" y="499"/>
                    <a:pt x="340" y="499"/>
                  </a:cubicBezTo>
                  <a:cubicBezTo>
                    <a:pt x="285" y="499"/>
                    <a:pt x="240" y="540"/>
                    <a:pt x="240" y="590"/>
                  </a:cubicBezTo>
                  <a:cubicBezTo>
                    <a:pt x="240" y="615"/>
                    <a:pt x="261" y="658"/>
                    <a:pt x="263" y="663"/>
                  </a:cubicBezTo>
                  <a:cubicBezTo>
                    <a:pt x="267" y="671"/>
                    <a:pt x="267" y="679"/>
                    <a:pt x="264" y="684"/>
                  </a:cubicBezTo>
                  <a:cubicBezTo>
                    <a:pt x="261" y="690"/>
                    <a:pt x="254" y="693"/>
                    <a:pt x="244" y="694"/>
                  </a:cubicBezTo>
                  <a:cubicBezTo>
                    <a:pt x="244" y="694"/>
                    <a:pt x="243" y="694"/>
                    <a:pt x="243" y="694"/>
                  </a:cubicBezTo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vert="horz" wrap="square" lIns="60948" tIns="30474" rIns="60948" bIns="30474" numCol="1" anchor="t" anchorCtr="0" compatLnSpc="1"/>
            <a:lstStyle/>
            <a:p>
              <a:endParaRPr lang="en-US" sz="9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26"/>
            <p:cNvSpPr/>
            <p:nvPr/>
          </p:nvSpPr>
          <p:spPr>
            <a:xfrm>
              <a:off x="2871" y="3912"/>
              <a:ext cx="2146" cy="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03</a:t>
              </a:r>
              <a:r>
                <a:rPr lang="en-US" sz="5335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60" name="组合 29"/>
          <p:cNvGrpSpPr/>
          <p:nvPr/>
        </p:nvGrpSpPr>
        <p:grpSpPr>
          <a:xfrm>
            <a:off x="17577008" y="3792470"/>
            <a:ext cx="2596528" cy="2757074"/>
            <a:chOff x="16462" y="2896"/>
            <a:chExt cx="4747" cy="4730"/>
          </a:xfrm>
          <a:solidFill>
            <a:srgbClr val="1475B2"/>
          </a:solidFill>
        </p:grpSpPr>
        <p:sp>
          <p:nvSpPr>
            <p:cNvPr id="61" name="Freeform 11"/>
            <p:cNvSpPr/>
            <p:nvPr/>
          </p:nvSpPr>
          <p:spPr bwMode="auto">
            <a:xfrm>
              <a:off x="16462" y="2896"/>
              <a:ext cx="4747" cy="4496"/>
            </a:xfrm>
            <a:custGeom>
              <a:avLst/>
              <a:gdLst>
                <a:gd name="connsiteX0" fmla="*/ 1643 w 4747"/>
                <a:gd name="connsiteY0" fmla="*/ 4527 h 4533"/>
                <a:gd name="connsiteX1" fmla="*/ 1611 w 4747"/>
                <a:gd name="connsiteY1" fmla="*/ 4527 h 4533"/>
                <a:gd name="connsiteX2" fmla="*/ 0 w 4747"/>
                <a:gd name="connsiteY2" fmla="*/ 4527 h 4533"/>
                <a:gd name="connsiteX3" fmla="*/ 0 w 4747"/>
                <a:gd name="connsiteY3" fmla="*/ 2994 h 4533"/>
                <a:gd name="connsiteX4" fmla="*/ 0 w 4747"/>
                <a:gd name="connsiteY4" fmla="*/ 2968 h 4533"/>
                <a:gd name="connsiteX5" fmla="*/ 130 w 4747"/>
                <a:gd name="connsiteY5" fmla="*/ 2811 h 4533"/>
                <a:gd name="connsiteX6" fmla="*/ 215 w 4747"/>
                <a:gd name="connsiteY6" fmla="*/ 2831 h 4533"/>
                <a:gd name="connsiteX7" fmla="*/ 717 w 4747"/>
                <a:gd name="connsiteY7" fmla="*/ 2981 h 4533"/>
                <a:gd name="connsiteX8" fmla="*/ 1343 w 4747"/>
                <a:gd name="connsiteY8" fmla="*/ 2329 h 4533"/>
                <a:gd name="connsiteX9" fmla="*/ 717 w 4747"/>
                <a:gd name="connsiteY9" fmla="*/ 1670 h 4533"/>
                <a:gd name="connsiteX10" fmla="*/ 215 w 4747"/>
                <a:gd name="connsiteY10" fmla="*/ 1820 h 4533"/>
                <a:gd name="connsiteX11" fmla="*/ 130 w 4747"/>
                <a:gd name="connsiteY11" fmla="*/ 1846 h 4533"/>
                <a:gd name="connsiteX12" fmla="*/ 7 w 4747"/>
                <a:gd name="connsiteY12" fmla="*/ 1696 h 4533"/>
                <a:gd name="connsiteX13" fmla="*/ 0 w 4747"/>
                <a:gd name="connsiteY13" fmla="*/ 1689 h 4533"/>
                <a:gd name="connsiteX14" fmla="*/ 0 w 4747"/>
                <a:gd name="connsiteY14" fmla="*/ 1663 h 4533"/>
                <a:gd name="connsiteX15" fmla="*/ 0 w 4747"/>
                <a:gd name="connsiteY15" fmla="*/ 7 h 4533"/>
                <a:gd name="connsiteX16" fmla="*/ 215 w 4747"/>
                <a:gd name="connsiteY16" fmla="*/ 7 h 4533"/>
                <a:gd name="connsiteX17" fmla="*/ 1650 w 4747"/>
                <a:gd name="connsiteY17" fmla="*/ 7 h 4533"/>
                <a:gd name="connsiteX18" fmla="*/ 1656 w 4747"/>
                <a:gd name="connsiteY18" fmla="*/ 7 h 4533"/>
                <a:gd name="connsiteX19" fmla="*/ 3019 w 4747"/>
                <a:gd name="connsiteY19" fmla="*/ 7 h 4533"/>
                <a:gd name="connsiteX20" fmla="*/ 3841 w 4747"/>
                <a:gd name="connsiteY20" fmla="*/ 7 h 4533"/>
                <a:gd name="connsiteX21" fmla="*/ 3841 w 4747"/>
                <a:gd name="connsiteY21" fmla="*/ 0 h 4533"/>
                <a:gd name="connsiteX22" fmla="*/ 4467 w 4747"/>
                <a:gd name="connsiteY22" fmla="*/ 0 h 4533"/>
                <a:gd name="connsiteX23" fmla="*/ 4747 w 4747"/>
                <a:gd name="connsiteY23" fmla="*/ 0 h 4533"/>
                <a:gd name="connsiteX24" fmla="*/ 4747 w 4747"/>
                <a:gd name="connsiteY24" fmla="*/ 4527 h 4533"/>
                <a:gd name="connsiteX25" fmla="*/ 4428 w 4747"/>
                <a:gd name="connsiteY25" fmla="*/ 4527 h 4533"/>
                <a:gd name="connsiteX26" fmla="*/ 3006 w 4747"/>
                <a:gd name="connsiteY26" fmla="*/ 4527 h 4533"/>
                <a:gd name="connsiteX27" fmla="*/ 2960 w 4747"/>
                <a:gd name="connsiteY27" fmla="*/ 4527 h 4533"/>
                <a:gd name="connsiteX28" fmla="*/ 2830 w 4747"/>
                <a:gd name="connsiteY28" fmla="*/ 4461 h 4533"/>
                <a:gd name="connsiteX29" fmla="*/ 2843 w 4747"/>
                <a:gd name="connsiteY29" fmla="*/ 4324 h 4533"/>
                <a:gd name="connsiteX30" fmla="*/ 3006 w 4747"/>
                <a:gd name="connsiteY30" fmla="*/ 3848 h 4533"/>
                <a:gd name="connsiteX31" fmla="*/ 2315 w 4747"/>
                <a:gd name="connsiteY31" fmla="*/ 3255 h 4533"/>
                <a:gd name="connsiteX32" fmla="*/ 1624 w 4747"/>
                <a:gd name="connsiteY32" fmla="*/ 3848 h 4533"/>
                <a:gd name="connsiteX33" fmla="*/ 1787 w 4747"/>
                <a:gd name="connsiteY33" fmla="*/ 4324 h 4533"/>
                <a:gd name="connsiteX34" fmla="*/ 1793 w 4747"/>
                <a:gd name="connsiteY34" fmla="*/ 4461 h 4533"/>
                <a:gd name="connsiteX35" fmla="*/ 1656 w 4747"/>
                <a:gd name="connsiteY35" fmla="*/ 4533 h 4533"/>
                <a:gd name="connsiteX36" fmla="*/ 1643 w 4747"/>
                <a:gd name="connsiteY36" fmla="*/ 4527 h 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0" t="0" r="r" b="b"/>
              <a:pathLst>
                <a:path w="4747" h="4533">
                  <a:moveTo>
                    <a:pt x="1643" y="4527"/>
                  </a:moveTo>
                  <a:cubicBezTo>
                    <a:pt x="1611" y="4527"/>
                    <a:pt x="1611" y="4527"/>
                    <a:pt x="1611" y="4527"/>
                  </a:cubicBezTo>
                  <a:cubicBezTo>
                    <a:pt x="0" y="4527"/>
                    <a:pt x="0" y="4527"/>
                    <a:pt x="0" y="4527"/>
                  </a:cubicBezTo>
                  <a:cubicBezTo>
                    <a:pt x="0" y="2994"/>
                    <a:pt x="0" y="2994"/>
                    <a:pt x="0" y="2994"/>
                  </a:cubicBezTo>
                  <a:cubicBezTo>
                    <a:pt x="0" y="2968"/>
                    <a:pt x="0" y="2968"/>
                    <a:pt x="0" y="2968"/>
                  </a:cubicBezTo>
                  <a:cubicBezTo>
                    <a:pt x="7" y="2929"/>
                    <a:pt x="26" y="2811"/>
                    <a:pt x="130" y="2811"/>
                  </a:cubicBezTo>
                  <a:cubicBezTo>
                    <a:pt x="156" y="2811"/>
                    <a:pt x="183" y="2818"/>
                    <a:pt x="215" y="2831"/>
                  </a:cubicBezTo>
                  <a:cubicBezTo>
                    <a:pt x="248" y="2844"/>
                    <a:pt x="548" y="2981"/>
                    <a:pt x="717" y="2981"/>
                  </a:cubicBezTo>
                  <a:cubicBezTo>
                    <a:pt x="1063" y="2981"/>
                    <a:pt x="1343" y="2687"/>
                    <a:pt x="1343" y="2329"/>
                  </a:cubicBezTo>
                  <a:cubicBezTo>
                    <a:pt x="1343" y="1963"/>
                    <a:pt x="1063" y="1670"/>
                    <a:pt x="717" y="1670"/>
                  </a:cubicBezTo>
                  <a:cubicBezTo>
                    <a:pt x="548" y="1670"/>
                    <a:pt x="248" y="1807"/>
                    <a:pt x="215" y="1820"/>
                  </a:cubicBezTo>
                  <a:cubicBezTo>
                    <a:pt x="183" y="1833"/>
                    <a:pt x="156" y="1846"/>
                    <a:pt x="130" y="1846"/>
                  </a:cubicBezTo>
                  <a:cubicBezTo>
                    <a:pt x="33" y="1846"/>
                    <a:pt x="7" y="1741"/>
                    <a:pt x="7" y="1696"/>
                  </a:cubicBezTo>
                  <a:cubicBezTo>
                    <a:pt x="0" y="1689"/>
                    <a:pt x="0" y="1689"/>
                    <a:pt x="0" y="1689"/>
                  </a:cubicBezTo>
                  <a:cubicBezTo>
                    <a:pt x="0" y="1683"/>
                    <a:pt x="0" y="1663"/>
                    <a:pt x="0" y="166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1650" y="7"/>
                    <a:pt x="1650" y="7"/>
                    <a:pt x="1650" y="7"/>
                  </a:cubicBezTo>
                  <a:cubicBezTo>
                    <a:pt x="1656" y="7"/>
                    <a:pt x="1656" y="7"/>
                    <a:pt x="1656" y="7"/>
                  </a:cubicBezTo>
                  <a:cubicBezTo>
                    <a:pt x="3019" y="7"/>
                    <a:pt x="3019" y="7"/>
                    <a:pt x="3019" y="7"/>
                  </a:cubicBezTo>
                  <a:cubicBezTo>
                    <a:pt x="3841" y="7"/>
                    <a:pt x="3841" y="7"/>
                    <a:pt x="3841" y="7"/>
                  </a:cubicBezTo>
                  <a:cubicBezTo>
                    <a:pt x="3841" y="0"/>
                    <a:pt x="3841" y="0"/>
                    <a:pt x="3841" y="0"/>
                  </a:cubicBezTo>
                  <a:cubicBezTo>
                    <a:pt x="4467" y="0"/>
                    <a:pt x="4467" y="0"/>
                    <a:pt x="4467" y="0"/>
                  </a:cubicBezTo>
                  <a:cubicBezTo>
                    <a:pt x="4486" y="0"/>
                    <a:pt x="4643" y="0"/>
                    <a:pt x="4747" y="0"/>
                  </a:cubicBezTo>
                  <a:cubicBezTo>
                    <a:pt x="4747" y="1663"/>
                    <a:pt x="4747" y="4527"/>
                    <a:pt x="4747" y="4527"/>
                  </a:cubicBezTo>
                  <a:cubicBezTo>
                    <a:pt x="4428" y="4527"/>
                    <a:pt x="4428" y="4527"/>
                    <a:pt x="4428" y="4527"/>
                  </a:cubicBezTo>
                  <a:cubicBezTo>
                    <a:pt x="3006" y="4527"/>
                    <a:pt x="3006" y="4527"/>
                    <a:pt x="3006" y="4527"/>
                  </a:cubicBezTo>
                  <a:cubicBezTo>
                    <a:pt x="2987" y="4527"/>
                    <a:pt x="2967" y="4527"/>
                    <a:pt x="2960" y="4527"/>
                  </a:cubicBezTo>
                  <a:cubicBezTo>
                    <a:pt x="2902" y="4520"/>
                    <a:pt x="2856" y="4494"/>
                    <a:pt x="2830" y="4461"/>
                  </a:cubicBezTo>
                  <a:cubicBezTo>
                    <a:pt x="2810" y="4416"/>
                    <a:pt x="2824" y="4364"/>
                    <a:pt x="2843" y="4324"/>
                  </a:cubicBezTo>
                  <a:cubicBezTo>
                    <a:pt x="2863" y="4298"/>
                    <a:pt x="3006" y="4011"/>
                    <a:pt x="3006" y="3848"/>
                  </a:cubicBezTo>
                  <a:cubicBezTo>
                    <a:pt x="3006" y="3522"/>
                    <a:pt x="2693" y="3255"/>
                    <a:pt x="2315" y="3255"/>
                  </a:cubicBezTo>
                  <a:cubicBezTo>
                    <a:pt x="1930" y="3255"/>
                    <a:pt x="1624" y="3522"/>
                    <a:pt x="1624" y="3848"/>
                  </a:cubicBezTo>
                  <a:cubicBezTo>
                    <a:pt x="1624" y="4011"/>
                    <a:pt x="1767" y="4298"/>
                    <a:pt x="1787" y="4324"/>
                  </a:cubicBezTo>
                  <a:cubicBezTo>
                    <a:pt x="1813" y="4377"/>
                    <a:pt x="1813" y="4429"/>
                    <a:pt x="1793" y="4461"/>
                  </a:cubicBezTo>
                  <a:cubicBezTo>
                    <a:pt x="1774" y="4500"/>
                    <a:pt x="1721" y="4520"/>
                    <a:pt x="1656" y="4533"/>
                  </a:cubicBezTo>
                  <a:cubicBezTo>
                    <a:pt x="1650" y="4527"/>
                    <a:pt x="1643" y="4527"/>
                    <a:pt x="1643" y="452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0948" tIns="30474" rIns="60948" bIns="30474" numCol="1" anchor="t" anchorCtr="0" compatLnSpc="1"/>
            <a:lstStyle/>
            <a:p>
              <a:endParaRPr lang="en-US" sz="935" b="1" baseline="-25000" dirty="0">
                <a:solidFill>
                  <a:srgbClr val="1475B2"/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 27"/>
            <p:cNvSpPr/>
            <p:nvPr/>
          </p:nvSpPr>
          <p:spPr>
            <a:xfrm>
              <a:off x="17998" y="4088"/>
              <a:ext cx="2233" cy="35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04 </a:t>
              </a:r>
              <a:r>
                <a:rPr lang="en-US" sz="6400" b="1" dirty="0">
                  <a:solidFill>
                    <a:schemeClr val="bg1"/>
                  </a:solidFill>
                  <a:cs typeface="+mn-ea"/>
                  <a:sym typeface="+mn-lt"/>
                </a:rPr>
                <a:t>     </a:t>
              </a:r>
            </a:p>
          </p:txBody>
        </p:sp>
      </p:grpSp>
      <p:sp>
        <p:nvSpPr>
          <p:cNvPr id="63" name="文本框 25"/>
          <p:cNvSpPr txBox="1"/>
          <p:nvPr/>
        </p:nvSpPr>
        <p:spPr>
          <a:xfrm>
            <a:off x="16789100" y="6825314"/>
            <a:ext cx="428704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just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传送带的始端空出位置</a:t>
            </a:r>
          </a:p>
          <a:p>
            <a:pPr algn="just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将新的货物放入传送带</a:t>
            </a:r>
          </a:p>
        </p:txBody>
      </p:sp>
      <p:sp>
        <p:nvSpPr>
          <p:cNvPr id="4" name="矩形 3"/>
          <p:cNvSpPr/>
          <p:nvPr/>
        </p:nvSpPr>
        <p:spPr>
          <a:xfrm>
            <a:off x="1963298" y="2030710"/>
            <a:ext cx="5536268" cy="8559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Source Han Sans CN Normal" charset="-122"/>
              </a:rPr>
              <a:t>传送带的工作机制</a:t>
            </a:r>
          </a:p>
        </p:txBody>
      </p:sp>
      <p:sp>
        <p:nvSpPr>
          <p:cNvPr id="36" name="Rectangle 26"/>
          <p:cNvSpPr/>
          <p:nvPr/>
        </p:nvSpPr>
        <p:spPr>
          <a:xfrm>
            <a:off x="8722187" y="4477639"/>
            <a:ext cx="12421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02</a:t>
            </a:r>
            <a:r>
              <a:rPr lang="en-US" sz="533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0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的架构实现</a:t>
            </a:r>
          </a:p>
        </p:txBody>
      </p:sp>
      <p:sp>
        <p:nvSpPr>
          <p:cNvPr id="12" name="îsḷîḓè"/>
          <p:cNvSpPr/>
          <p:nvPr/>
        </p:nvSpPr>
        <p:spPr>
          <a:xfrm>
            <a:off x="1963243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íś1ïḍé"/>
          <p:cNvSpPr/>
          <p:nvPr/>
        </p:nvSpPr>
        <p:spPr>
          <a:xfrm>
            <a:off x="1963243" y="10068772"/>
            <a:ext cx="4401748" cy="987465"/>
          </a:xfrm>
          <a:prstGeom prst="rect">
            <a:avLst/>
          </a:prstGeom>
          <a:solidFill>
            <a:srgbClr val="4E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加载</a:t>
            </a:r>
          </a:p>
        </p:txBody>
      </p:sp>
      <p:sp>
        <p:nvSpPr>
          <p:cNvPr id="18" name="文本框 23"/>
          <p:cNvSpPr txBox="1"/>
          <p:nvPr/>
        </p:nvSpPr>
        <p:spPr>
          <a:xfrm>
            <a:off x="1958678" y="7217707"/>
            <a:ext cx="44017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加载第一屏数据</a:t>
            </a:r>
          </a:p>
        </p:txBody>
      </p:sp>
      <p:sp>
        <p:nvSpPr>
          <p:cNvPr id="20" name="ï$1iḋè"/>
          <p:cNvSpPr/>
          <p:nvPr/>
        </p:nvSpPr>
        <p:spPr>
          <a:xfrm>
            <a:off x="6866961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îṥľïḋé"/>
          <p:cNvSpPr/>
          <p:nvPr/>
        </p:nvSpPr>
        <p:spPr>
          <a:xfrm>
            <a:off x="6866961" y="10068772"/>
            <a:ext cx="4401748" cy="987465"/>
          </a:xfrm>
          <a:prstGeom prst="rect">
            <a:avLst/>
          </a:prstGeom>
          <a:solidFill>
            <a:srgbClr val="1577BA"/>
          </a:solidFill>
          <a:ln>
            <a:solidFill>
              <a:srgbClr val="157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滑动</a:t>
            </a:r>
          </a:p>
        </p:txBody>
      </p:sp>
      <p:sp>
        <p:nvSpPr>
          <p:cNvPr id="26" name="文本框 24"/>
          <p:cNvSpPr txBox="1"/>
          <p:nvPr/>
        </p:nvSpPr>
        <p:spPr>
          <a:xfrm>
            <a:off x="6866959" y="7217707"/>
            <a:ext cx="44017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ctr"/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用户手指开始滑动</a:t>
            </a:r>
          </a:p>
        </p:txBody>
      </p:sp>
      <p:sp>
        <p:nvSpPr>
          <p:cNvPr id="27" name="îṡḻïḑê"/>
          <p:cNvSpPr/>
          <p:nvPr/>
        </p:nvSpPr>
        <p:spPr>
          <a:xfrm>
            <a:off x="11770679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íSḷîďé"/>
          <p:cNvSpPr/>
          <p:nvPr/>
        </p:nvSpPr>
        <p:spPr>
          <a:xfrm>
            <a:off x="11770679" y="10068772"/>
            <a:ext cx="4401748" cy="987465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滑出</a:t>
            </a:r>
          </a:p>
        </p:txBody>
      </p:sp>
      <p:sp>
        <p:nvSpPr>
          <p:cNvPr id="33" name="文本框 25"/>
          <p:cNvSpPr txBox="1"/>
          <p:nvPr/>
        </p:nvSpPr>
        <p:spPr>
          <a:xfrm>
            <a:off x="11770676" y="6956111"/>
            <a:ext cx="44063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用户将不需要的</a:t>
            </a:r>
          </a:p>
          <a:p>
            <a:pPr algn="ctr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信息划出屏幕</a:t>
            </a:r>
          </a:p>
        </p:txBody>
      </p:sp>
      <p:sp>
        <p:nvSpPr>
          <p:cNvPr id="34" name="iṥ1ïḋè"/>
          <p:cNvSpPr/>
          <p:nvPr/>
        </p:nvSpPr>
        <p:spPr>
          <a:xfrm>
            <a:off x="16674398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iṩ1íḍê"/>
          <p:cNvSpPr/>
          <p:nvPr/>
        </p:nvSpPr>
        <p:spPr>
          <a:xfrm>
            <a:off x="16674398" y="10068772"/>
            <a:ext cx="4401748" cy="987465"/>
          </a:xfrm>
          <a:prstGeom prst="rect">
            <a:avLst/>
          </a:prstGeom>
          <a:solidFill>
            <a:srgbClr val="1577BA"/>
          </a:solidFill>
          <a:ln>
            <a:solidFill>
              <a:srgbClr val="157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加载</a:t>
            </a:r>
          </a:p>
        </p:txBody>
      </p:sp>
      <p:sp>
        <p:nvSpPr>
          <p:cNvPr id="38" name="文本框 26"/>
          <p:cNvSpPr txBox="1"/>
          <p:nvPr/>
        </p:nvSpPr>
        <p:spPr>
          <a:xfrm>
            <a:off x="16789100" y="6601558"/>
            <a:ext cx="413912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50" name="组合 5"/>
          <p:cNvGrpSpPr/>
          <p:nvPr/>
        </p:nvGrpSpPr>
        <p:grpSpPr>
          <a:xfrm>
            <a:off x="2480646" y="3835420"/>
            <a:ext cx="3366942" cy="2713701"/>
            <a:chOff x="1422" y="2729"/>
            <a:chExt cx="5817" cy="4690"/>
          </a:xfrm>
        </p:grpSpPr>
        <p:sp>
          <p:nvSpPr>
            <p:cNvPr id="51" name="Freeform 5"/>
            <p:cNvSpPr/>
            <p:nvPr/>
          </p:nvSpPr>
          <p:spPr bwMode="auto">
            <a:xfrm>
              <a:off x="1422" y="2729"/>
              <a:ext cx="5817" cy="4527"/>
            </a:xfrm>
            <a:custGeom>
              <a:avLst/>
              <a:gdLst>
                <a:gd name="T0" fmla="*/ 243 w 892"/>
                <a:gd name="T1" fmla="*/ 694 h 694"/>
                <a:gd name="T2" fmla="*/ 237 w 892"/>
                <a:gd name="T3" fmla="*/ 694 h 694"/>
                <a:gd name="T4" fmla="*/ 2 w 892"/>
                <a:gd name="T5" fmla="*/ 694 h 694"/>
                <a:gd name="T6" fmla="*/ 2 w 892"/>
                <a:gd name="T7" fmla="*/ 459 h 694"/>
                <a:gd name="T8" fmla="*/ 2 w 892"/>
                <a:gd name="T9" fmla="*/ 261 h 694"/>
                <a:gd name="T10" fmla="*/ 2 w 892"/>
                <a:gd name="T11" fmla="*/ 257 h 694"/>
                <a:gd name="T12" fmla="*/ 2 w 892"/>
                <a:gd name="T13" fmla="*/ 0 h 694"/>
                <a:gd name="T14" fmla="*/ 33 w 892"/>
                <a:gd name="T15" fmla="*/ 1 h 694"/>
                <a:gd name="T16" fmla="*/ 244 w 892"/>
                <a:gd name="T17" fmla="*/ 1 h 694"/>
                <a:gd name="T18" fmla="*/ 244 w 892"/>
                <a:gd name="T19" fmla="*/ 1 h 694"/>
                <a:gd name="T20" fmla="*/ 244 w 892"/>
                <a:gd name="T21" fmla="*/ 1 h 694"/>
                <a:gd name="T22" fmla="*/ 443 w 892"/>
                <a:gd name="T23" fmla="*/ 1 h 694"/>
                <a:gd name="T24" fmla="*/ 564 w 892"/>
                <a:gd name="T25" fmla="*/ 1 h 694"/>
                <a:gd name="T26" fmla="*/ 564 w 892"/>
                <a:gd name="T27" fmla="*/ 0 h 694"/>
                <a:gd name="T28" fmla="*/ 655 w 892"/>
                <a:gd name="T29" fmla="*/ 0 h 694"/>
                <a:gd name="T30" fmla="*/ 696 w 892"/>
                <a:gd name="T31" fmla="*/ 0 h 694"/>
                <a:gd name="T32" fmla="*/ 696 w 892"/>
                <a:gd name="T33" fmla="*/ 254 h 694"/>
                <a:gd name="T34" fmla="*/ 696 w 892"/>
                <a:gd name="T35" fmla="*/ 260 h 694"/>
                <a:gd name="T36" fmla="*/ 697 w 892"/>
                <a:gd name="T37" fmla="*/ 260 h 694"/>
                <a:gd name="T38" fmla="*/ 697 w 892"/>
                <a:gd name="T39" fmla="*/ 262 h 694"/>
                <a:gd name="T40" fmla="*/ 710 w 892"/>
                <a:gd name="T41" fmla="*/ 261 h 694"/>
                <a:gd name="T42" fmla="*/ 712 w 892"/>
                <a:gd name="T43" fmla="*/ 261 h 694"/>
                <a:gd name="T44" fmla="*/ 697 w 892"/>
                <a:gd name="T45" fmla="*/ 262 h 694"/>
                <a:gd name="T46" fmla="*/ 741 w 892"/>
                <a:gd name="T47" fmla="*/ 308 h 694"/>
                <a:gd name="T48" fmla="*/ 765 w 892"/>
                <a:gd name="T49" fmla="*/ 302 h 694"/>
                <a:gd name="T50" fmla="*/ 827 w 892"/>
                <a:gd name="T51" fmla="*/ 281 h 694"/>
                <a:gd name="T52" fmla="*/ 892 w 892"/>
                <a:gd name="T53" fmla="*/ 356 h 694"/>
                <a:gd name="T54" fmla="*/ 827 w 892"/>
                <a:gd name="T55" fmla="*/ 432 h 694"/>
                <a:gd name="T56" fmla="*/ 765 w 892"/>
                <a:gd name="T57" fmla="*/ 411 h 694"/>
                <a:gd name="T58" fmla="*/ 741 w 892"/>
                <a:gd name="T59" fmla="*/ 405 h 694"/>
                <a:gd name="T60" fmla="*/ 697 w 892"/>
                <a:gd name="T61" fmla="*/ 453 h 694"/>
                <a:gd name="T62" fmla="*/ 696 w 892"/>
                <a:gd name="T63" fmla="*/ 454 h 694"/>
                <a:gd name="T64" fmla="*/ 696 w 892"/>
                <a:gd name="T65" fmla="*/ 459 h 694"/>
                <a:gd name="T66" fmla="*/ 696 w 892"/>
                <a:gd name="T67" fmla="*/ 694 h 694"/>
                <a:gd name="T68" fmla="*/ 649 w 892"/>
                <a:gd name="T69" fmla="*/ 694 h 694"/>
                <a:gd name="T70" fmla="*/ 649 w 892"/>
                <a:gd name="T71" fmla="*/ 694 h 694"/>
                <a:gd name="T72" fmla="*/ 442 w 892"/>
                <a:gd name="T73" fmla="*/ 694 h 694"/>
                <a:gd name="T74" fmla="*/ 435 w 892"/>
                <a:gd name="T75" fmla="*/ 694 h 694"/>
                <a:gd name="T76" fmla="*/ 435 w 892"/>
                <a:gd name="T77" fmla="*/ 694 h 694"/>
                <a:gd name="T78" fmla="*/ 416 w 892"/>
                <a:gd name="T79" fmla="*/ 684 h 694"/>
                <a:gd name="T80" fmla="*/ 418 w 892"/>
                <a:gd name="T81" fmla="*/ 663 h 694"/>
                <a:gd name="T82" fmla="*/ 441 w 892"/>
                <a:gd name="T83" fmla="*/ 590 h 694"/>
                <a:gd name="T84" fmla="*/ 340 w 892"/>
                <a:gd name="T85" fmla="*/ 499 h 694"/>
                <a:gd name="T86" fmla="*/ 240 w 892"/>
                <a:gd name="T87" fmla="*/ 590 h 694"/>
                <a:gd name="T88" fmla="*/ 263 w 892"/>
                <a:gd name="T89" fmla="*/ 663 h 694"/>
                <a:gd name="T90" fmla="*/ 264 w 892"/>
                <a:gd name="T91" fmla="*/ 684 h 694"/>
                <a:gd name="T92" fmla="*/ 244 w 892"/>
                <a:gd name="T93" fmla="*/ 694 h 694"/>
                <a:gd name="T94" fmla="*/ 243 w 892"/>
                <a:gd name="T9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2" h="694">
                  <a:moveTo>
                    <a:pt x="243" y="694"/>
                  </a:moveTo>
                  <a:cubicBezTo>
                    <a:pt x="237" y="694"/>
                    <a:pt x="237" y="694"/>
                    <a:pt x="237" y="694"/>
                  </a:cubicBezTo>
                  <a:cubicBezTo>
                    <a:pt x="2" y="694"/>
                    <a:pt x="2" y="694"/>
                    <a:pt x="2" y="694"/>
                  </a:cubicBezTo>
                  <a:cubicBezTo>
                    <a:pt x="2" y="459"/>
                    <a:pt x="2" y="459"/>
                    <a:pt x="2" y="459"/>
                  </a:cubicBezTo>
                  <a:cubicBezTo>
                    <a:pt x="2" y="458"/>
                    <a:pt x="0" y="294"/>
                    <a:pt x="2" y="261"/>
                  </a:cubicBezTo>
                  <a:cubicBezTo>
                    <a:pt x="2" y="260"/>
                    <a:pt x="2" y="258"/>
                    <a:pt x="2" y="25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443" y="1"/>
                    <a:pt x="443" y="1"/>
                    <a:pt x="443" y="1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58" y="0"/>
                    <a:pt x="681" y="0"/>
                    <a:pt x="696" y="0"/>
                  </a:cubicBezTo>
                  <a:cubicBezTo>
                    <a:pt x="696" y="254"/>
                    <a:pt x="696" y="254"/>
                    <a:pt x="696" y="254"/>
                  </a:cubicBezTo>
                  <a:cubicBezTo>
                    <a:pt x="696" y="257"/>
                    <a:pt x="696" y="259"/>
                    <a:pt x="696" y="260"/>
                  </a:cubicBezTo>
                  <a:cubicBezTo>
                    <a:pt x="697" y="260"/>
                    <a:pt x="697" y="260"/>
                    <a:pt x="697" y="260"/>
                  </a:cubicBezTo>
                  <a:cubicBezTo>
                    <a:pt x="697" y="261"/>
                    <a:pt x="697" y="261"/>
                    <a:pt x="697" y="262"/>
                  </a:cubicBezTo>
                  <a:cubicBezTo>
                    <a:pt x="710" y="261"/>
                    <a:pt x="710" y="261"/>
                    <a:pt x="710" y="261"/>
                  </a:cubicBezTo>
                  <a:cubicBezTo>
                    <a:pt x="712" y="261"/>
                    <a:pt x="712" y="261"/>
                    <a:pt x="712" y="261"/>
                  </a:cubicBezTo>
                  <a:cubicBezTo>
                    <a:pt x="697" y="262"/>
                    <a:pt x="697" y="262"/>
                    <a:pt x="697" y="262"/>
                  </a:cubicBezTo>
                  <a:cubicBezTo>
                    <a:pt x="700" y="290"/>
                    <a:pt x="717" y="308"/>
                    <a:pt x="741" y="308"/>
                  </a:cubicBezTo>
                  <a:cubicBezTo>
                    <a:pt x="748" y="308"/>
                    <a:pt x="756" y="306"/>
                    <a:pt x="765" y="302"/>
                  </a:cubicBezTo>
                  <a:cubicBezTo>
                    <a:pt x="781" y="294"/>
                    <a:pt x="812" y="281"/>
                    <a:pt x="827" y="281"/>
                  </a:cubicBezTo>
                  <a:cubicBezTo>
                    <a:pt x="863" y="281"/>
                    <a:pt x="892" y="315"/>
                    <a:pt x="892" y="356"/>
                  </a:cubicBezTo>
                  <a:cubicBezTo>
                    <a:pt x="892" y="398"/>
                    <a:pt x="863" y="432"/>
                    <a:pt x="827" y="432"/>
                  </a:cubicBezTo>
                  <a:cubicBezTo>
                    <a:pt x="812" y="432"/>
                    <a:pt x="781" y="419"/>
                    <a:pt x="765" y="411"/>
                  </a:cubicBezTo>
                  <a:cubicBezTo>
                    <a:pt x="756" y="407"/>
                    <a:pt x="748" y="405"/>
                    <a:pt x="741" y="405"/>
                  </a:cubicBezTo>
                  <a:cubicBezTo>
                    <a:pt x="716" y="405"/>
                    <a:pt x="699" y="424"/>
                    <a:pt x="697" y="453"/>
                  </a:cubicBezTo>
                  <a:cubicBezTo>
                    <a:pt x="696" y="454"/>
                    <a:pt x="696" y="454"/>
                    <a:pt x="696" y="454"/>
                  </a:cubicBezTo>
                  <a:cubicBezTo>
                    <a:pt x="696" y="459"/>
                    <a:pt x="696" y="459"/>
                    <a:pt x="696" y="459"/>
                  </a:cubicBezTo>
                  <a:cubicBezTo>
                    <a:pt x="696" y="694"/>
                    <a:pt x="696" y="694"/>
                    <a:pt x="696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442" y="694"/>
                    <a:pt x="442" y="694"/>
                    <a:pt x="442" y="694"/>
                  </a:cubicBezTo>
                  <a:cubicBezTo>
                    <a:pt x="439" y="694"/>
                    <a:pt x="436" y="694"/>
                    <a:pt x="435" y="694"/>
                  </a:cubicBezTo>
                  <a:cubicBezTo>
                    <a:pt x="435" y="694"/>
                    <a:pt x="435" y="694"/>
                    <a:pt x="435" y="694"/>
                  </a:cubicBezTo>
                  <a:cubicBezTo>
                    <a:pt x="426" y="693"/>
                    <a:pt x="419" y="689"/>
                    <a:pt x="416" y="684"/>
                  </a:cubicBezTo>
                  <a:cubicBezTo>
                    <a:pt x="413" y="677"/>
                    <a:pt x="415" y="669"/>
                    <a:pt x="418" y="663"/>
                  </a:cubicBezTo>
                  <a:cubicBezTo>
                    <a:pt x="420" y="658"/>
                    <a:pt x="441" y="615"/>
                    <a:pt x="441" y="590"/>
                  </a:cubicBezTo>
                  <a:cubicBezTo>
                    <a:pt x="441" y="540"/>
                    <a:pt x="396" y="499"/>
                    <a:pt x="340" y="499"/>
                  </a:cubicBezTo>
                  <a:cubicBezTo>
                    <a:pt x="285" y="499"/>
                    <a:pt x="240" y="540"/>
                    <a:pt x="240" y="590"/>
                  </a:cubicBezTo>
                  <a:cubicBezTo>
                    <a:pt x="240" y="615"/>
                    <a:pt x="261" y="658"/>
                    <a:pt x="263" y="663"/>
                  </a:cubicBezTo>
                  <a:cubicBezTo>
                    <a:pt x="267" y="671"/>
                    <a:pt x="267" y="679"/>
                    <a:pt x="264" y="684"/>
                  </a:cubicBezTo>
                  <a:cubicBezTo>
                    <a:pt x="261" y="690"/>
                    <a:pt x="254" y="693"/>
                    <a:pt x="244" y="694"/>
                  </a:cubicBezTo>
                  <a:cubicBezTo>
                    <a:pt x="244" y="694"/>
                    <a:pt x="243" y="694"/>
                    <a:pt x="243" y="694"/>
                  </a:cubicBezTo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vert="horz" wrap="square" lIns="60948" tIns="30474" rIns="60948" bIns="30474" numCol="1" anchor="ctr" anchorCtr="0" compatLnSpc="1"/>
            <a:lstStyle/>
            <a:p>
              <a:pPr algn="ctr"/>
              <a:endParaRPr 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26"/>
            <p:cNvSpPr/>
            <p:nvPr/>
          </p:nvSpPr>
          <p:spPr>
            <a:xfrm>
              <a:off x="2634" y="3855"/>
              <a:ext cx="2146" cy="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01</a:t>
              </a:r>
              <a:r>
                <a:rPr lang="en-US" sz="5335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55" name="Freeform 11"/>
          <p:cNvSpPr/>
          <p:nvPr/>
        </p:nvSpPr>
        <p:spPr bwMode="auto">
          <a:xfrm>
            <a:off x="7769571" y="3792470"/>
            <a:ext cx="2596528" cy="2620232"/>
          </a:xfrm>
          <a:custGeom>
            <a:avLst/>
            <a:gdLst>
              <a:gd name="connsiteX0" fmla="*/ 1643 w 4747"/>
              <a:gd name="connsiteY0" fmla="*/ 4527 h 4533"/>
              <a:gd name="connsiteX1" fmla="*/ 1611 w 4747"/>
              <a:gd name="connsiteY1" fmla="*/ 4527 h 4533"/>
              <a:gd name="connsiteX2" fmla="*/ 0 w 4747"/>
              <a:gd name="connsiteY2" fmla="*/ 4527 h 4533"/>
              <a:gd name="connsiteX3" fmla="*/ 0 w 4747"/>
              <a:gd name="connsiteY3" fmla="*/ 2994 h 4533"/>
              <a:gd name="connsiteX4" fmla="*/ 0 w 4747"/>
              <a:gd name="connsiteY4" fmla="*/ 2968 h 4533"/>
              <a:gd name="connsiteX5" fmla="*/ 130 w 4747"/>
              <a:gd name="connsiteY5" fmla="*/ 2811 h 4533"/>
              <a:gd name="connsiteX6" fmla="*/ 215 w 4747"/>
              <a:gd name="connsiteY6" fmla="*/ 2831 h 4533"/>
              <a:gd name="connsiteX7" fmla="*/ 717 w 4747"/>
              <a:gd name="connsiteY7" fmla="*/ 2981 h 4533"/>
              <a:gd name="connsiteX8" fmla="*/ 1343 w 4747"/>
              <a:gd name="connsiteY8" fmla="*/ 2329 h 4533"/>
              <a:gd name="connsiteX9" fmla="*/ 717 w 4747"/>
              <a:gd name="connsiteY9" fmla="*/ 1670 h 4533"/>
              <a:gd name="connsiteX10" fmla="*/ 215 w 4747"/>
              <a:gd name="connsiteY10" fmla="*/ 1820 h 4533"/>
              <a:gd name="connsiteX11" fmla="*/ 130 w 4747"/>
              <a:gd name="connsiteY11" fmla="*/ 1846 h 4533"/>
              <a:gd name="connsiteX12" fmla="*/ 7 w 4747"/>
              <a:gd name="connsiteY12" fmla="*/ 1696 h 4533"/>
              <a:gd name="connsiteX13" fmla="*/ 0 w 4747"/>
              <a:gd name="connsiteY13" fmla="*/ 1689 h 4533"/>
              <a:gd name="connsiteX14" fmla="*/ 0 w 4747"/>
              <a:gd name="connsiteY14" fmla="*/ 1663 h 4533"/>
              <a:gd name="connsiteX15" fmla="*/ 0 w 4747"/>
              <a:gd name="connsiteY15" fmla="*/ 7 h 4533"/>
              <a:gd name="connsiteX16" fmla="*/ 215 w 4747"/>
              <a:gd name="connsiteY16" fmla="*/ 7 h 4533"/>
              <a:gd name="connsiteX17" fmla="*/ 1650 w 4747"/>
              <a:gd name="connsiteY17" fmla="*/ 7 h 4533"/>
              <a:gd name="connsiteX18" fmla="*/ 1656 w 4747"/>
              <a:gd name="connsiteY18" fmla="*/ 7 h 4533"/>
              <a:gd name="connsiteX19" fmla="*/ 3019 w 4747"/>
              <a:gd name="connsiteY19" fmla="*/ 7 h 4533"/>
              <a:gd name="connsiteX20" fmla="*/ 3841 w 4747"/>
              <a:gd name="connsiteY20" fmla="*/ 7 h 4533"/>
              <a:gd name="connsiteX21" fmla="*/ 3841 w 4747"/>
              <a:gd name="connsiteY21" fmla="*/ 0 h 4533"/>
              <a:gd name="connsiteX22" fmla="*/ 4467 w 4747"/>
              <a:gd name="connsiteY22" fmla="*/ 0 h 4533"/>
              <a:gd name="connsiteX23" fmla="*/ 4747 w 4747"/>
              <a:gd name="connsiteY23" fmla="*/ 0 h 4533"/>
              <a:gd name="connsiteX24" fmla="*/ 4747 w 4747"/>
              <a:gd name="connsiteY24" fmla="*/ 4527 h 4533"/>
              <a:gd name="connsiteX25" fmla="*/ 4428 w 4747"/>
              <a:gd name="connsiteY25" fmla="*/ 4527 h 4533"/>
              <a:gd name="connsiteX26" fmla="*/ 3006 w 4747"/>
              <a:gd name="connsiteY26" fmla="*/ 4527 h 4533"/>
              <a:gd name="connsiteX27" fmla="*/ 2960 w 4747"/>
              <a:gd name="connsiteY27" fmla="*/ 4527 h 4533"/>
              <a:gd name="connsiteX28" fmla="*/ 2830 w 4747"/>
              <a:gd name="connsiteY28" fmla="*/ 4461 h 4533"/>
              <a:gd name="connsiteX29" fmla="*/ 2843 w 4747"/>
              <a:gd name="connsiteY29" fmla="*/ 4324 h 4533"/>
              <a:gd name="connsiteX30" fmla="*/ 3006 w 4747"/>
              <a:gd name="connsiteY30" fmla="*/ 3848 h 4533"/>
              <a:gd name="connsiteX31" fmla="*/ 2315 w 4747"/>
              <a:gd name="connsiteY31" fmla="*/ 3255 h 4533"/>
              <a:gd name="connsiteX32" fmla="*/ 1624 w 4747"/>
              <a:gd name="connsiteY32" fmla="*/ 3848 h 4533"/>
              <a:gd name="connsiteX33" fmla="*/ 1787 w 4747"/>
              <a:gd name="connsiteY33" fmla="*/ 4324 h 4533"/>
              <a:gd name="connsiteX34" fmla="*/ 1793 w 4747"/>
              <a:gd name="connsiteY34" fmla="*/ 4461 h 4533"/>
              <a:gd name="connsiteX35" fmla="*/ 1656 w 4747"/>
              <a:gd name="connsiteY35" fmla="*/ 4533 h 4533"/>
              <a:gd name="connsiteX36" fmla="*/ 1643 w 4747"/>
              <a:gd name="connsiteY36" fmla="*/ 4527 h 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0" t="0" r="r" b="b"/>
            <a:pathLst>
              <a:path w="4747" h="4533">
                <a:moveTo>
                  <a:pt x="1643" y="4527"/>
                </a:moveTo>
                <a:cubicBezTo>
                  <a:pt x="1611" y="4527"/>
                  <a:pt x="1611" y="4527"/>
                  <a:pt x="1611" y="4527"/>
                </a:cubicBezTo>
                <a:cubicBezTo>
                  <a:pt x="0" y="4527"/>
                  <a:pt x="0" y="4527"/>
                  <a:pt x="0" y="4527"/>
                </a:cubicBezTo>
                <a:cubicBezTo>
                  <a:pt x="0" y="2994"/>
                  <a:pt x="0" y="2994"/>
                  <a:pt x="0" y="2994"/>
                </a:cubicBezTo>
                <a:cubicBezTo>
                  <a:pt x="0" y="2968"/>
                  <a:pt x="0" y="2968"/>
                  <a:pt x="0" y="2968"/>
                </a:cubicBezTo>
                <a:cubicBezTo>
                  <a:pt x="7" y="2929"/>
                  <a:pt x="26" y="2811"/>
                  <a:pt x="130" y="2811"/>
                </a:cubicBezTo>
                <a:cubicBezTo>
                  <a:pt x="156" y="2811"/>
                  <a:pt x="183" y="2818"/>
                  <a:pt x="215" y="2831"/>
                </a:cubicBezTo>
                <a:cubicBezTo>
                  <a:pt x="248" y="2844"/>
                  <a:pt x="548" y="2981"/>
                  <a:pt x="717" y="2981"/>
                </a:cubicBezTo>
                <a:cubicBezTo>
                  <a:pt x="1063" y="2981"/>
                  <a:pt x="1343" y="2687"/>
                  <a:pt x="1343" y="2329"/>
                </a:cubicBezTo>
                <a:cubicBezTo>
                  <a:pt x="1343" y="1963"/>
                  <a:pt x="1063" y="1670"/>
                  <a:pt x="717" y="1670"/>
                </a:cubicBezTo>
                <a:cubicBezTo>
                  <a:pt x="548" y="1670"/>
                  <a:pt x="248" y="1807"/>
                  <a:pt x="215" y="1820"/>
                </a:cubicBezTo>
                <a:cubicBezTo>
                  <a:pt x="183" y="1833"/>
                  <a:pt x="156" y="1846"/>
                  <a:pt x="130" y="1846"/>
                </a:cubicBezTo>
                <a:cubicBezTo>
                  <a:pt x="33" y="1846"/>
                  <a:pt x="7" y="1741"/>
                  <a:pt x="7" y="1696"/>
                </a:cubicBezTo>
                <a:cubicBezTo>
                  <a:pt x="0" y="1689"/>
                  <a:pt x="0" y="1689"/>
                  <a:pt x="0" y="1689"/>
                </a:cubicBezTo>
                <a:cubicBezTo>
                  <a:pt x="0" y="1683"/>
                  <a:pt x="0" y="1663"/>
                  <a:pt x="0" y="1663"/>
                </a:cubicBezTo>
                <a:cubicBezTo>
                  <a:pt x="0" y="7"/>
                  <a:pt x="0" y="7"/>
                  <a:pt x="0" y="7"/>
                </a:cubicBezTo>
                <a:cubicBezTo>
                  <a:pt x="215" y="7"/>
                  <a:pt x="215" y="7"/>
                  <a:pt x="215" y="7"/>
                </a:cubicBezTo>
                <a:cubicBezTo>
                  <a:pt x="1650" y="7"/>
                  <a:pt x="1650" y="7"/>
                  <a:pt x="1650" y="7"/>
                </a:cubicBezTo>
                <a:cubicBezTo>
                  <a:pt x="1656" y="7"/>
                  <a:pt x="1656" y="7"/>
                  <a:pt x="1656" y="7"/>
                </a:cubicBezTo>
                <a:cubicBezTo>
                  <a:pt x="3019" y="7"/>
                  <a:pt x="3019" y="7"/>
                  <a:pt x="3019" y="7"/>
                </a:cubicBezTo>
                <a:cubicBezTo>
                  <a:pt x="3841" y="7"/>
                  <a:pt x="3841" y="7"/>
                  <a:pt x="3841" y="7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4467" y="0"/>
                  <a:pt x="4467" y="0"/>
                  <a:pt x="4467" y="0"/>
                </a:cubicBezTo>
                <a:cubicBezTo>
                  <a:pt x="4486" y="0"/>
                  <a:pt x="4643" y="0"/>
                  <a:pt x="4747" y="0"/>
                </a:cubicBezTo>
                <a:cubicBezTo>
                  <a:pt x="4747" y="1663"/>
                  <a:pt x="4747" y="4527"/>
                  <a:pt x="4747" y="4527"/>
                </a:cubicBezTo>
                <a:cubicBezTo>
                  <a:pt x="4428" y="4527"/>
                  <a:pt x="4428" y="4527"/>
                  <a:pt x="4428" y="4527"/>
                </a:cubicBezTo>
                <a:cubicBezTo>
                  <a:pt x="3006" y="4527"/>
                  <a:pt x="3006" y="4527"/>
                  <a:pt x="3006" y="4527"/>
                </a:cubicBezTo>
                <a:cubicBezTo>
                  <a:pt x="2987" y="4527"/>
                  <a:pt x="2967" y="4527"/>
                  <a:pt x="2960" y="4527"/>
                </a:cubicBezTo>
                <a:cubicBezTo>
                  <a:pt x="2902" y="4520"/>
                  <a:pt x="2856" y="4494"/>
                  <a:pt x="2830" y="4461"/>
                </a:cubicBezTo>
                <a:cubicBezTo>
                  <a:pt x="2810" y="4416"/>
                  <a:pt x="2824" y="4364"/>
                  <a:pt x="2843" y="4324"/>
                </a:cubicBezTo>
                <a:cubicBezTo>
                  <a:pt x="2863" y="4298"/>
                  <a:pt x="3006" y="4011"/>
                  <a:pt x="3006" y="3848"/>
                </a:cubicBezTo>
                <a:cubicBezTo>
                  <a:pt x="3006" y="3522"/>
                  <a:pt x="2693" y="3255"/>
                  <a:pt x="2315" y="3255"/>
                </a:cubicBezTo>
                <a:cubicBezTo>
                  <a:pt x="1930" y="3255"/>
                  <a:pt x="1624" y="3522"/>
                  <a:pt x="1624" y="3848"/>
                </a:cubicBezTo>
                <a:cubicBezTo>
                  <a:pt x="1624" y="4011"/>
                  <a:pt x="1767" y="4298"/>
                  <a:pt x="1787" y="4324"/>
                </a:cubicBezTo>
                <a:cubicBezTo>
                  <a:pt x="1813" y="4377"/>
                  <a:pt x="1813" y="4429"/>
                  <a:pt x="1793" y="4461"/>
                </a:cubicBezTo>
                <a:cubicBezTo>
                  <a:pt x="1774" y="4500"/>
                  <a:pt x="1721" y="4520"/>
                  <a:pt x="1656" y="4533"/>
                </a:cubicBezTo>
                <a:cubicBezTo>
                  <a:pt x="1650" y="4527"/>
                  <a:pt x="1643" y="4527"/>
                  <a:pt x="1643" y="4527"/>
                </a:cubicBezTo>
              </a:path>
            </a:pathLst>
          </a:custGeom>
          <a:solidFill>
            <a:srgbClr val="1577BA"/>
          </a:solidFill>
          <a:ln>
            <a:noFill/>
          </a:ln>
        </p:spPr>
        <p:txBody>
          <a:bodyPr vert="horz" wrap="square" lIns="60948" tIns="30474" rIns="60948" bIns="30474" numCol="1" anchor="t" anchorCtr="0" compatLnSpc="1"/>
          <a:lstStyle/>
          <a:p>
            <a:endParaRPr lang="en-US" sz="935" b="1" baseline="-25000" dirty="0">
              <a:solidFill>
                <a:srgbClr val="1475B2"/>
              </a:solidFill>
              <a:cs typeface="+mn-ea"/>
              <a:sym typeface="+mn-lt"/>
            </a:endParaRPr>
          </a:p>
        </p:txBody>
      </p:sp>
      <p:grpSp>
        <p:nvGrpSpPr>
          <p:cNvPr id="57" name="组合 20"/>
          <p:cNvGrpSpPr/>
          <p:nvPr/>
        </p:nvGrpSpPr>
        <p:grpSpPr>
          <a:xfrm>
            <a:off x="12288085" y="3793316"/>
            <a:ext cx="3366936" cy="2746682"/>
            <a:chOff x="1422" y="2729"/>
            <a:chExt cx="5817" cy="4747"/>
          </a:xfrm>
        </p:grpSpPr>
        <p:sp>
          <p:nvSpPr>
            <p:cNvPr id="58" name="Freeform 5"/>
            <p:cNvSpPr/>
            <p:nvPr/>
          </p:nvSpPr>
          <p:spPr bwMode="auto">
            <a:xfrm>
              <a:off x="1422" y="2729"/>
              <a:ext cx="5817" cy="4527"/>
            </a:xfrm>
            <a:custGeom>
              <a:avLst/>
              <a:gdLst>
                <a:gd name="T0" fmla="*/ 243 w 892"/>
                <a:gd name="T1" fmla="*/ 694 h 694"/>
                <a:gd name="T2" fmla="*/ 237 w 892"/>
                <a:gd name="T3" fmla="*/ 694 h 694"/>
                <a:gd name="T4" fmla="*/ 2 w 892"/>
                <a:gd name="T5" fmla="*/ 694 h 694"/>
                <a:gd name="T6" fmla="*/ 2 w 892"/>
                <a:gd name="T7" fmla="*/ 459 h 694"/>
                <a:gd name="T8" fmla="*/ 2 w 892"/>
                <a:gd name="T9" fmla="*/ 261 h 694"/>
                <a:gd name="T10" fmla="*/ 2 w 892"/>
                <a:gd name="T11" fmla="*/ 257 h 694"/>
                <a:gd name="T12" fmla="*/ 2 w 892"/>
                <a:gd name="T13" fmla="*/ 0 h 694"/>
                <a:gd name="T14" fmla="*/ 33 w 892"/>
                <a:gd name="T15" fmla="*/ 1 h 694"/>
                <a:gd name="T16" fmla="*/ 244 w 892"/>
                <a:gd name="T17" fmla="*/ 1 h 694"/>
                <a:gd name="T18" fmla="*/ 244 w 892"/>
                <a:gd name="T19" fmla="*/ 1 h 694"/>
                <a:gd name="T20" fmla="*/ 244 w 892"/>
                <a:gd name="T21" fmla="*/ 1 h 694"/>
                <a:gd name="T22" fmla="*/ 443 w 892"/>
                <a:gd name="T23" fmla="*/ 1 h 694"/>
                <a:gd name="T24" fmla="*/ 564 w 892"/>
                <a:gd name="T25" fmla="*/ 1 h 694"/>
                <a:gd name="T26" fmla="*/ 564 w 892"/>
                <a:gd name="T27" fmla="*/ 0 h 694"/>
                <a:gd name="T28" fmla="*/ 655 w 892"/>
                <a:gd name="T29" fmla="*/ 0 h 694"/>
                <a:gd name="T30" fmla="*/ 696 w 892"/>
                <a:gd name="T31" fmla="*/ 0 h 694"/>
                <a:gd name="T32" fmla="*/ 696 w 892"/>
                <a:gd name="T33" fmla="*/ 254 h 694"/>
                <a:gd name="T34" fmla="*/ 696 w 892"/>
                <a:gd name="T35" fmla="*/ 260 h 694"/>
                <a:gd name="T36" fmla="*/ 697 w 892"/>
                <a:gd name="T37" fmla="*/ 260 h 694"/>
                <a:gd name="T38" fmla="*/ 697 w 892"/>
                <a:gd name="T39" fmla="*/ 262 h 694"/>
                <a:gd name="T40" fmla="*/ 710 w 892"/>
                <a:gd name="T41" fmla="*/ 261 h 694"/>
                <a:gd name="T42" fmla="*/ 712 w 892"/>
                <a:gd name="T43" fmla="*/ 261 h 694"/>
                <a:gd name="T44" fmla="*/ 697 w 892"/>
                <a:gd name="T45" fmla="*/ 262 h 694"/>
                <a:gd name="T46" fmla="*/ 741 w 892"/>
                <a:gd name="T47" fmla="*/ 308 h 694"/>
                <a:gd name="T48" fmla="*/ 765 w 892"/>
                <a:gd name="T49" fmla="*/ 302 h 694"/>
                <a:gd name="T50" fmla="*/ 827 w 892"/>
                <a:gd name="T51" fmla="*/ 281 h 694"/>
                <a:gd name="T52" fmla="*/ 892 w 892"/>
                <a:gd name="T53" fmla="*/ 356 h 694"/>
                <a:gd name="T54" fmla="*/ 827 w 892"/>
                <a:gd name="T55" fmla="*/ 432 h 694"/>
                <a:gd name="T56" fmla="*/ 765 w 892"/>
                <a:gd name="T57" fmla="*/ 411 h 694"/>
                <a:gd name="T58" fmla="*/ 741 w 892"/>
                <a:gd name="T59" fmla="*/ 405 h 694"/>
                <a:gd name="T60" fmla="*/ 697 w 892"/>
                <a:gd name="T61" fmla="*/ 453 h 694"/>
                <a:gd name="T62" fmla="*/ 696 w 892"/>
                <a:gd name="T63" fmla="*/ 454 h 694"/>
                <a:gd name="T64" fmla="*/ 696 w 892"/>
                <a:gd name="T65" fmla="*/ 459 h 694"/>
                <a:gd name="T66" fmla="*/ 696 w 892"/>
                <a:gd name="T67" fmla="*/ 694 h 694"/>
                <a:gd name="T68" fmla="*/ 649 w 892"/>
                <a:gd name="T69" fmla="*/ 694 h 694"/>
                <a:gd name="T70" fmla="*/ 649 w 892"/>
                <a:gd name="T71" fmla="*/ 694 h 694"/>
                <a:gd name="T72" fmla="*/ 442 w 892"/>
                <a:gd name="T73" fmla="*/ 694 h 694"/>
                <a:gd name="T74" fmla="*/ 435 w 892"/>
                <a:gd name="T75" fmla="*/ 694 h 694"/>
                <a:gd name="T76" fmla="*/ 435 w 892"/>
                <a:gd name="T77" fmla="*/ 694 h 694"/>
                <a:gd name="T78" fmla="*/ 416 w 892"/>
                <a:gd name="T79" fmla="*/ 684 h 694"/>
                <a:gd name="T80" fmla="*/ 418 w 892"/>
                <a:gd name="T81" fmla="*/ 663 h 694"/>
                <a:gd name="T82" fmla="*/ 441 w 892"/>
                <a:gd name="T83" fmla="*/ 590 h 694"/>
                <a:gd name="T84" fmla="*/ 340 w 892"/>
                <a:gd name="T85" fmla="*/ 499 h 694"/>
                <a:gd name="T86" fmla="*/ 240 w 892"/>
                <a:gd name="T87" fmla="*/ 590 h 694"/>
                <a:gd name="T88" fmla="*/ 263 w 892"/>
                <a:gd name="T89" fmla="*/ 663 h 694"/>
                <a:gd name="T90" fmla="*/ 264 w 892"/>
                <a:gd name="T91" fmla="*/ 684 h 694"/>
                <a:gd name="T92" fmla="*/ 244 w 892"/>
                <a:gd name="T93" fmla="*/ 694 h 694"/>
                <a:gd name="T94" fmla="*/ 243 w 892"/>
                <a:gd name="T9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2" h="694">
                  <a:moveTo>
                    <a:pt x="243" y="694"/>
                  </a:moveTo>
                  <a:cubicBezTo>
                    <a:pt x="237" y="694"/>
                    <a:pt x="237" y="694"/>
                    <a:pt x="237" y="694"/>
                  </a:cubicBezTo>
                  <a:cubicBezTo>
                    <a:pt x="2" y="694"/>
                    <a:pt x="2" y="694"/>
                    <a:pt x="2" y="694"/>
                  </a:cubicBezTo>
                  <a:cubicBezTo>
                    <a:pt x="2" y="459"/>
                    <a:pt x="2" y="459"/>
                    <a:pt x="2" y="459"/>
                  </a:cubicBezTo>
                  <a:cubicBezTo>
                    <a:pt x="2" y="458"/>
                    <a:pt x="0" y="294"/>
                    <a:pt x="2" y="261"/>
                  </a:cubicBezTo>
                  <a:cubicBezTo>
                    <a:pt x="2" y="260"/>
                    <a:pt x="2" y="258"/>
                    <a:pt x="2" y="25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443" y="1"/>
                    <a:pt x="443" y="1"/>
                    <a:pt x="443" y="1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58" y="0"/>
                    <a:pt x="681" y="0"/>
                    <a:pt x="696" y="0"/>
                  </a:cubicBezTo>
                  <a:cubicBezTo>
                    <a:pt x="696" y="254"/>
                    <a:pt x="696" y="254"/>
                    <a:pt x="696" y="254"/>
                  </a:cubicBezTo>
                  <a:cubicBezTo>
                    <a:pt x="696" y="257"/>
                    <a:pt x="696" y="259"/>
                    <a:pt x="696" y="260"/>
                  </a:cubicBezTo>
                  <a:cubicBezTo>
                    <a:pt x="697" y="260"/>
                    <a:pt x="697" y="260"/>
                    <a:pt x="697" y="260"/>
                  </a:cubicBezTo>
                  <a:cubicBezTo>
                    <a:pt x="697" y="261"/>
                    <a:pt x="697" y="261"/>
                    <a:pt x="697" y="262"/>
                  </a:cubicBezTo>
                  <a:cubicBezTo>
                    <a:pt x="710" y="261"/>
                    <a:pt x="710" y="261"/>
                    <a:pt x="710" y="261"/>
                  </a:cubicBezTo>
                  <a:cubicBezTo>
                    <a:pt x="712" y="261"/>
                    <a:pt x="712" y="261"/>
                    <a:pt x="712" y="261"/>
                  </a:cubicBezTo>
                  <a:cubicBezTo>
                    <a:pt x="697" y="262"/>
                    <a:pt x="697" y="262"/>
                    <a:pt x="697" y="262"/>
                  </a:cubicBezTo>
                  <a:cubicBezTo>
                    <a:pt x="700" y="290"/>
                    <a:pt x="717" y="308"/>
                    <a:pt x="741" y="308"/>
                  </a:cubicBezTo>
                  <a:cubicBezTo>
                    <a:pt x="748" y="308"/>
                    <a:pt x="756" y="306"/>
                    <a:pt x="765" y="302"/>
                  </a:cubicBezTo>
                  <a:cubicBezTo>
                    <a:pt x="781" y="294"/>
                    <a:pt x="812" y="281"/>
                    <a:pt x="827" y="281"/>
                  </a:cubicBezTo>
                  <a:cubicBezTo>
                    <a:pt x="863" y="281"/>
                    <a:pt x="892" y="315"/>
                    <a:pt x="892" y="356"/>
                  </a:cubicBezTo>
                  <a:cubicBezTo>
                    <a:pt x="892" y="398"/>
                    <a:pt x="863" y="432"/>
                    <a:pt x="827" y="432"/>
                  </a:cubicBezTo>
                  <a:cubicBezTo>
                    <a:pt x="812" y="432"/>
                    <a:pt x="781" y="419"/>
                    <a:pt x="765" y="411"/>
                  </a:cubicBezTo>
                  <a:cubicBezTo>
                    <a:pt x="756" y="407"/>
                    <a:pt x="748" y="405"/>
                    <a:pt x="741" y="405"/>
                  </a:cubicBezTo>
                  <a:cubicBezTo>
                    <a:pt x="716" y="405"/>
                    <a:pt x="699" y="424"/>
                    <a:pt x="697" y="453"/>
                  </a:cubicBezTo>
                  <a:cubicBezTo>
                    <a:pt x="696" y="454"/>
                    <a:pt x="696" y="454"/>
                    <a:pt x="696" y="454"/>
                  </a:cubicBezTo>
                  <a:cubicBezTo>
                    <a:pt x="696" y="459"/>
                    <a:pt x="696" y="459"/>
                    <a:pt x="696" y="459"/>
                  </a:cubicBezTo>
                  <a:cubicBezTo>
                    <a:pt x="696" y="694"/>
                    <a:pt x="696" y="694"/>
                    <a:pt x="696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442" y="694"/>
                    <a:pt x="442" y="694"/>
                    <a:pt x="442" y="694"/>
                  </a:cubicBezTo>
                  <a:cubicBezTo>
                    <a:pt x="439" y="694"/>
                    <a:pt x="436" y="694"/>
                    <a:pt x="435" y="694"/>
                  </a:cubicBezTo>
                  <a:cubicBezTo>
                    <a:pt x="435" y="694"/>
                    <a:pt x="435" y="694"/>
                    <a:pt x="435" y="694"/>
                  </a:cubicBezTo>
                  <a:cubicBezTo>
                    <a:pt x="426" y="693"/>
                    <a:pt x="419" y="689"/>
                    <a:pt x="416" y="684"/>
                  </a:cubicBezTo>
                  <a:cubicBezTo>
                    <a:pt x="413" y="677"/>
                    <a:pt x="415" y="669"/>
                    <a:pt x="418" y="663"/>
                  </a:cubicBezTo>
                  <a:cubicBezTo>
                    <a:pt x="420" y="658"/>
                    <a:pt x="441" y="615"/>
                    <a:pt x="441" y="590"/>
                  </a:cubicBezTo>
                  <a:cubicBezTo>
                    <a:pt x="441" y="540"/>
                    <a:pt x="396" y="499"/>
                    <a:pt x="340" y="499"/>
                  </a:cubicBezTo>
                  <a:cubicBezTo>
                    <a:pt x="285" y="499"/>
                    <a:pt x="240" y="540"/>
                    <a:pt x="240" y="590"/>
                  </a:cubicBezTo>
                  <a:cubicBezTo>
                    <a:pt x="240" y="615"/>
                    <a:pt x="261" y="658"/>
                    <a:pt x="263" y="663"/>
                  </a:cubicBezTo>
                  <a:cubicBezTo>
                    <a:pt x="267" y="671"/>
                    <a:pt x="267" y="679"/>
                    <a:pt x="264" y="684"/>
                  </a:cubicBezTo>
                  <a:cubicBezTo>
                    <a:pt x="261" y="690"/>
                    <a:pt x="254" y="693"/>
                    <a:pt x="244" y="694"/>
                  </a:cubicBezTo>
                  <a:cubicBezTo>
                    <a:pt x="244" y="694"/>
                    <a:pt x="243" y="694"/>
                    <a:pt x="243" y="694"/>
                  </a:cubicBezTo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vert="horz" wrap="square" lIns="60948" tIns="30474" rIns="60948" bIns="30474" numCol="1" anchor="t" anchorCtr="0" compatLnSpc="1"/>
            <a:lstStyle/>
            <a:p>
              <a:endParaRPr lang="en-US" sz="9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26"/>
            <p:cNvSpPr/>
            <p:nvPr/>
          </p:nvSpPr>
          <p:spPr>
            <a:xfrm>
              <a:off x="2871" y="3912"/>
              <a:ext cx="2146" cy="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03</a:t>
              </a:r>
              <a:r>
                <a:rPr lang="en-US" sz="5335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60" name="组合 29"/>
          <p:cNvGrpSpPr/>
          <p:nvPr/>
        </p:nvGrpSpPr>
        <p:grpSpPr>
          <a:xfrm>
            <a:off x="17577008" y="3792470"/>
            <a:ext cx="2596528" cy="2757074"/>
            <a:chOff x="16462" y="2896"/>
            <a:chExt cx="4747" cy="4730"/>
          </a:xfrm>
          <a:solidFill>
            <a:srgbClr val="1475B2"/>
          </a:solidFill>
        </p:grpSpPr>
        <p:sp>
          <p:nvSpPr>
            <p:cNvPr id="61" name="Freeform 11"/>
            <p:cNvSpPr/>
            <p:nvPr/>
          </p:nvSpPr>
          <p:spPr bwMode="auto">
            <a:xfrm>
              <a:off x="16462" y="2896"/>
              <a:ext cx="4747" cy="4496"/>
            </a:xfrm>
            <a:custGeom>
              <a:avLst/>
              <a:gdLst>
                <a:gd name="connsiteX0" fmla="*/ 1643 w 4747"/>
                <a:gd name="connsiteY0" fmla="*/ 4527 h 4533"/>
                <a:gd name="connsiteX1" fmla="*/ 1611 w 4747"/>
                <a:gd name="connsiteY1" fmla="*/ 4527 h 4533"/>
                <a:gd name="connsiteX2" fmla="*/ 0 w 4747"/>
                <a:gd name="connsiteY2" fmla="*/ 4527 h 4533"/>
                <a:gd name="connsiteX3" fmla="*/ 0 w 4747"/>
                <a:gd name="connsiteY3" fmla="*/ 2994 h 4533"/>
                <a:gd name="connsiteX4" fmla="*/ 0 w 4747"/>
                <a:gd name="connsiteY4" fmla="*/ 2968 h 4533"/>
                <a:gd name="connsiteX5" fmla="*/ 130 w 4747"/>
                <a:gd name="connsiteY5" fmla="*/ 2811 h 4533"/>
                <a:gd name="connsiteX6" fmla="*/ 215 w 4747"/>
                <a:gd name="connsiteY6" fmla="*/ 2831 h 4533"/>
                <a:gd name="connsiteX7" fmla="*/ 717 w 4747"/>
                <a:gd name="connsiteY7" fmla="*/ 2981 h 4533"/>
                <a:gd name="connsiteX8" fmla="*/ 1343 w 4747"/>
                <a:gd name="connsiteY8" fmla="*/ 2329 h 4533"/>
                <a:gd name="connsiteX9" fmla="*/ 717 w 4747"/>
                <a:gd name="connsiteY9" fmla="*/ 1670 h 4533"/>
                <a:gd name="connsiteX10" fmla="*/ 215 w 4747"/>
                <a:gd name="connsiteY10" fmla="*/ 1820 h 4533"/>
                <a:gd name="connsiteX11" fmla="*/ 130 w 4747"/>
                <a:gd name="connsiteY11" fmla="*/ 1846 h 4533"/>
                <a:gd name="connsiteX12" fmla="*/ 7 w 4747"/>
                <a:gd name="connsiteY12" fmla="*/ 1696 h 4533"/>
                <a:gd name="connsiteX13" fmla="*/ 0 w 4747"/>
                <a:gd name="connsiteY13" fmla="*/ 1689 h 4533"/>
                <a:gd name="connsiteX14" fmla="*/ 0 w 4747"/>
                <a:gd name="connsiteY14" fmla="*/ 1663 h 4533"/>
                <a:gd name="connsiteX15" fmla="*/ 0 w 4747"/>
                <a:gd name="connsiteY15" fmla="*/ 7 h 4533"/>
                <a:gd name="connsiteX16" fmla="*/ 215 w 4747"/>
                <a:gd name="connsiteY16" fmla="*/ 7 h 4533"/>
                <a:gd name="connsiteX17" fmla="*/ 1650 w 4747"/>
                <a:gd name="connsiteY17" fmla="*/ 7 h 4533"/>
                <a:gd name="connsiteX18" fmla="*/ 1656 w 4747"/>
                <a:gd name="connsiteY18" fmla="*/ 7 h 4533"/>
                <a:gd name="connsiteX19" fmla="*/ 3019 w 4747"/>
                <a:gd name="connsiteY19" fmla="*/ 7 h 4533"/>
                <a:gd name="connsiteX20" fmla="*/ 3841 w 4747"/>
                <a:gd name="connsiteY20" fmla="*/ 7 h 4533"/>
                <a:gd name="connsiteX21" fmla="*/ 3841 w 4747"/>
                <a:gd name="connsiteY21" fmla="*/ 0 h 4533"/>
                <a:gd name="connsiteX22" fmla="*/ 4467 w 4747"/>
                <a:gd name="connsiteY22" fmla="*/ 0 h 4533"/>
                <a:gd name="connsiteX23" fmla="*/ 4747 w 4747"/>
                <a:gd name="connsiteY23" fmla="*/ 0 h 4533"/>
                <a:gd name="connsiteX24" fmla="*/ 4747 w 4747"/>
                <a:gd name="connsiteY24" fmla="*/ 4527 h 4533"/>
                <a:gd name="connsiteX25" fmla="*/ 4428 w 4747"/>
                <a:gd name="connsiteY25" fmla="*/ 4527 h 4533"/>
                <a:gd name="connsiteX26" fmla="*/ 3006 w 4747"/>
                <a:gd name="connsiteY26" fmla="*/ 4527 h 4533"/>
                <a:gd name="connsiteX27" fmla="*/ 2960 w 4747"/>
                <a:gd name="connsiteY27" fmla="*/ 4527 h 4533"/>
                <a:gd name="connsiteX28" fmla="*/ 2830 w 4747"/>
                <a:gd name="connsiteY28" fmla="*/ 4461 h 4533"/>
                <a:gd name="connsiteX29" fmla="*/ 2843 w 4747"/>
                <a:gd name="connsiteY29" fmla="*/ 4324 h 4533"/>
                <a:gd name="connsiteX30" fmla="*/ 3006 w 4747"/>
                <a:gd name="connsiteY30" fmla="*/ 3848 h 4533"/>
                <a:gd name="connsiteX31" fmla="*/ 2315 w 4747"/>
                <a:gd name="connsiteY31" fmla="*/ 3255 h 4533"/>
                <a:gd name="connsiteX32" fmla="*/ 1624 w 4747"/>
                <a:gd name="connsiteY32" fmla="*/ 3848 h 4533"/>
                <a:gd name="connsiteX33" fmla="*/ 1787 w 4747"/>
                <a:gd name="connsiteY33" fmla="*/ 4324 h 4533"/>
                <a:gd name="connsiteX34" fmla="*/ 1793 w 4747"/>
                <a:gd name="connsiteY34" fmla="*/ 4461 h 4533"/>
                <a:gd name="connsiteX35" fmla="*/ 1656 w 4747"/>
                <a:gd name="connsiteY35" fmla="*/ 4533 h 4533"/>
                <a:gd name="connsiteX36" fmla="*/ 1643 w 4747"/>
                <a:gd name="connsiteY36" fmla="*/ 4527 h 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0" t="0" r="r" b="b"/>
              <a:pathLst>
                <a:path w="4747" h="4533">
                  <a:moveTo>
                    <a:pt x="1643" y="4527"/>
                  </a:moveTo>
                  <a:cubicBezTo>
                    <a:pt x="1611" y="4527"/>
                    <a:pt x="1611" y="4527"/>
                    <a:pt x="1611" y="4527"/>
                  </a:cubicBezTo>
                  <a:cubicBezTo>
                    <a:pt x="0" y="4527"/>
                    <a:pt x="0" y="4527"/>
                    <a:pt x="0" y="4527"/>
                  </a:cubicBezTo>
                  <a:cubicBezTo>
                    <a:pt x="0" y="2994"/>
                    <a:pt x="0" y="2994"/>
                    <a:pt x="0" y="2994"/>
                  </a:cubicBezTo>
                  <a:cubicBezTo>
                    <a:pt x="0" y="2968"/>
                    <a:pt x="0" y="2968"/>
                    <a:pt x="0" y="2968"/>
                  </a:cubicBezTo>
                  <a:cubicBezTo>
                    <a:pt x="7" y="2929"/>
                    <a:pt x="26" y="2811"/>
                    <a:pt x="130" y="2811"/>
                  </a:cubicBezTo>
                  <a:cubicBezTo>
                    <a:pt x="156" y="2811"/>
                    <a:pt x="183" y="2818"/>
                    <a:pt x="215" y="2831"/>
                  </a:cubicBezTo>
                  <a:cubicBezTo>
                    <a:pt x="248" y="2844"/>
                    <a:pt x="548" y="2981"/>
                    <a:pt x="717" y="2981"/>
                  </a:cubicBezTo>
                  <a:cubicBezTo>
                    <a:pt x="1063" y="2981"/>
                    <a:pt x="1343" y="2687"/>
                    <a:pt x="1343" y="2329"/>
                  </a:cubicBezTo>
                  <a:cubicBezTo>
                    <a:pt x="1343" y="1963"/>
                    <a:pt x="1063" y="1670"/>
                    <a:pt x="717" y="1670"/>
                  </a:cubicBezTo>
                  <a:cubicBezTo>
                    <a:pt x="548" y="1670"/>
                    <a:pt x="248" y="1807"/>
                    <a:pt x="215" y="1820"/>
                  </a:cubicBezTo>
                  <a:cubicBezTo>
                    <a:pt x="183" y="1833"/>
                    <a:pt x="156" y="1846"/>
                    <a:pt x="130" y="1846"/>
                  </a:cubicBezTo>
                  <a:cubicBezTo>
                    <a:pt x="33" y="1846"/>
                    <a:pt x="7" y="1741"/>
                    <a:pt x="7" y="1696"/>
                  </a:cubicBezTo>
                  <a:cubicBezTo>
                    <a:pt x="0" y="1689"/>
                    <a:pt x="0" y="1689"/>
                    <a:pt x="0" y="1689"/>
                  </a:cubicBezTo>
                  <a:cubicBezTo>
                    <a:pt x="0" y="1683"/>
                    <a:pt x="0" y="1663"/>
                    <a:pt x="0" y="166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1650" y="7"/>
                    <a:pt x="1650" y="7"/>
                    <a:pt x="1650" y="7"/>
                  </a:cubicBezTo>
                  <a:cubicBezTo>
                    <a:pt x="1656" y="7"/>
                    <a:pt x="1656" y="7"/>
                    <a:pt x="1656" y="7"/>
                  </a:cubicBezTo>
                  <a:cubicBezTo>
                    <a:pt x="3019" y="7"/>
                    <a:pt x="3019" y="7"/>
                    <a:pt x="3019" y="7"/>
                  </a:cubicBezTo>
                  <a:cubicBezTo>
                    <a:pt x="3841" y="7"/>
                    <a:pt x="3841" y="7"/>
                    <a:pt x="3841" y="7"/>
                  </a:cubicBezTo>
                  <a:cubicBezTo>
                    <a:pt x="3841" y="0"/>
                    <a:pt x="3841" y="0"/>
                    <a:pt x="3841" y="0"/>
                  </a:cubicBezTo>
                  <a:cubicBezTo>
                    <a:pt x="4467" y="0"/>
                    <a:pt x="4467" y="0"/>
                    <a:pt x="4467" y="0"/>
                  </a:cubicBezTo>
                  <a:cubicBezTo>
                    <a:pt x="4486" y="0"/>
                    <a:pt x="4643" y="0"/>
                    <a:pt x="4747" y="0"/>
                  </a:cubicBezTo>
                  <a:cubicBezTo>
                    <a:pt x="4747" y="1663"/>
                    <a:pt x="4747" y="4527"/>
                    <a:pt x="4747" y="4527"/>
                  </a:cubicBezTo>
                  <a:cubicBezTo>
                    <a:pt x="4428" y="4527"/>
                    <a:pt x="4428" y="4527"/>
                    <a:pt x="4428" y="4527"/>
                  </a:cubicBezTo>
                  <a:cubicBezTo>
                    <a:pt x="3006" y="4527"/>
                    <a:pt x="3006" y="4527"/>
                    <a:pt x="3006" y="4527"/>
                  </a:cubicBezTo>
                  <a:cubicBezTo>
                    <a:pt x="2987" y="4527"/>
                    <a:pt x="2967" y="4527"/>
                    <a:pt x="2960" y="4527"/>
                  </a:cubicBezTo>
                  <a:cubicBezTo>
                    <a:pt x="2902" y="4520"/>
                    <a:pt x="2856" y="4494"/>
                    <a:pt x="2830" y="4461"/>
                  </a:cubicBezTo>
                  <a:cubicBezTo>
                    <a:pt x="2810" y="4416"/>
                    <a:pt x="2824" y="4364"/>
                    <a:pt x="2843" y="4324"/>
                  </a:cubicBezTo>
                  <a:cubicBezTo>
                    <a:pt x="2863" y="4298"/>
                    <a:pt x="3006" y="4011"/>
                    <a:pt x="3006" y="3848"/>
                  </a:cubicBezTo>
                  <a:cubicBezTo>
                    <a:pt x="3006" y="3522"/>
                    <a:pt x="2693" y="3255"/>
                    <a:pt x="2315" y="3255"/>
                  </a:cubicBezTo>
                  <a:cubicBezTo>
                    <a:pt x="1930" y="3255"/>
                    <a:pt x="1624" y="3522"/>
                    <a:pt x="1624" y="3848"/>
                  </a:cubicBezTo>
                  <a:cubicBezTo>
                    <a:pt x="1624" y="4011"/>
                    <a:pt x="1767" y="4298"/>
                    <a:pt x="1787" y="4324"/>
                  </a:cubicBezTo>
                  <a:cubicBezTo>
                    <a:pt x="1813" y="4377"/>
                    <a:pt x="1813" y="4429"/>
                    <a:pt x="1793" y="4461"/>
                  </a:cubicBezTo>
                  <a:cubicBezTo>
                    <a:pt x="1774" y="4500"/>
                    <a:pt x="1721" y="4520"/>
                    <a:pt x="1656" y="4533"/>
                  </a:cubicBezTo>
                  <a:cubicBezTo>
                    <a:pt x="1650" y="4527"/>
                    <a:pt x="1643" y="4527"/>
                    <a:pt x="1643" y="452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0948" tIns="30474" rIns="60948" bIns="30474" numCol="1" anchor="t" anchorCtr="0" compatLnSpc="1"/>
            <a:lstStyle/>
            <a:p>
              <a:endParaRPr lang="en-US" sz="935" b="1" baseline="-25000" dirty="0">
                <a:solidFill>
                  <a:srgbClr val="1475B2"/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 27"/>
            <p:cNvSpPr/>
            <p:nvPr/>
          </p:nvSpPr>
          <p:spPr>
            <a:xfrm>
              <a:off x="17998" y="4088"/>
              <a:ext cx="2233" cy="35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04 </a:t>
              </a:r>
              <a:r>
                <a:rPr lang="en-US" sz="6400" b="1" dirty="0">
                  <a:solidFill>
                    <a:schemeClr val="bg1"/>
                  </a:solidFill>
                  <a:cs typeface="+mn-ea"/>
                  <a:sym typeface="+mn-lt"/>
                </a:rPr>
                <a:t>     </a:t>
              </a:r>
            </a:p>
          </p:txBody>
        </p:sp>
      </p:grpSp>
      <p:sp>
        <p:nvSpPr>
          <p:cNvPr id="63" name="文本框 25"/>
          <p:cNvSpPr txBox="1"/>
          <p:nvPr/>
        </p:nvSpPr>
        <p:spPr>
          <a:xfrm>
            <a:off x="16789100" y="6956111"/>
            <a:ext cx="428704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屏幕底端新增用户</a:t>
            </a:r>
          </a:p>
          <a:p>
            <a:pPr algn="ctr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需要看到的数据</a:t>
            </a:r>
          </a:p>
        </p:txBody>
      </p:sp>
      <p:sp>
        <p:nvSpPr>
          <p:cNvPr id="36" name="Rectangle 26"/>
          <p:cNvSpPr/>
          <p:nvPr/>
        </p:nvSpPr>
        <p:spPr>
          <a:xfrm>
            <a:off x="8722187" y="4477639"/>
            <a:ext cx="12421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02</a:t>
            </a:r>
            <a:r>
              <a:rPr lang="en-US" sz="533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RecyclerView</a:t>
            </a:r>
            <a:r>
              <a:rPr lang="zh-CN" altLang="en-US" sz="660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的架构思考</a:t>
            </a:r>
          </a:p>
        </p:txBody>
      </p:sp>
      <p:sp>
        <p:nvSpPr>
          <p:cNvPr id="23" name="内容占位符 3"/>
          <p:cNvSpPr txBox="1"/>
          <p:nvPr/>
        </p:nvSpPr>
        <p:spPr>
          <a:xfrm>
            <a:off x="1440466" y="3719104"/>
            <a:ext cx="20158457" cy="3095404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 lnSpcReduction="10000"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Source Han Sans CN Normal" charset="-122"/>
              </a:rPr>
              <a:t>架构：</a:t>
            </a:r>
            <a:r>
              <a:rPr lang="zh-CN" altLang="en-US" sz="4400" b="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4400" b="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4400" b="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也能够显示加载亿级</a:t>
            </a:r>
            <a:r>
              <a:rPr lang="en-US" altLang="zh-CN" sz="4400" b="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Item</a:t>
            </a:r>
            <a:r>
              <a:rPr lang="zh-CN" altLang="en-US" sz="4400" b="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。</a:t>
            </a:r>
            <a:endParaRPr lang="en-US" altLang="zh-CN" sz="4400" b="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47826" y="9060735"/>
            <a:ext cx="12343738" cy="8935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传送带的工作机制可以比作生产者与消费者模式</a:t>
            </a:r>
          </a:p>
        </p:txBody>
      </p:sp>
    </p:spTree>
    <p:extLst>
      <p:ext uri="{BB962C8B-B14F-4D97-AF65-F5344CB8AC3E}">
        <p14:creationId xmlns:p14="http://schemas.microsoft.com/office/powerpoint/2010/main" val="5940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适配器与回收池的工作机制</a:t>
            </a:r>
          </a:p>
        </p:txBody>
      </p:sp>
      <p:sp>
        <p:nvSpPr>
          <p:cNvPr id="5" name="矩形 4"/>
          <p:cNvSpPr/>
          <p:nvPr/>
        </p:nvSpPr>
        <p:spPr>
          <a:xfrm>
            <a:off x="2405756" y="2365731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1"/>
          <p:cNvSpPr>
            <a:spLocks noGrp="1"/>
          </p:cNvSpPr>
          <p:nvPr/>
        </p:nvSpPr>
        <p:spPr>
          <a:xfrm>
            <a:off x="2562397" y="2491117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 </a:t>
            </a:r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加载第一屏</a:t>
            </a:r>
          </a:p>
        </p:txBody>
      </p:sp>
      <p:sp>
        <p:nvSpPr>
          <p:cNvPr id="27" name="矩形 26"/>
          <p:cNvSpPr/>
          <p:nvPr/>
        </p:nvSpPr>
        <p:spPr>
          <a:xfrm>
            <a:off x="2419010" y="4366704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/>
        </p:nvSpPr>
        <p:spPr>
          <a:xfrm>
            <a:off x="2575650" y="4492089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 加载第二屏</a:t>
            </a:r>
          </a:p>
        </p:txBody>
      </p:sp>
      <p:sp>
        <p:nvSpPr>
          <p:cNvPr id="29" name="矩形 28"/>
          <p:cNvSpPr/>
          <p:nvPr/>
        </p:nvSpPr>
        <p:spPr>
          <a:xfrm>
            <a:off x="2472017" y="6327927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1"/>
          <p:cNvSpPr>
            <a:spLocks noGrp="1"/>
          </p:cNvSpPr>
          <p:nvPr/>
        </p:nvSpPr>
        <p:spPr>
          <a:xfrm>
            <a:off x="2628658" y="6453312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</a:t>
            </a:r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回收池回收策略</a:t>
            </a:r>
          </a:p>
        </p:txBody>
      </p:sp>
      <p:sp>
        <p:nvSpPr>
          <p:cNvPr id="32" name="矩形 31"/>
          <p:cNvSpPr/>
          <p:nvPr/>
        </p:nvSpPr>
        <p:spPr>
          <a:xfrm>
            <a:off x="2505148" y="8368655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标题 1"/>
          <p:cNvSpPr>
            <a:spLocks noGrp="1"/>
          </p:cNvSpPr>
          <p:nvPr/>
        </p:nvSpPr>
        <p:spPr>
          <a:xfrm>
            <a:off x="2661788" y="8494041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</a:t>
            </a:r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回收池填充策略</a:t>
            </a:r>
          </a:p>
        </p:txBody>
      </p:sp>
    </p:spTree>
    <p:extLst>
      <p:ext uri="{BB962C8B-B14F-4D97-AF65-F5344CB8AC3E}">
        <p14:creationId xmlns:p14="http://schemas.microsoft.com/office/powerpoint/2010/main" val="11979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中的第一屏加载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71" y="2029651"/>
            <a:ext cx="5227040" cy="94038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003218" y="2876441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447364" y="2244347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回收池</a:t>
            </a:r>
          </a:p>
        </p:txBody>
      </p:sp>
      <p:sp>
        <p:nvSpPr>
          <p:cNvPr id="43" name="矩形 42"/>
          <p:cNvSpPr/>
          <p:nvPr/>
        </p:nvSpPr>
        <p:spPr>
          <a:xfrm>
            <a:off x="12374833" y="8500500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4660712" y="7705552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适配器</a:t>
            </a:r>
            <a:r>
              <a:rPr lang="en-US" altLang="zh-CN" sz="2800" b="1" dirty="0"/>
              <a:t>(Adapter)</a:t>
            </a:r>
            <a:endParaRPr lang="zh-CN" altLang="en-US" sz="2800" b="1" dirty="0"/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5486723" y="3490120"/>
            <a:ext cx="6430935" cy="53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827770" y="3123423"/>
            <a:ext cx="554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界面需要填充  将需求交给回收池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4071067" y="3340278"/>
            <a:ext cx="363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回收池空空如也</a:t>
            </a: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15514106" y="4459850"/>
            <a:ext cx="0" cy="3245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5594852" y="6429494"/>
            <a:ext cx="358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onCreateViewHodler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17236133" y="8869552"/>
            <a:ext cx="2148725" cy="7162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17385455" y="9049142"/>
            <a:ext cx="2103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用户实现适配器</a:t>
            </a:r>
          </a:p>
        </p:txBody>
      </p:sp>
      <p:cxnSp>
        <p:nvCxnSpPr>
          <p:cNvPr id="58" name="直接箭头连接符 57"/>
          <p:cNvCxnSpPr/>
          <p:nvPr/>
        </p:nvCxnSpPr>
        <p:spPr>
          <a:xfrm flipH="1">
            <a:off x="15966467" y="9266361"/>
            <a:ext cx="12696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14582982" y="8801480"/>
            <a:ext cx="1308826" cy="8533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View</a:t>
            </a:r>
            <a:endParaRPr lang="zh-CN" altLang="en-US" dirty="0"/>
          </a:p>
        </p:txBody>
      </p:sp>
      <p:cxnSp>
        <p:nvCxnSpPr>
          <p:cNvPr id="62" name="直接箭头连接符 61"/>
          <p:cNvCxnSpPr/>
          <p:nvPr/>
        </p:nvCxnSpPr>
        <p:spPr>
          <a:xfrm flipH="1" flipV="1">
            <a:off x="6021497" y="4757523"/>
            <a:ext cx="8303954" cy="445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2545561" y="3756806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2562203" y="4906449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2562203" y="6082802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545561" y="7277069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2545561" y="8471631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3" grpId="0" animBg="1"/>
      <p:bldP spid="44" grpId="0"/>
      <p:bldP spid="48" grpId="0"/>
      <p:bldP spid="49" grpId="0"/>
      <p:bldP spid="52" grpId="0"/>
      <p:bldP spid="53" grpId="0" animBg="1"/>
      <p:bldP spid="54" grpId="0"/>
      <p:bldP spid="60" grpId="0" animBg="1"/>
      <p:bldP spid="65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中的第二屏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71" y="2029651"/>
            <a:ext cx="5227040" cy="94038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003218" y="2876441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447364" y="2244347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回收池</a:t>
            </a:r>
          </a:p>
        </p:txBody>
      </p:sp>
      <p:sp>
        <p:nvSpPr>
          <p:cNvPr id="43" name="矩形 42"/>
          <p:cNvSpPr/>
          <p:nvPr/>
        </p:nvSpPr>
        <p:spPr>
          <a:xfrm>
            <a:off x="12374833" y="8500500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4660712" y="7705552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适配器</a:t>
            </a:r>
            <a:r>
              <a:rPr lang="en-US" altLang="zh-CN" sz="2800" b="1" dirty="0"/>
              <a:t>(Adapter)</a:t>
            </a:r>
            <a:endParaRPr lang="zh-CN" altLang="en-US" sz="2800" b="1" dirty="0"/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5332032" y="3585063"/>
            <a:ext cx="6412505" cy="5681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7857609" y="5066873"/>
            <a:ext cx="554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底部出现空缺  触发加载机制</a:t>
            </a: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15514106" y="4459850"/>
            <a:ext cx="0" cy="3245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5594852" y="6429494"/>
            <a:ext cx="358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onBindViewHodler</a:t>
            </a:r>
            <a:r>
              <a:rPr lang="en-US" altLang="zh-CN" dirty="0"/>
              <a:t>(view)</a:t>
            </a:r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17385455" y="9049142"/>
            <a:ext cx="2103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用户实现适配器</a:t>
            </a:r>
          </a:p>
        </p:txBody>
      </p:sp>
      <p:sp>
        <p:nvSpPr>
          <p:cNvPr id="60" name="椭圆 59"/>
          <p:cNvSpPr/>
          <p:nvPr/>
        </p:nvSpPr>
        <p:spPr>
          <a:xfrm>
            <a:off x="14940439" y="8839677"/>
            <a:ext cx="1308826" cy="8533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刷新</a:t>
            </a:r>
          </a:p>
        </p:txBody>
      </p:sp>
      <p:sp>
        <p:nvSpPr>
          <p:cNvPr id="65" name="矩形 64"/>
          <p:cNvSpPr/>
          <p:nvPr/>
        </p:nvSpPr>
        <p:spPr>
          <a:xfrm>
            <a:off x="2545561" y="3756806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2562203" y="4906449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2562203" y="6082802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545561" y="7277069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2545561" y="8471631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904537" y="3340278"/>
            <a:ext cx="1234376" cy="7594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112010" y="3474148"/>
            <a:ext cx="106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840305" y="2859383"/>
            <a:ext cx="358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找到</a:t>
            </a:r>
            <a:r>
              <a:rPr lang="en-US" altLang="zh-CN" dirty="0"/>
              <a:t>View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6107549" y="9249187"/>
            <a:ext cx="8553164" cy="28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610652" y="8658073"/>
            <a:ext cx="358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重新被添加到</a:t>
            </a:r>
            <a:r>
              <a:rPr lang="en-US" altLang="zh-CN" dirty="0"/>
              <a:t>View</a:t>
            </a:r>
            <a:r>
              <a:rPr lang="zh-CN" altLang="en-US" dirty="0"/>
              <a:t>树上</a:t>
            </a:r>
          </a:p>
        </p:txBody>
      </p:sp>
    </p:spTree>
    <p:extLst>
      <p:ext uri="{BB962C8B-B14F-4D97-AF65-F5344CB8AC3E}">
        <p14:creationId xmlns:p14="http://schemas.microsoft.com/office/powerpoint/2010/main" val="6889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1 -0.01103 0.00069 -0.02205 0.00069 -0.03307 C 0.00069 -0.04202 0.00014 -0.05108 0 -0.06014 C -7E-5 -0.06517 0 -0.07031 0 -0.0753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1 -0.01103 0.00069 -0.02205 0.00069 -0.03307 C 0.00069 -0.04202 0.00014 -0.05108 0 -0.06014 C -7E-5 -0.06517 0 -0.07031 0 -0.07533 " pathEditMode="relative" ptsTypes="AAAAA">
                                      <p:cBhvr>
                                        <p:cTn id="4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1 -0.01103 0.00069 -0.02205 0.00069 -0.03307 C 0.00069 -0.04202 0.00014 -0.05108 0 -0.06014 C -7E-5 -0.06517 0 -0.07031 0 -0.07533 " pathEditMode="relative" ptsTypes="AAAAA">
                                      <p:cBhvr>
                                        <p:cTn id="4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1 -0.01103 0.00069 -0.02205 0.00069 -0.03307 C 0.00069 -0.04202 0.00014 -0.05108 0 -0.06014 C -7E-5 -0.06517 0 -0.07031 0 -0.07533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1 -0.01103 0.00069 -0.02205 0.00069 -0.03307 C 0.00069 -0.04202 0.00014 -0.05108 0 -0.06014 C -7E-5 -0.06517 0 -0.07031 0 -0.07533 " pathEditMode="relative" ptsTypes="AAAAA">
                                      <p:cBhvr>
                                        <p:cTn id="4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3" grpId="0" animBg="1"/>
      <p:bldP spid="44" grpId="0"/>
      <p:bldP spid="48" grpId="0"/>
      <p:bldP spid="52" grpId="0"/>
      <p:bldP spid="60" grpId="0" animBg="1"/>
      <p:bldP spid="65" grpId="0" animBg="1"/>
      <p:bldP spid="65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5" grpId="0" animBg="1"/>
      <p:bldP spid="8" grpId="0"/>
      <p:bldP spid="27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回收池回收策略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36" y="305131"/>
            <a:ext cx="6845560" cy="123157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69786" y="7265017"/>
            <a:ext cx="4084101" cy="1164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469786" y="5936668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69786" y="4595619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469786" y="3260921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469786" y="1926222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69786" y="585175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161485" y="2984688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447364" y="2244347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回收池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5501963" y="1554744"/>
            <a:ext cx="5227040" cy="150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10771231" y="2827215"/>
            <a:ext cx="1161667" cy="8140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972409" y="2984687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View</a:t>
            </a:r>
            <a:endParaRPr lang="zh-CN" altLang="en-US" b="1" dirty="0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11975126" y="3241230"/>
            <a:ext cx="1910393" cy="28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068575" y="3422164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type</a:t>
            </a:r>
            <a:r>
              <a:rPr lang="zh-CN" altLang="en-US" b="1" dirty="0"/>
              <a:t>值</a:t>
            </a: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13870548" y="3255501"/>
            <a:ext cx="0" cy="2931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12161482" y="6201727"/>
          <a:ext cx="7037592" cy="231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5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58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7000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000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000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10972409" y="6373501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ImageView</a:t>
            </a:r>
            <a:endParaRPr lang="zh-CN" altLang="en-US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10972409" y="7276755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TextView</a:t>
            </a:r>
            <a:endParaRPr lang="zh-CN" altLang="en-US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10967595" y="7998919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Lineralyout</a:t>
            </a:r>
            <a:endParaRPr lang="zh-CN" altLang="en-US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7982460" y="1700312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达到回收条件</a:t>
            </a:r>
          </a:p>
        </p:txBody>
      </p:sp>
      <p:sp>
        <p:nvSpPr>
          <p:cNvPr id="35" name="椭圆 34"/>
          <p:cNvSpPr/>
          <p:nvPr/>
        </p:nvSpPr>
        <p:spPr>
          <a:xfrm>
            <a:off x="12648375" y="6187456"/>
            <a:ext cx="1107990" cy="77640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2862103" y="6350542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View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998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2 L -0.00062 -0.18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2 L -0.00062 -0.184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21" grpId="0" animBg="1"/>
      <p:bldP spid="24" grpId="0"/>
      <p:bldP spid="26" grpId="0"/>
      <p:bldP spid="31" grpId="0"/>
      <p:bldP spid="32" grpId="0"/>
      <p:bldP spid="33" grpId="0"/>
      <p:bldP spid="34" grpId="0"/>
      <p:bldP spid="35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回收池填充策略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43" y="365458"/>
            <a:ext cx="6845560" cy="126205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69786" y="9740725"/>
            <a:ext cx="4084101" cy="8076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69786" y="8412376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69786" y="7071329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469786" y="5736630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469786" y="4401932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69786" y="2677616"/>
            <a:ext cx="4084101" cy="172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161485" y="2984688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447364" y="2244347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回收池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6553888" y="3926141"/>
            <a:ext cx="5607595" cy="5940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068575" y="3422164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type</a:t>
            </a:r>
            <a:r>
              <a:rPr lang="zh-CN" altLang="en-US" b="1" dirty="0"/>
              <a:t>值</a:t>
            </a: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12818614" y="3791476"/>
            <a:ext cx="549041" cy="240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12161482" y="6201727"/>
          <a:ext cx="7037592" cy="231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5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58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7000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000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000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10972409" y="6373501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ImageView</a:t>
            </a:r>
            <a:endParaRPr lang="zh-CN" altLang="en-US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10972409" y="7276755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TextView</a:t>
            </a:r>
            <a:endParaRPr lang="zh-CN" altLang="en-US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10967595" y="7998919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Lineralyout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7742962" y="6330751"/>
            <a:ext cx="275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getViewType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12818613" y="6195768"/>
            <a:ext cx="1161667" cy="8140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3019792" y="6353240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View</a:t>
            </a:r>
            <a:endParaRPr lang="zh-CN" altLang="en-US" b="1" dirty="0"/>
          </a:p>
        </p:txBody>
      </p:sp>
      <p:cxnSp>
        <p:nvCxnSpPr>
          <p:cNvPr id="34" name="直接箭头连接符 33"/>
          <p:cNvCxnSpPr>
            <a:stCxn id="21" idx="3"/>
          </p:cNvCxnSpPr>
          <p:nvPr/>
        </p:nvCxnSpPr>
        <p:spPr>
          <a:xfrm flipH="1">
            <a:off x="6873490" y="6890576"/>
            <a:ext cx="6115246" cy="342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7774733" y="9697914"/>
            <a:ext cx="539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移除回收池，并返回给</a:t>
            </a:r>
            <a:r>
              <a:rPr lang="en-US" altLang="zh-CN" sz="2000" dirty="0" err="1"/>
              <a:t>RecyclerView</a:t>
            </a:r>
            <a:r>
              <a:rPr lang="zh-CN" altLang="en-US" sz="2000" dirty="0"/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10609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2 L -0.00062 -0.184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2 L -0.00062 -0.184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79 0.00147 -0.00359 0.00294 -0.00531 0.00466 C -0.00669 0.00601 -0.00779 0.00846 -0.0093 0.00931 C -0.00999 0.0098 -0.01068 0.00993 -0.0113 0.01054 C -0.01199 0.01115 -0.01254 0.01238 -0.0133 0.01287 C -0.01413 0.01348 -0.01502 0.0136 -0.01592 0.01409 C -0.01723 0.01483 -0.01854 0.01568 -0.01992 0.01642 C -0.02054 0.01679 -0.02129 0.01691 -0.02184 0.01764 C -0.02253 0.01838 -0.02315 0.01936 -0.02384 0.01997 C -0.02646 0.02193 -0.02777 0.02034 -0.03046 0.02352 C -0.03335 0.02695 -0.0317 0.02548 -0.03576 0.02695 C -0.03666 0.02781 -0.03756 0.02842 -0.03838 0.0294 C -0.03976 0.03075 -0.04086 0.03332 -0.04238 0.03406 L -0.045 0.03528 C -0.04699 0.03761 -0.04865 0.04141 -0.05099 0.04226 C -0.05223 0.04275 -0.05492 0.04337 -0.0563 0.04459 C -0.05699 0.0452 -0.05754 0.0463 -0.05823 0.04704 C -0.05919 0.04777 -0.06202 0.049 -0.06291 0.04937 L -0.06684 0.05402 C -0.06753 0.05488 -0.06808 0.0561 -0.06884 0.05635 L -0.07146 0.05757 C -0.07518 0.06198 -0.07214 0.05917 -0.07876 0.06113 C -0.07966 0.06137 -0.08055 0.06186 -0.08138 0.06223 C -0.08276 0.06296 -0.084 0.06431 -0.08537 0.06468 C -0.08744 0.06505 -0.09309 0.06627 -0.0953 0.06701 C -0.10205 0.06909 -0.10053 0.06848 -0.10591 0.07166 L -0.10784 0.07288 C -0.10853 0.07325 -0.10928 0.07337 -0.10984 0.07399 C -0.11052 0.07484 -0.11108 0.07595 -0.11183 0.07644 C -0.11356 0.07717 -0.11535 0.07717 -0.11714 0.07754 C -0.11934 0.07889 -0.11927 0.07889 -0.12176 0.07987 C -0.12286 0.08036 -0.12396 0.0806 -0.12506 0.08109 C -0.12637 0.0817 -0.12768 0.08281 -0.12906 0.08342 C -0.12989 0.08379 -0.13078 0.08415 -0.13168 0.08464 C -0.13299 0.08538 -0.1343 0.08636 -0.13567 0.08697 L -0.13829 0.0882 C -0.13898 0.08893 -0.13981 0.08942 -0.14029 0.09052 C -0.1407 0.0915 -0.14029 0.09346 -0.14091 0.09408 C -0.14236 0.0953 -0.14401 0.09481 -0.1456 0.09518 C -0.14883 0.09714 -0.14918 0.09751 -0.15221 0.09873 C -0.15331 0.0991 -0.15442 0.09934 -0.15552 0.09996 C -0.15683 0.10057 -0.15814 0.10142 -0.15945 0.10228 C -0.16013 0.10265 -0.16075 0.10314 -0.16144 0.10338 L -0.16475 0.10461 C -0.17047 0.11135 -0.16324 0.10326 -0.16875 0.10816 C -0.16944 0.10877 -0.16992 0.11 -0.17068 0.11049 C -0.17199 0.11122 -0.17336 0.1111 -0.17467 0.11171 C -0.17605 0.1122 -0.17729 0.11318 -0.17867 0.11404 L -0.1806 0.11514 C -0.18129 0.11637 -0.18177 0.11784 -0.1826 0.1187 C -0.18342 0.11955 -0.18439 0.11943 -0.18528 0.11992 C -0.1859 0.12017 -0.18659 0.12066 -0.18721 0.12102 C -0.18839 0.12421 -0.18852 0.12543 -0.19052 0.1269 C -0.19204 0.12813 -0.19376 0.12788 -0.19521 0.12935 C -0.19658 0.1307 -0.19783 0.13241 -0.19913 0.13401 C -0.19982 0.13474 -0.20037 0.13584 -0.20113 0.13633 C -0.20609 0.13927 -0.19996 0.13535 -0.20513 0.13989 C -0.20575 0.14038 -0.20644 0.1405 -0.20706 0.14111 C -0.20782 0.14172 -0.2083 0.14295 -0.20906 0.14344 C -0.21009 0.14405 -0.21126 0.14417 -0.21236 0.14454 C -0.21257 0.14577 -0.21257 0.14711 -0.21305 0.14809 C -0.21443 0.15116 -0.21643 0.15079 -0.21836 0.15165 C -0.21898 0.15189 -0.21967 0.1525 -0.22029 0.15287 C -0.22118 0.15324 -0.22208 0.15348 -0.22298 0.15397 C -0.23104 0.15826 -0.22346 0.15483 -0.22959 0.15752 C -0.23455 0.1634 -0.22821 0.15654 -0.23421 0.16108 C -0.23496 0.16157 -0.23552 0.16279 -0.2362 0.1634 C -0.23682 0.16389 -0.23758 0.16402 -0.2382 0.16463 C -0.23889 0.16524 -0.23944 0.16634 -0.24013 0.16696 C -0.24144 0.16794 -0.24296 0.16794 -0.24413 0.16928 C -0.24482 0.17002 -0.24544 0.171 -0.24613 0.17161 C -0.24737 0.17271 -0.2495 0.1732 -0.25074 0.17394 C -0.25818 0.17835 -0.25033 0.17467 -0.25667 0.17749 C -0.26156 0.18619 -0.25522 0.17614 -0.26197 0.18227 C -0.2628 0.183 -0.26315 0.18496 -0.26397 0.1857 C -0.26521 0.18692 -0.26673 0.18692 -0.26797 0.18815 C -0.2688 0.18888 -0.26976 0.18962 -0.27059 0.19047 C -0.27128 0.19109 -0.2719 0.19219 -0.27259 0.1928 C -0.27321 0.19329 -0.27389 0.19354 -0.27458 0.19403 C -0.27713 0.19856 -0.27638 0.19795 -0.28051 0.20101 C -0.28182 0.20199 -0.28451 0.20334 -0.28451 0.20334 C -0.28533 0.20456 -0.28616 0.20591 -0.28712 0.20689 C -0.28774 0.2075 -0.28864 0.20726 -0.28912 0.20811 C -0.2896 0.20897 -0.28919 0.21093 -0.28974 0.21166 C -0.29539 0.21791 -0.29463 0.2146 -0.29836 0.21754 C -0.29925 0.21816 -0.30015 0.21914 -0.30104 0.21987 C -0.30166 0.22036 -0.30235 0.22048 -0.30297 0.22097 C -0.30373 0.22159 -0.30421 0.22281 -0.30497 0.22342 C -0.30607 0.22404 -0.30718 0.22416 -0.30828 0.22453 C -0.30917 0.22538 -0.31014 0.22587 -0.31097 0.22685 C -0.31172 0.22783 -0.31214 0.22955 -0.31289 0.23041 C -0.31372 0.23126 -0.31469 0.23114 -0.31558 0.23163 C -0.31668 0.23224 -0.31779 0.23322 -0.31889 0.23396 C -0.3202 0.23482 -0.32151 0.23555 -0.32282 0.23629 C -0.32351 0.23665 -0.32413 0.23714 -0.32481 0.23751 L -0.3275 0.23861 C -0.3286 0.23984 -0.32957 0.24143 -0.33081 0.24216 C -0.33205 0.24302 -0.33343 0.2429 -0.33474 0.24339 C -0.33653 0.244 -0.33825 0.2451 -0.34004 0.24572 C -0.34114 0.24608 -0.34225 0.24633 -0.34335 0.24694 C -0.34473 0.24755 -0.34597 0.24841 -0.34735 0.24927 L -0.35127 0.2516 C -0.35196 0.25196 -0.35258 0.25258 -0.35327 0.25282 C -0.35548 0.25356 -0.35775 0.2538 -0.35989 0.25515 C -0.36058 0.25552 -0.3612 0.25613 -0.36188 0.25625 C -0.36926 0.25833 -0.36685 0.25454 -0.36912 0.2587 " pathEditMode="relative" ptsTypes="AAAAAAAAAAAAAAAAAAAAAAAAAAAAAAAAAAAAAAAA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79 0.00147 -0.00359 0.00294 -0.00531 0.00466 C -0.00669 0.00601 -0.00779 0.00846 -0.0093 0.00931 C -0.00999 0.0098 -0.01068 0.00993 -0.0113 0.01054 C -0.01199 0.01115 -0.01254 0.01238 -0.0133 0.01287 C -0.01413 0.01348 -0.01502 0.0136 -0.01592 0.01409 C -0.01723 0.01483 -0.01854 0.01568 -0.01992 0.01642 C -0.02054 0.01679 -0.02129 0.01691 -0.02184 0.01764 C -0.02253 0.01838 -0.02315 0.01936 -0.02384 0.01997 C -0.02646 0.02193 -0.02777 0.02034 -0.03046 0.02352 C -0.03335 0.02695 -0.0317 0.02548 -0.03576 0.02695 C -0.03666 0.02781 -0.03756 0.02842 -0.03838 0.0294 C -0.03976 0.03075 -0.04086 0.03332 -0.04238 0.03406 L -0.045 0.03528 C -0.04699 0.03761 -0.04865 0.04141 -0.05099 0.04226 C -0.05223 0.04275 -0.05492 0.04337 -0.0563 0.04459 C -0.05699 0.0452 -0.05754 0.0463 -0.05823 0.04704 C -0.05919 0.04777 -0.06202 0.049 -0.06291 0.04937 L -0.06684 0.05402 C -0.06753 0.05488 -0.06808 0.0561 -0.06884 0.05635 L -0.07146 0.05757 C -0.07518 0.06198 -0.07214 0.05917 -0.07876 0.06113 C -0.07966 0.06137 -0.08055 0.06186 -0.08138 0.06223 C -0.08276 0.06296 -0.084 0.06431 -0.08537 0.06468 C -0.08744 0.06505 -0.09309 0.06627 -0.0953 0.06701 C -0.10205 0.06909 -0.10053 0.06848 -0.10591 0.07166 L -0.10784 0.07288 C -0.10853 0.07325 -0.10928 0.07337 -0.10984 0.07399 C -0.11052 0.07484 -0.11108 0.07595 -0.11183 0.07644 C -0.11356 0.07717 -0.11535 0.07717 -0.11714 0.07754 C -0.11934 0.07889 -0.11927 0.07889 -0.12176 0.07987 C -0.12286 0.08036 -0.12396 0.0806 -0.12506 0.08109 C -0.12637 0.0817 -0.12768 0.08281 -0.12906 0.08342 C -0.12989 0.08379 -0.13078 0.08415 -0.13168 0.08464 C -0.13299 0.08538 -0.1343 0.08636 -0.13567 0.08697 L -0.13829 0.0882 C -0.13898 0.08893 -0.13981 0.08942 -0.14029 0.09052 C -0.1407 0.0915 -0.14029 0.09346 -0.14091 0.09408 C -0.14236 0.0953 -0.14401 0.09481 -0.1456 0.09518 C -0.14883 0.09714 -0.14918 0.09751 -0.15221 0.09873 C -0.15331 0.0991 -0.15442 0.09934 -0.15552 0.09996 C -0.15683 0.10057 -0.15814 0.10142 -0.15945 0.10228 C -0.16013 0.10265 -0.16075 0.10314 -0.16144 0.10338 L -0.16475 0.10461 C -0.17047 0.11135 -0.16324 0.10326 -0.16875 0.10816 C -0.16944 0.10877 -0.16992 0.11 -0.17068 0.11049 C -0.17199 0.11122 -0.17336 0.1111 -0.17467 0.11171 C -0.17605 0.1122 -0.17729 0.11318 -0.17867 0.11404 L -0.1806 0.11514 C -0.18129 0.11637 -0.18177 0.11784 -0.1826 0.1187 C -0.18342 0.11955 -0.18439 0.11943 -0.18528 0.11992 C -0.1859 0.12017 -0.18659 0.12066 -0.18721 0.12102 C -0.18839 0.12421 -0.18852 0.12543 -0.19052 0.1269 C -0.19204 0.12813 -0.19376 0.12788 -0.19521 0.12935 C -0.19658 0.1307 -0.19783 0.13241 -0.19913 0.13401 C -0.19982 0.13474 -0.20037 0.13584 -0.20113 0.13633 C -0.20609 0.13927 -0.19996 0.13535 -0.20513 0.13989 C -0.20575 0.14038 -0.20644 0.1405 -0.20706 0.14111 C -0.20782 0.14172 -0.2083 0.14295 -0.20906 0.14344 C -0.21009 0.14405 -0.21126 0.14417 -0.21236 0.14454 C -0.21257 0.14577 -0.21257 0.14711 -0.21305 0.14809 C -0.21443 0.15116 -0.21643 0.15079 -0.21836 0.15165 C -0.21898 0.15189 -0.21967 0.1525 -0.22029 0.15287 C -0.22118 0.15324 -0.22208 0.15348 -0.22298 0.15397 C -0.23104 0.15826 -0.22346 0.15483 -0.22959 0.15752 C -0.23455 0.1634 -0.22821 0.15654 -0.23421 0.16108 C -0.23496 0.16157 -0.23552 0.16279 -0.2362 0.1634 C -0.23682 0.16389 -0.23758 0.16402 -0.2382 0.16463 C -0.23889 0.16524 -0.23944 0.16634 -0.24013 0.16696 C -0.24144 0.16794 -0.24296 0.16794 -0.24413 0.16928 C -0.24482 0.17002 -0.24544 0.171 -0.24613 0.17161 C -0.24737 0.17271 -0.2495 0.1732 -0.25074 0.17394 C -0.25818 0.17835 -0.25033 0.17467 -0.25667 0.17749 C -0.26156 0.18619 -0.25522 0.17614 -0.26197 0.18227 C -0.2628 0.183 -0.26315 0.18496 -0.26397 0.1857 C -0.26521 0.18692 -0.26673 0.18692 -0.26797 0.18815 C -0.2688 0.18888 -0.26976 0.18962 -0.27059 0.19047 C -0.27128 0.19109 -0.2719 0.19219 -0.27259 0.1928 C -0.27321 0.19329 -0.27389 0.19354 -0.27458 0.19403 C -0.27713 0.19856 -0.27638 0.19795 -0.28051 0.20101 C -0.28182 0.20199 -0.28451 0.20334 -0.28451 0.20334 C -0.28533 0.20456 -0.28616 0.20591 -0.28712 0.20689 C -0.28774 0.2075 -0.28864 0.20726 -0.28912 0.20811 C -0.2896 0.20897 -0.28919 0.21093 -0.28974 0.21166 C -0.29539 0.21791 -0.29463 0.2146 -0.29836 0.21754 C -0.29925 0.21816 -0.30015 0.21914 -0.30104 0.21987 C -0.30166 0.22036 -0.30235 0.22048 -0.30297 0.22097 C -0.30373 0.22159 -0.30421 0.22281 -0.30497 0.22342 C -0.30607 0.22404 -0.30718 0.22416 -0.30828 0.22453 C -0.30917 0.22538 -0.31014 0.22587 -0.31097 0.22685 C -0.31172 0.22783 -0.31214 0.22955 -0.31289 0.23041 C -0.31372 0.23126 -0.31469 0.23114 -0.31558 0.23163 C -0.31668 0.23224 -0.31779 0.23322 -0.31889 0.23396 C -0.3202 0.23482 -0.32151 0.23555 -0.32282 0.23629 C -0.32351 0.23665 -0.32413 0.23714 -0.32481 0.23751 L -0.3275 0.23861 C -0.3286 0.23984 -0.32957 0.24143 -0.33081 0.24216 C -0.33205 0.24302 -0.33343 0.2429 -0.33474 0.24339 C -0.33653 0.244 -0.33825 0.2451 -0.34004 0.24572 C -0.34114 0.24608 -0.34225 0.24633 -0.34335 0.24694 C -0.34473 0.24755 -0.34597 0.24841 -0.34735 0.24927 L -0.35127 0.2516 C -0.35196 0.25196 -0.35258 0.25258 -0.35327 0.25282 C -0.35548 0.25356 -0.35775 0.2538 -0.35989 0.25515 C -0.36058 0.25552 -0.3612 0.25613 -0.36188 0.25625 C -0.36926 0.25833 -0.36685 0.25454 -0.36912 0.2587 " pathEditMode="relative" ptsTypes="AAAAAAAAAAAAAAAAAAAAAAAAAAAAAAAAAAAAAAAAAAAAAAAAAAAAAAAA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26" grpId="0"/>
      <p:bldP spid="31" grpId="0"/>
      <p:bldP spid="32" grpId="0"/>
      <p:bldP spid="33" grpId="0"/>
      <p:bldP spid="16" grpId="0"/>
      <p:bldP spid="21" grpId="0" animBg="1"/>
      <p:bldP spid="2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9391405" y="2532310"/>
            <a:ext cx="4262673" cy="428067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9181429" y="4653147"/>
            <a:ext cx="4682640" cy="2369819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068" y="4497152"/>
            <a:ext cx="263980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437" y="4497152"/>
            <a:ext cx="260981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9997358" y="3009272"/>
            <a:ext cx="3621504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89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altLang="zh-CN" sz="189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zh-CN" altLang="en-US" sz="189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4" y="7769902"/>
            <a:ext cx="11156144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451820" y="8009502"/>
            <a:ext cx="12918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dirty="0">
                <a:latin typeface="思源黑体 CN Bold" panose="020B0800000000000000" charset="-122"/>
                <a:ea typeface="思源黑体 CN Bold" panose="020B0800000000000000" charset="-122"/>
              </a:rPr>
              <a:t>回收池应该怎么设计呢</a:t>
            </a:r>
          </a:p>
        </p:txBody>
      </p:sp>
    </p:spTree>
    <p:extLst>
      <p:ext uri="{BB962C8B-B14F-4D97-AF65-F5344CB8AC3E}">
        <p14:creationId xmlns:p14="http://schemas.microsoft.com/office/powerpoint/2010/main" val="3278614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5218661" y="3960176"/>
            <a:ext cx="1669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8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4967202" y="5881392"/>
            <a:ext cx="4286286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94" y="3150175"/>
            <a:ext cx="3525506" cy="3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回收池设计</a:t>
            </a:r>
          </a:p>
        </p:txBody>
      </p:sp>
      <p:sp>
        <p:nvSpPr>
          <p:cNvPr id="2" name="矩形 1"/>
          <p:cNvSpPr/>
          <p:nvPr/>
        </p:nvSpPr>
        <p:spPr>
          <a:xfrm>
            <a:off x="5204979" y="10153785"/>
            <a:ext cx="14188385" cy="9391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思源黑体 CN Normal" panose="020B0400000000000000" charset="-122"/>
                <a:ea typeface="思源黑体 CN Normal" panose="020B0400000000000000" charset="-122"/>
              </a:rPr>
              <a:t>存和取 是回收池策略必须实现的</a:t>
            </a:r>
          </a:p>
        </p:txBody>
      </p:sp>
      <p:sp>
        <p:nvSpPr>
          <p:cNvPr id="11" name="矩形 10"/>
          <p:cNvSpPr/>
          <p:nvPr/>
        </p:nvSpPr>
        <p:spPr>
          <a:xfrm>
            <a:off x="696337" y="3614980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TextView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5174" y="4490587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TextView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4593" y="5366195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ImageView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4593" y="6297770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ImageView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4303" y="7318630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LinearLayout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4303" y="8323283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LinearLayout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608908" y="3933392"/>
            <a:ext cx="3529820" cy="87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633717" y="4702436"/>
            <a:ext cx="3529820" cy="87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573470" y="5641591"/>
            <a:ext cx="3529820" cy="87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598277" y="5024161"/>
            <a:ext cx="3505012" cy="1662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5" idx="3"/>
          </p:cNvCxnSpPr>
          <p:nvPr/>
        </p:nvCxnSpPr>
        <p:spPr>
          <a:xfrm flipV="1">
            <a:off x="4386661" y="5659309"/>
            <a:ext cx="3741436" cy="197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539053" y="6616182"/>
            <a:ext cx="3620256" cy="2025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2546363" y="332632"/>
            <a:ext cx="173356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前景：回收池本身是一种集合，既能够存也能够取</a:t>
            </a:r>
            <a:endParaRPr lang="en-US" altLang="zh-CN" sz="2800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12546363" y="1162643"/>
          <a:ext cx="10492407" cy="96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7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7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0384">
                <a:tc>
                  <a:txBody>
                    <a:bodyPr/>
                    <a:lstStyle/>
                    <a:p>
                      <a:pPr marL="0" marR="0" lvl="0" indent="0" algn="l" defTabSz="2303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TextView</a:t>
                      </a:r>
                      <a:endParaRPr kumimoji="0" lang="zh-CN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03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TextView</a:t>
                      </a:r>
                      <a:endParaRPr kumimoji="0" lang="zh-CN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03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TextView</a:t>
                      </a:r>
                      <a:endParaRPr kumimoji="0" lang="zh-CN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12571171" y="2208121"/>
          <a:ext cx="10492407" cy="118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7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7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8656">
                <a:tc>
                  <a:txBody>
                    <a:bodyPr/>
                    <a:lstStyle/>
                    <a:p>
                      <a:pPr marL="0" marR="0" lvl="0" indent="0" algn="l" defTabSz="2303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ImageView</a:t>
                      </a:r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3600" dirty="0"/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03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ImageView</a:t>
                      </a:r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ImageView</a:t>
                      </a:r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12571171" y="3425368"/>
          <a:ext cx="10492407" cy="96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7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7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0384">
                <a:tc>
                  <a:txBody>
                    <a:bodyPr/>
                    <a:lstStyle/>
                    <a:p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LinearLayout</a:t>
                      </a:r>
                      <a:endParaRPr lang="zh-CN" altLang="en-US" sz="3600" dirty="0"/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303145" rtl="0" eaLnBrk="1" latinLnBrk="0" hangingPunct="1"/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LinearLayout</a:t>
                      </a:r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LinearLayout</a:t>
                      </a:r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圆柱形 6"/>
          <p:cNvSpPr/>
          <p:nvPr/>
        </p:nvSpPr>
        <p:spPr>
          <a:xfrm>
            <a:off x="8103290" y="3806358"/>
            <a:ext cx="3147068" cy="406142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124716" y="2953037"/>
            <a:ext cx="17335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回收池</a:t>
            </a:r>
            <a:endParaRPr lang="en-US" altLang="zh-CN" sz="36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8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9391405" y="2532310"/>
            <a:ext cx="4262673" cy="428067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9181429" y="4653147"/>
            <a:ext cx="4682640" cy="2369819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068" y="4497152"/>
            <a:ext cx="263980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437" y="4497152"/>
            <a:ext cx="260981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9997358" y="3009272"/>
            <a:ext cx="3621504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89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189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4" y="7769902"/>
            <a:ext cx="11156144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451820" y="8009502"/>
            <a:ext cx="12918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dirty="0">
                <a:latin typeface="思源黑体 CN Bold" panose="020B0800000000000000" charset="-122"/>
                <a:ea typeface="思源黑体 CN Bold" panose="020B0800000000000000" charset="-122"/>
              </a:rPr>
              <a:t>手写</a:t>
            </a:r>
            <a:r>
              <a:rPr lang="en-US" altLang="zh-CN" sz="6000" dirty="0" err="1"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000" dirty="0">
                <a:latin typeface="思源黑体 CN Bold" panose="020B0800000000000000" charset="-122"/>
                <a:ea typeface="思源黑体 CN Bold" panose="020B0800000000000000" charset="-122"/>
              </a:rPr>
              <a:t>的代码如何设计</a:t>
            </a:r>
          </a:p>
        </p:txBody>
      </p:sp>
    </p:spTree>
    <p:extLst>
      <p:ext uri="{BB962C8B-B14F-4D97-AF65-F5344CB8AC3E}">
        <p14:creationId xmlns:p14="http://schemas.microsoft.com/office/powerpoint/2010/main" val="68963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重写方法</a:t>
            </a:r>
          </a:p>
        </p:txBody>
      </p:sp>
      <p:sp>
        <p:nvSpPr>
          <p:cNvPr id="23" name="内容占位符 3"/>
          <p:cNvSpPr txBox="1"/>
          <p:nvPr/>
        </p:nvSpPr>
        <p:spPr>
          <a:xfrm>
            <a:off x="1440466" y="3719104"/>
            <a:ext cx="20158457" cy="3095404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步骤已经明确了：</a:t>
            </a:r>
            <a:endParaRPr lang="en-US" altLang="zh-CN" sz="4400" b="0" dirty="0">
              <a:solidFill>
                <a:srgbClr val="1475B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r>
              <a:rPr lang="en-US" altLang="zh-CN" sz="4400" b="0" dirty="0">
                <a:solidFill>
                  <a:srgbClr val="1475B2"/>
                </a:solidFill>
                <a:ea typeface="思源黑体 CN Medium" panose="020B0600000000000000" pitchFamily="34" charset="-122"/>
                <a:cs typeface="思源黑体 CN Normal" panose="020B0400000000000000" charset="-122"/>
              </a:rPr>
              <a:t>                    </a:t>
            </a:r>
            <a:r>
              <a:rPr lang="en-US" altLang="zh-CN" sz="44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4400" b="0" dirty="0">
                <a:solidFill>
                  <a:schemeClr val="accent1"/>
                </a:solidFill>
                <a:cs typeface="思源黑体 CN Normal" panose="020B0400000000000000" charset="-122"/>
              </a:rPr>
              <a:t>肯定是继承自</a:t>
            </a:r>
            <a:r>
              <a:rPr lang="en-US" altLang="zh-CN" sz="44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ViewGroup</a:t>
            </a:r>
            <a:r>
              <a:rPr lang="zh-CN" altLang="en-US" sz="4400" b="0" dirty="0">
                <a:solidFill>
                  <a:schemeClr val="accent1"/>
                </a:solidFill>
                <a:cs typeface="思源黑体 CN Normal" panose="020B0400000000000000" charset="-122"/>
              </a:rPr>
              <a:t>的</a:t>
            </a:r>
            <a:endParaRPr lang="en-US" altLang="zh-CN" sz="44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60171" y="8879480"/>
            <a:ext cx="12343738" cy="8935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我们应该重写</a:t>
            </a:r>
            <a:r>
              <a:rPr lang="en-US" altLang="zh-CN" sz="3600" dirty="0" err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ViewGroup</a:t>
            </a:r>
            <a:r>
              <a:rPr lang="zh-CN" altLang="en-US" sz="36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中哪些的方法呢？</a:t>
            </a:r>
            <a:endParaRPr lang="zh-CN" altLang="en-US" sz="36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36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403771" y="8547531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代码（需要重写自定义哪些方法呢？）</a:t>
            </a:r>
          </a:p>
        </p:txBody>
      </p:sp>
      <p:sp>
        <p:nvSpPr>
          <p:cNvPr id="5" name="矩形 4"/>
          <p:cNvSpPr/>
          <p:nvPr/>
        </p:nvSpPr>
        <p:spPr>
          <a:xfrm>
            <a:off x="2419010" y="2439092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1"/>
          <p:cNvSpPr>
            <a:spLocks noGrp="1"/>
          </p:cNvSpPr>
          <p:nvPr/>
        </p:nvSpPr>
        <p:spPr>
          <a:xfrm>
            <a:off x="2021742" y="2463449"/>
            <a:ext cx="8274876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onMeasure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19010" y="4046683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/>
        </p:nvSpPr>
        <p:spPr>
          <a:xfrm>
            <a:off x="2164193" y="4050153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onLayout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7" name="标题 1"/>
          <p:cNvSpPr>
            <a:spLocks noGrp="1"/>
          </p:cNvSpPr>
          <p:nvPr/>
        </p:nvSpPr>
        <p:spPr>
          <a:xfrm>
            <a:off x="2021742" y="8494041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onTouchEvent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9010" y="5591621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358020" y="5615978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onInterceptTouchEvent</a:t>
            </a:r>
            <a:endParaRPr lang="en-US" altLang="zh-CN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03771" y="7100300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342780" y="7124658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onInterceptTouchEvent</a:t>
            </a:r>
            <a:endParaRPr lang="en-US" altLang="zh-CN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19010" y="9970819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"/>
          <p:cNvSpPr>
            <a:spLocks noGrp="1"/>
          </p:cNvSpPr>
          <p:nvPr/>
        </p:nvSpPr>
        <p:spPr>
          <a:xfrm>
            <a:off x="2036981" y="991733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srcollyBy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76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代码编写阶段</a:t>
            </a:r>
          </a:p>
        </p:txBody>
      </p:sp>
      <p:sp>
        <p:nvSpPr>
          <p:cNvPr id="5" name="矩形 4"/>
          <p:cNvSpPr/>
          <p:nvPr/>
        </p:nvSpPr>
        <p:spPr>
          <a:xfrm>
            <a:off x="2419010" y="2439090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1"/>
          <p:cNvSpPr>
            <a:spLocks noGrp="1"/>
          </p:cNvSpPr>
          <p:nvPr/>
        </p:nvSpPr>
        <p:spPr>
          <a:xfrm>
            <a:off x="1866698" y="2521415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View</a:t>
            </a:r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构建初始化阶段</a:t>
            </a:r>
          </a:p>
        </p:txBody>
      </p:sp>
      <p:sp>
        <p:nvSpPr>
          <p:cNvPr id="27" name="矩形 26"/>
          <p:cNvSpPr/>
          <p:nvPr/>
        </p:nvSpPr>
        <p:spPr>
          <a:xfrm>
            <a:off x="2419010" y="4366704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/>
        </p:nvSpPr>
        <p:spPr>
          <a:xfrm>
            <a:off x="1722256" y="4492089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</a:t>
            </a:r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Adapter</a:t>
            </a:r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初始化阶段</a:t>
            </a:r>
          </a:p>
        </p:txBody>
      </p:sp>
      <p:sp>
        <p:nvSpPr>
          <p:cNvPr id="29" name="矩形 28"/>
          <p:cNvSpPr/>
          <p:nvPr/>
        </p:nvSpPr>
        <p:spPr>
          <a:xfrm>
            <a:off x="2419010" y="6359227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1"/>
          <p:cNvSpPr>
            <a:spLocks noGrp="1"/>
          </p:cNvSpPr>
          <p:nvPr/>
        </p:nvSpPr>
        <p:spPr>
          <a:xfrm>
            <a:off x="1866699" y="6484612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 View</a:t>
            </a:r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摆放策略阶段</a:t>
            </a:r>
          </a:p>
        </p:txBody>
      </p:sp>
      <p:sp>
        <p:nvSpPr>
          <p:cNvPr id="32" name="矩形 31"/>
          <p:cNvSpPr/>
          <p:nvPr/>
        </p:nvSpPr>
        <p:spPr>
          <a:xfrm>
            <a:off x="2419010" y="8422957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标题 1"/>
          <p:cNvSpPr>
            <a:spLocks noGrp="1"/>
          </p:cNvSpPr>
          <p:nvPr/>
        </p:nvSpPr>
        <p:spPr>
          <a:xfrm>
            <a:off x="2021742" y="8494041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</a:t>
            </a:r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滑动事件判断阶段</a:t>
            </a:r>
          </a:p>
        </p:txBody>
      </p:sp>
      <p:sp>
        <p:nvSpPr>
          <p:cNvPr id="11" name="矩形 10"/>
          <p:cNvSpPr/>
          <p:nvPr/>
        </p:nvSpPr>
        <p:spPr>
          <a:xfrm>
            <a:off x="4575098" y="12075842"/>
            <a:ext cx="173356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备注：任何初始化都离不开成员变量的声明</a:t>
            </a:r>
            <a:endParaRPr lang="en-US" altLang="zh-CN" sz="2800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44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成员变量声明</a:t>
            </a:r>
          </a:p>
        </p:txBody>
      </p:sp>
      <p:sp>
        <p:nvSpPr>
          <p:cNvPr id="18" name="矩形 17"/>
          <p:cNvSpPr/>
          <p:nvPr/>
        </p:nvSpPr>
        <p:spPr>
          <a:xfrm>
            <a:off x="617" y="2522431"/>
            <a:ext cx="6968116" cy="8114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需要声明哪些成员变量呢</a:t>
            </a:r>
            <a:endParaRPr lang="en-US" altLang="zh-CN" sz="4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12160" y="3755925"/>
            <a:ext cx="20706783" cy="90731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41" indent="-742941" algn="just">
              <a:lnSpc>
                <a:spcPct val="150000"/>
              </a:lnSpc>
              <a:buAutoNum type="arabicPlain"/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List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&lt;View&gt; </a:t>
            </a:r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viewList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缓存已经加载到屏幕上的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   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这些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不存在回收池中，需要集合表示，方便后续查找和移除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currentY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Y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轴上滑动的距离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rowCount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</a:t>
            </a:r>
            <a:r>
              <a:rPr lang="en-US" altLang="zh-CN" sz="3600" dirty="0" err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加载的总数据，比如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1w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条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firstRow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记录在屏幕中第一个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 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在数据内容中的位置，比如目前是第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34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个元素在屏幕的一个位置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Recycler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recycler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持有一个回收池的引用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FontTx/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   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srollY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</a:t>
            </a:r>
            <a:r>
              <a:rPr lang="en-US" altLang="zh-CN" sz="3600" dirty="0" err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中第一个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的左上顶点力离屏幕的距离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3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成员变量声明</a:t>
            </a:r>
          </a:p>
        </p:txBody>
      </p:sp>
      <p:sp>
        <p:nvSpPr>
          <p:cNvPr id="18" name="矩形 17"/>
          <p:cNvSpPr/>
          <p:nvPr/>
        </p:nvSpPr>
        <p:spPr>
          <a:xfrm>
            <a:off x="617" y="2522431"/>
            <a:ext cx="6968116" cy="8114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需要声明哪些成员变量呢</a:t>
            </a:r>
            <a:endParaRPr lang="en-US" altLang="zh-CN" sz="4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12160" y="3755925"/>
            <a:ext cx="20706783" cy="90731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41" indent="-742941" algn="just">
              <a:lnSpc>
                <a:spcPct val="150000"/>
              </a:lnSpc>
              <a:buAutoNum type="arabicPlain"/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List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&lt;View&gt; </a:t>
            </a:r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viewList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缓存已经加载到屏幕上的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   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这些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不存在回收池中，需要集合表示，方便后续查找和移除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currentY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Y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轴上滑动的距离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rowCount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</a:t>
            </a:r>
            <a:r>
              <a:rPr lang="en-US" altLang="zh-CN" sz="3600" dirty="0" err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加载的总数据，比如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1w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条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firstRow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记录在屏幕中第一个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 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在数据内容中的位置，比如目前是第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34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个元素在屏幕的一个位置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Recycler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recycler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持有一个回收池的引用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FontTx/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   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srollY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</a:t>
            </a:r>
            <a:r>
              <a:rPr lang="en-US" altLang="zh-CN" sz="3600" dirty="0" err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中第一个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的左上顶点力离屏幕的距离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71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onMeasrue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初始化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705" y="822049"/>
            <a:ext cx="6845560" cy="123157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52513" y="9636397"/>
            <a:ext cx="4084101" cy="1164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052513" y="8308047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052513" y="6966999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052513" y="5632300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7052513" y="4297602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52513" y="2956554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内容占位符 3"/>
          <p:cNvSpPr txBox="1"/>
          <p:nvPr/>
        </p:nvSpPr>
        <p:spPr>
          <a:xfrm>
            <a:off x="1440466" y="3719104"/>
            <a:ext cx="20158457" cy="3095404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为什么需要重写</a:t>
            </a:r>
            <a:r>
              <a:rPr lang="en-US" altLang="zh-CN" sz="3600" b="0" dirty="0" err="1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onMeasure</a:t>
            </a:r>
            <a:r>
              <a:rPr lang="zh-CN" altLang="en-US" sz="36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呢？：</a:t>
            </a:r>
            <a:endParaRPr lang="en-US" altLang="zh-CN" sz="3600" b="0" dirty="0">
              <a:solidFill>
                <a:srgbClr val="1475B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r>
              <a:rPr lang="en-US" altLang="zh-CN" sz="3200" b="0" dirty="0">
                <a:solidFill>
                  <a:srgbClr val="1475B2"/>
                </a:solidFill>
                <a:ea typeface="思源黑体 CN Medium" panose="020B0600000000000000" pitchFamily="34" charset="-122"/>
                <a:cs typeface="思源黑体 CN Normal" panose="020B0400000000000000" charset="-122"/>
              </a:rPr>
              <a:t>                    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的宽度和高度开发者们都喜欢设置层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wrap_content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或者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match_parent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。所以需要通过实际内容确定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高度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03271" y="7522788"/>
            <a:ext cx="14097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情况</a:t>
            </a:r>
            <a:r>
              <a:rPr lang="en-US" altLang="zh-CN" sz="3600" dirty="0"/>
              <a:t>1 :   </a:t>
            </a:r>
            <a:r>
              <a:rPr lang="zh-CN" altLang="en-US" sz="3600" dirty="0"/>
              <a:t>当</a:t>
            </a:r>
            <a:r>
              <a:rPr lang="en-US" altLang="zh-CN" sz="3600" dirty="0"/>
              <a:t>item</a:t>
            </a:r>
            <a:r>
              <a:rPr lang="zh-CN" altLang="en-US" sz="3600" dirty="0"/>
              <a:t>数不足的时候，比如</a:t>
            </a:r>
            <a:r>
              <a:rPr lang="en-US" altLang="zh-CN" sz="3600" dirty="0" err="1"/>
              <a:t>RecyclerView</a:t>
            </a:r>
            <a:r>
              <a:rPr lang="zh-CN" altLang="en-US" sz="3600" dirty="0"/>
              <a:t>只加载了</a:t>
            </a:r>
            <a:r>
              <a:rPr lang="en-US" altLang="zh-CN" sz="3600" dirty="0"/>
              <a:t>2</a:t>
            </a:r>
            <a:r>
              <a:rPr lang="zh-CN" altLang="en-US" sz="3600" dirty="0"/>
              <a:t>个</a:t>
            </a:r>
            <a:r>
              <a:rPr lang="en-US" altLang="zh-CN" sz="3600" dirty="0"/>
              <a:t>Item </a:t>
            </a:r>
            <a:r>
              <a:rPr lang="zh-CN" altLang="en-US" sz="3600" dirty="0"/>
              <a:t>以子控件总高度测算的高度为准</a:t>
            </a:r>
            <a:r>
              <a:rPr lang="en-US" altLang="zh-CN" sz="3600" dirty="0"/>
              <a:t> </a:t>
            </a:r>
          </a:p>
          <a:p>
            <a:endParaRPr lang="en-US" altLang="zh-CN" sz="3600" dirty="0"/>
          </a:p>
          <a:p>
            <a:r>
              <a:rPr lang="zh-CN" altLang="en-US" sz="3600" dirty="0"/>
              <a:t>情况</a:t>
            </a:r>
            <a:r>
              <a:rPr lang="en-US" altLang="zh-CN" sz="3600" dirty="0"/>
              <a:t>2 </a:t>
            </a:r>
            <a:r>
              <a:rPr lang="zh-CN" altLang="en-US" sz="3600" dirty="0"/>
              <a:t>：</a:t>
            </a:r>
            <a:r>
              <a:rPr lang="en-US" altLang="zh-CN" sz="3600" dirty="0"/>
              <a:t> </a:t>
            </a:r>
            <a:r>
              <a:rPr lang="zh-CN" altLang="en-US" sz="3600" dirty="0"/>
              <a:t>当</a:t>
            </a:r>
            <a:r>
              <a:rPr lang="en-US" altLang="zh-CN" sz="3600" dirty="0"/>
              <a:t>item</a:t>
            </a:r>
            <a:r>
              <a:rPr lang="zh-CN" altLang="en-US" sz="3600" dirty="0"/>
              <a:t>数量超过实际屏幕高度，以</a:t>
            </a:r>
            <a:r>
              <a:rPr lang="en-US" altLang="zh-CN" sz="3600" dirty="0" err="1"/>
              <a:t>match_parent</a:t>
            </a:r>
            <a:r>
              <a:rPr lang="zh-CN" altLang="en-US" sz="3600" dirty="0"/>
              <a:t>为准，也就是最大高度</a:t>
            </a:r>
          </a:p>
        </p:txBody>
      </p:sp>
    </p:spTree>
    <p:extLst>
      <p:ext uri="{BB962C8B-B14F-4D97-AF65-F5344CB8AC3E}">
        <p14:creationId xmlns:p14="http://schemas.microsoft.com/office/powerpoint/2010/main" val="27364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onLayout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初始化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705" y="822049"/>
            <a:ext cx="6845560" cy="123157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52513" y="9636397"/>
            <a:ext cx="4084101" cy="1164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052513" y="8308047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052513" y="6966999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052513" y="5632300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7052513" y="4297602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52513" y="2956554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内容占位符 3"/>
          <p:cNvSpPr txBox="1"/>
          <p:nvPr/>
        </p:nvSpPr>
        <p:spPr>
          <a:xfrm>
            <a:off x="720445" y="3706665"/>
            <a:ext cx="20158457" cy="3095404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 lnSpcReduction="10000"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为什么需要重写</a:t>
            </a:r>
            <a:r>
              <a:rPr lang="en-US" altLang="zh-CN" sz="3600" b="0" dirty="0" err="1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onLayout</a:t>
            </a:r>
            <a:r>
              <a:rPr lang="zh-CN" altLang="en-US" sz="36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呢？：</a:t>
            </a:r>
            <a:endParaRPr lang="en-US" altLang="zh-CN" sz="3600" b="0" dirty="0">
              <a:solidFill>
                <a:srgbClr val="1475B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r>
              <a:rPr lang="en-US" altLang="zh-CN" sz="3200" b="0" dirty="0">
                <a:solidFill>
                  <a:srgbClr val="1475B2"/>
                </a:solidFill>
                <a:ea typeface="思源黑体 CN Medium" panose="020B0600000000000000" pitchFamily="34" charset="-122"/>
                <a:cs typeface="思源黑体 CN Normal" panose="020B0400000000000000" charset="-122"/>
              </a:rPr>
              <a:t>          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作为一个容器类控件 继承自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ViewGroup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。必须实现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onLayout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方法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来子控件进行正确摆放，由于我们手写的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是垂直的，摆放是由上至下进行。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同时为了不将所有</a:t>
            </a:r>
            <a:r>
              <a:rPr lang="en-US" altLang="zh-CN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Item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全部加载到内存  也需要进行准确的控制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71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事件拦截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705" y="822049"/>
            <a:ext cx="6845560" cy="123157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52513" y="9636397"/>
            <a:ext cx="4084101" cy="1164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052513" y="8308047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052513" y="6966999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052513" y="5632300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7052513" y="4297602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52513" y="2956554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内容占位符 3"/>
          <p:cNvSpPr txBox="1"/>
          <p:nvPr/>
        </p:nvSpPr>
        <p:spPr>
          <a:xfrm>
            <a:off x="720445" y="3706665"/>
            <a:ext cx="20158457" cy="3095404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 lnSpcReduction="10000"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为什么需要事件拦截呢？：</a:t>
            </a:r>
            <a:endParaRPr lang="en-US" altLang="zh-CN" sz="3600" b="0" dirty="0">
              <a:solidFill>
                <a:srgbClr val="1475B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r>
              <a:rPr lang="en-US" altLang="zh-CN" sz="3200" b="0" dirty="0">
                <a:solidFill>
                  <a:srgbClr val="1475B2"/>
                </a:solidFill>
                <a:ea typeface="思源黑体 CN Medium" panose="020B0600000000000000" pitchFamily="34" charset="-122"/>
                <a:cs typeface="思源黑体 CN Normal" panose="020B0400000000000000" charset="-122"/>
              </a:rPr>
              <a:t>          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作为一个容器类控件 需要拦截滑动事件，用户手指滑动则让所有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子</a:t>
            </a:r>
            <a:r>
              <a:rPr lang="en-US" altLang="zh-CN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Item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滑动，子</a:t>
            </a:r>
            <a:r>
              <a:rPr lang="en-US" altLang="zh-CN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Item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在滑动中是接收不到任何事件的。当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静止时，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子</a:t>
            </a:r>
            <a:r>
              <a:rPr lang="en-US" altLang="zh-CN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Item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需要接收到点击事件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LYING IMPRESSION FID FEIZHAO    qq:1964271550"/>
          <p:cNvSpPr txBox="1"/>
          <p:nvPr/>
        </p:nvSpPr>
        <p:spPr>
          <a:xfrm>
            <a:off x="2370293" y="759"/>
            <a:ext cx="13994087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讲师介绍</a:t>
            </a:r>
          </a:p>
        </p:txBody>
      </p:sp>
      <p:pic>
        <p:nvPicPr>
          <p:cNvPr id="2" name="图片 1" descr="davi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86" y="2229889"/>
            <a:ext cx="3823098" cy="32483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31089" y="5928190"/>
            <a:ext cx="4443482" cy="533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024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David 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复旦大学工程硕士，</a:t>
            </a:r>
            <a:r>
              <a:rPr lang="zh-CN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架构和前端开发，擅长移动互联网高并发、可维护性架构设计，有丰富的实战经验。愿意和他人分享自己对技术的理解和感悟，讲课逻辑清晰，生动幽默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。</a:t>
            </a:r>
            <a:endParaRPr lang="en-US" altLang="zh-CN" sz="2268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3024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3024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80371" y="5918591"/>
            <a:ext cx="4443482" cy="429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024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189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89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9" name="图片 8" descr="ri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0371" y="2227488"/>
            <a:ext cx="4316285" cy="323511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244129" y="5918591"/>
            <a:ext cx="4443482" cy="3652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024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 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2268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3024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4518" y="2231089"/>
            <a:ext cx="3530306" cy="3248314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4240383" y="10676842"/>
            <a:ext cx="18178317" cy="4704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89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189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89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9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189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66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720487" y="560943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b="1">
                <a:solidFill>
                  <a:srgbClr val="1475B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如何快速学习提升</a:t>
            </a:r>
            <a:endParaRPr lang="zh-CN" altLang="en-US" sz="6600" b="1" dirty="0">
              <a:solidFill>
                <a:srgbClr val="1475B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2097872" y="2111141"/>
            <a:ext cx="19389993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609593" indent="-609593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4535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自学</a:t>
            </a:r>
            <a:endParaRPr lang="zh-CN" altLang="en-US" sz="4535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0867" y="3074402"/>
            <a:ext cx="188000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要找学习资料，不清楚要学到什么程度</a:t>
            </a:r>
            <a:endParaRPr lang="en-US" altLang="zh-CN" sz="400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400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400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400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</a:t>
            </a:r>
            <a:endParaRPr lang="en-US" altLang="zh-CN" sz="400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6870" y="10118987"/>
            <a:ext cx="11562115" cy="851580"/>
          </a:xfrm>
          <a:prstGeom prst="rect">
            <a:avLst/>
          </a:prstGeom>
          <a:noFill/>
        </p:spPr>
        <p:txBody>
          <a:bodyPr wrap="square" lIns="172785" tIns="86392" rIns="172785" bIns="86392" rtlCol="0">
            <a:spAutoFit/>
          </a:bodyPr>
          <a:lstStyle/>
          <a:p>
            <a:r>
              <a:rPr lang="zh-CN" altLang="en-US" sz="4400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</a:p>
        </p:txBody>
      </p:sp>
    </p:spTree>
    <p:extLst>
      <p:ext uri="{BB962C8B-B14F-4D97-AF65-F5344CB8AC3E}">
        <p14:creationId xmlns:p14="http://schemas.microsoft.com/office/powerpoint/2010/main" val="7879805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ED7C55A-A9FD-4BCC-8B66-3D18CD1AB8BA}"/>
              </a:ext>
            </a:extLst>
          </p:cNvPr>
          <p:cNvSpPr txBox="1"/>
          <p:nvPr/>
        </p:nvSpPr>
        <p:spPr>
          <a:xfrm>
            <a:off x="5840853" y="2838529"/>
            <a:ext cx="8800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思源黑体 CN Normal" panose="020B0400000000000000" charset="-122"/>
                <a:ea typeface="思源黑体 CN Normal" panose="020B0400000000000000" charset="-122"/>
              </a:rPr>
              <a:t>1.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学习源码并打破属性动画的全新认知</a:t>
            </a:r>
            <a:endParaRPr lang="en-US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4A696BA-4CA4-464B-8D77-932602705CDA}"/>
              </a:ext>
            </a:extLst>
          </p:cNvPr>
          <p:cNvSpPr txBox="1"/>
          <p:nvPr/>
        </p:nvSpPr>
        <p:spPr>
          <a:xfrm>
            <a:off x="5840853" y="3885877"/>
            <a:ext cx="5723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思源黑体 CN Normal" panose="020B0400000000000000" charset="-122"/>
                <a:ea typeface="思源黑体 CN Normal" panose="020B0400000000000000" charset="-122"/>
              </a:rPr>
              <a:t>2.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胆子要够大，先要敢想</a:t>
            </a:r>
            <a:endParaRPr lang="en-US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006BFC9-3BFA-4F58-9A59-80087BA315ED}"/>
              </a:ext>
            </a:extLst>
          </p:cNvPr>
          <p:cNvSpPr txBox="1"/>
          <p:nvPr/>
        </p:nvSpPr>
        <p:spPr>
          <a:xfrm>
            <a:off x="5840853" y="5018092"/>
            <a:ext cx="10339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思源黑体 CN Normal" panose="020B0400000000000000" charset="-122"/>
                <a:ea typeface="思源黑体 CN Normal" panose="020B0400000000000000" charset="-122"/>
              </a:rPr>
              <a:t>3.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然后敢干！如何找到高级特效的创新的灵感</a:t>
            </a:r>
            <a:endParaRPr lang="en-US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496021A-46DA-46FF-9671-4856279A273E}"/>
              </a:ext>
            </a:extLst>
          </p:cNvPr>
          <p:cNvSpPr txBox="1"/>
          <p:nvPr/>
        </p:nvSpPr>
        <p:spPr>
          <a:xfrm>
            <a:off x="5840852" y="6151525"/>
            <a:ext cx="9313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思源黑体 CN Normal" panose="020B0400000000000000" charset="-122"/>
                <a:ea typeface="思源黑体 CN Normal" panose="020B0400000000000000" charset="-122"/>
              </a:rPr>
              <a:t>4.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突破自我打造独家动画框架的装逼指南</a:t>
            </a:r>
            <a:endParaRPr lang="en-US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CD54B7C-2CE7-40D1-B217-C4BC3C30CE38}"/>
              </a:ext>
            </a:extLst>
          </p:cNvPr>
          <p:cNvSpPr txBox="1"/>
          <p:nvPr/>
        </p:nvSpPr>
        <p:spPr>
          <a:xfrm>
            <a:off x="3762782" y="7963740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如何做到如此犀利的创新？</a:t>
            </a:r>
            <a:endParaRPr lang="en-US" sz="4400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7F4C985B-0AE7-4FB7-BF76-AE467A15D4E7}"/>
              </a:ext>
            </a:extLst>
          </p:cNvPr>
          <p:cNvSpPr txBox="1"/>
          <p:nvPr/>
        </p:nvSpPr>
        <p:spPr>
          <a:xfrm>
            <a:off x="10828266" y="8045167"/>
            <a:ext cx="7366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B0F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比熟悉女朋友还要熟悉核心源码</a:t>
            </a:r>
            <a:endParaRPr lang="en-US" sz="4000" dirty="0">
              <a:solidFill>
                <a:srgbClr val="00B0F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47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348"/>
            <a:ext cx="4326038" cy="44433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7973" y="348"/>
            <a:ext cx="4326038" cy="44433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577" y="348"/>
            <a:ext cx="4274230" cy="44433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372" y="348"/>
            <a:ext cx="4326038" cy="44433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3350" y="348"/>
            <a:ext cx="4326038" cy="44433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784" y="5116424"/>
            <a:ext cx="10268034" cy="18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38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38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38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38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3985" y="7035334"/>
            <a:ext cx="877612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107" y="4069439"/>
            <a:ext cx="4415883" cy="4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674694" y="2332395"/>
            <a:ext cx="247557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/>
              <a:t>阿里</a:t>
            </a:r>
            <a:r>
              <a:rPr lang="en-US" altLang="zh-CN" sz="6600" dirty="0" smtClean="0"/>
              <a:t>P7</a:t>
            </a:r>
            <a:r>
              <a:rPr lang="zh-CN" altLang="en-US" sz="6600" dirty="0" smtClean="0"/>
              <a:t>岗面试关于</a:t>
            </a:r>
            <a:r>
              <a:rPr lang="en-US" altLang="zh-CN" sz="6600" dirty="0" err="1" smtClean="0"/>
              <a:t>RecyclerView</a:t>
            </a:r>
            <a:r>
              <a:rPr lang="zh-CN" altLang="en-US" sz="6600" dirty="0" smtClean="0"/>
              <a:t>的连环炮</a:t>
            </a:r>
            <a:endParaRPr lang="en-US" altLang="zh-CN" sz="6600" dirty="0" smtClean="0"/>
          </a:p>
          <a:p>
            <a:r>
              <a:rPr lang="zh-CN" altLang="en-US" sz="6600" dirty="0" smtClean="0"/>
              <a:t>手写</a:t>
            </a:r>
            <a:r>
              <a:rPr lang="zh-CN" altLang="en-US" sz="6600" dirty="0"/>
              <a:t>回收池与适配器</a:t>
            </a:r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6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4961" y="-1915468"/>
            <a:ext cx="1151969" cy="1151969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29155" y="444747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8529" y="11766547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grpSp>
        <p:nvGrpSpPr>
          <p:cNvPr id="21" name="组合 20"/>
          <p:cNvGrpSpPr/>
          <p:nvPr/>
        </p:nvGrpSpPr>
        <p:grpSpPr>
          <a:xfrm>
            <a:off x="682210" y="4995175"/>
            <a:ext cx="4254117" cy="5622691"/>
            <a:chOff x="9197633" y="4154425"/>
            <a:chExt cx="4254345" cy="5622992"/>
          </a:xfrm>
        </p:grpSpPr>
        <p:sp>
          <p:nvSpPr>
            <p:cNvPr id="23" name="文本框 22"/>
            <p:cNvSpPr txBox="1"/>
            <p:nvPr/>
          </p:nvSpPr>
          <p:spPr>
            <a:xfrm>
              <a:off x="9486107" y="8337417"/>
              <a:ext cx="3915000" cy="1440000"/>
            </a:xfrm>
            <a:prstGeom prst="rect">
              <a:avLst/>
            </a:prstGeom>
          </p:spPr>
          <p:txBody>
            <a:bodyPr vert="horz" wrap="square" lIns="91436" tIns="45718" rIns="91436" bIns="45718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课程咨询加瑶瑶老师</a:t>
              </a:r>
              <a:endParaRPr lang="en-US" altLang="zh-CN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QQ:1298199564</a:t>
              </a:r>
              <a:endParaRPr lang="zh-CN" altLang="en-US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97633" y="4154425"/>
              <a:ext cx="4254345" cy="419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0"/>
      <p:bldP spid="64" grpId="0"/>
      <p:bldP spid="51" grpId="0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385047" y="348"/>
            <a:ext cx="4654344" cy="330779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3798961" y="348"/>
            <a:ext cx="4654344" cy="330779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217973" y="348"/>
            <a:ext cx="4598605" cy="330779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586077" y="348"/>
            <a:ext cx="4654344" cy="330779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348"/>
            <a:ext cx="4654344" cy="330779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9" name="FLYING IMPRESSION FID FEIZHAO    qq:1964271550"/>
          <p:cNvSpPr>
            <a:spLocks noChangeArrowheads="1"/>
          </p:cNvSpPr>
          <p:nvPr/>
        </p:nvSpPr>
        <p:spPr bwMode="auto">
          <a:xfrm>
            <a:off x="10203468" y="636429"/>
            <a:ext cx="2632451" cy="1895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83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en-US" altLang="zh-CN" sz="83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sz="34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sz="34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LYING IMPRESSION FID FEIZHAO    qq:1964271550"/>
          <p:cNvSpPr/>
          <p:nvPr/>
        </p:nvSpPr>
        <p:spPr bwMode="auto">
          <a:xfrm>
            <a:off x="0" y="12714986"/>
            <a:ext cx="4326038" cy="24501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38" name="FLYING IMPRESSION FID FEIZHAO    qq:1964271550"/>
          <p:cNvSpPr/>
          <p:nvPr/>
        </p:nvSpPr>
        <p:spPr bwMode="auto">
          <a:xfrm>
            <a:off x="4667973" y="12714986"/>
            <a:ext cx="4326038" cy="24501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39" name="FLYING IMPRESSION FID FEIZHAO    qq:1964271550"/>
          <p:cNvSpPr/>
          <p:nvPr/>
        </p:nvSpPr>
        <p:spPr bwMode="auto">
          <a:xfrm>
            <a:off x="9382577" y="12714986"/>
            <a:ext cx="4274230" cy="24501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0" name="FLYING IMPRESSION FID FEIZHAO    qq:1964271550"/>
          <p:cNvSpPr/>
          <p:nvPr/>
        </p:nvSpPr>
        <p:spPr bwMode="auto">
          <a:xfrm>
            <a:off x="14045372" y="12714986"/>
            <a:ext cx="4326038" cy="24501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1" name="FLYING IMPRESSION FID FEIZHAO    qq:1964271550"/>
          <p:cNvSpPr/>
          <p:nvPr/>
        </p:nvSpPr>
        <p:spPr bwMode="auto">
          <a:xfrm>
            <a:off x="18713350" y="12714986"/>
            <a:ext cx="4326038" cy="24501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grpSp>
        <p:nvGrpSpPr>
          <p:cNvPr id="22" name="FLYING IMPRESSION FID FEIZHAO    qq:1964271550"/>
          <p:cNvGrpSpPr/>
          <p:nvPr>
            <p:custDataLst>
              <p:tags r:id="rId1"/>
            </p:custDataLst>
          </p:nvPr>
        </p:nvGrpSpPr>
        <p:grpSpPr>
          <a:xfrm>
            <a:off x="1349694" y="4230175"/>
            <a:ext cx="19601107" cy="1282310"/>
            <a:chOff x="1878908" y="2616819"/>
            <a:chExt cx="10372528" cy="678574"/>
          </a:xfrm>
        </p:grpSpPr>
        <p:sp>
          <p:nvSpPr>
            <p:cNvPr id="2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LYING IMPRESSION FID FEIZHAO    qq:1964271550"/>
            <p:cNvSpPr txBox="1"/>
            <p:nvPr/>
          </p:nvSpPr>
          <p:spPr>
            <a:xfrm>
              <a:off x="2633288" y="2724134"/>
              <a:ext cx="9618148" cy="43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/>
                <a:t>RecyclerView</a:t>
              </a:r>
              <a:r>
                <a:rPr lang="zh-CN" altLang="en-US" sz="4800" dirty="0"/>
                <a:t>的复用机制，简单说说</a:t>
              </a:r>
              <a:r>
                <a:rPr lang="en-US" altLang="zh-CN" sz="4800" dirty="0"/>
                <a:t>View</a:t>
              </a:r>
              <a:r>
                <a:rPr lang="zh-CN" altLang="en-US" sz="4800" dirty="0"/>
                <a:t>回收与复用的过程</a:t>
              </a:r>
              <a:endParaRPr lang="zh-CN" altLang="en-US" sz="4535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FLYING IMPRESSION FID FEIZHAO    qq:1964271550"/>
          <p:cNvGrpSpPr/>
          <p:nvPr>
            <p:custDataLst>
              <p:tags r:id="rId2"/>
            </p:custDataLst>
          </p:nvPr>
        </p:nvGrpSpPr>
        <p:grpSpPr>
          <a:xfrm>
            <a:off x="1357471" y="7873627"/>
            <a:ext cx="13125710" cy="1282310"/>
            <a:chOff x="1878908" y="4239809"/>
            <a:chExt cx="6212275" cy="678574"/>
          </a:xfrm>
        </p:grpSpPr>
        <p:sp>
          <p:nvSpPr>
            <p:cNvPr id="35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LYING IMPRESSION FID FEIZHAO    qq:1964271550"/>
            <p:cNvSpPr txBox="1"/>
            <p:nvPr/>
          </p:nvSpPr>
          <p:spPr>
            <a:xfrm>
              <a:off x="2641613" y="4370012"/>
              <a:ext cx="5449570" cy="43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/>
                <a:t>   说一说</a:t>
              </a:r>
              <a:r>
                <a:rPr lang="en-US" altLang="zh-CN" sz="4800" dirty="0" err="1"/>
                <a:t>RecyclerView</a:t>
              </a:r>
              <a:r>
                <a:rPr lang="zh-CN" altLang="en-US" sz="4800" dirty="0"/>
                <a:t>适配器的原理</a:t>
              </a:r>
              <a:endParaRPr lang="en-US" altLang="zh-CN" sz="4535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FLYING IMPRESSION FID FEIZHAO    qq:1964271550"/>
          <p:cNvGrpSpPr/>
          <p:nvPr>
            <p:custDataLst>
              <p:tags r:id="rId3"/>
            </p:custDataLst>
          </p:nvPr>
        </p:nvGrpSpPr>
        <p:grpSpPr>
          <a:xfrm>
            <a:off x="1349291" y="6027725"/>
            <a:ext cx="18129717" cy="1625283"/>
            <a:chOff x="7196185" y="2616819"/>
            <a:chExt cx="6883886" cy="860069"/>
          </a:xfrm>
        </p:grpSpPr>
        <p:sp>
          <p:nvSpPr>
            <p:cNvPr id="4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2616819"/>
              <a:ext cx="593576" cy="767706"/>
            </a:xfrm>
            <a:prstGeom prst="roundRect">
              <a:avLst/>
            </a:prstGeom>
            <a:solidFill>
              <a:srgbClr val="FCB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LYING IMPRESSION FID FEIZHAO    qq:1964271550"/>
            <p:cNvSpPr txBox="1"/>
            <p:nvPr/>
          </p:nvSpPr>
          <p:spPr>
            <a:xfrm>
              <a:off x="7789761" y="2776549"/>
              <a:ext cx="6290310" cy="70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 </a:t>
              </a:r>
              <a:r>
                <a:rPr lang="en-US" altLang="zh-CN" sz="4000" dirty="0" err="1"/>
                <a:t>RecyclerView</a:t>
              </a:r>
              <a:r>
                <a:rPr lang="zh-CN" altLang="en-US" sz="4000" dirty="0"/>
                <a:t>支持多个不同类型布局，他们怎么缓存，并且查找的呢</a:t>
              </a:r>
              <a:endParaRPr lang="zh-CN" altLang="en-US" sz="40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FLYING IMPRESSION FID FEIZHAO    qq:1964271550"/>
          <p:cNvGrpSpPr/>
          <p:nvPr>
            <p:custDataLst>
              <p:tags r:id="rId4"/>
            </p:custDataLst>
          </p:nvPr>
        </p:nvGrpSpPr>
        <p:grpSpPr>
          <a:xfrm>
            <a:off x="1357471" y="9738309"/>
            <a:ext cx="18005345" cy="1282310"/>
            <a:chOff x="1878908" y="4239809"/>
            <a:chExt cx="8521760" cy="678574"/>
          </a:xfrm>
        </p:grpSpPr>
        <p:sp>
          <p:nvSpPr>
            <p:cNvPr id="2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LYING IMPRESSION FID FEIZHAO    qq:1964271550"/>
            <p:cNvSpPr txBox="1"/>
            <p:nvPr/>
          </p:nvSpPr>
          <p:spPr>
            <a:xfrm>
              <a:off x="2641613" y="4370012"/>
              <a:ext cx="7759055" cy="43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/>
                <a:t>    理清</a:t>
              </a:r>
              <a:r>
                <a:rPr lang="en-US" altLang="zh-CN" sz="4800" dirty="0" err="1"/>
                <a:t>RecyclerView</a:t>
              </a:r>
              <a:r>
                <a:rPr lang="zh-CN" altLang="en-US" sz="4800" dirty="0"/>
                <a:t>架构思想，手写</a:t>
              </a:r>
              <a:r>
                <a:rPr lang="en-US" altLang="zh-CN" sz="4800" dirty="0" err="1"/>
                <a:t>RecyclerView</a:t>
              </a:r>
              <a:r>
                <a:rPr lang="zh-CN" altLang="en-US" sz="4800" dirty="0"/>
                <a:t>自定义控件</a:t>
              </a:r>
              <a:endParaRPr lang="en-US" altLang="zh-CN" sz="4535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20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272" y="473125"/>
            <a:ext cx="21598496" cy="1100907"/>
          </a:xfrm>
        </p:spPr>
        <p:txBody>
          <a:bodyPr/>
          <a:lstStyle/>
          <a:p>
            <a:r>
              <a:rPr lang="zh-CN" altLang="en-US" dirty="0"/>
              <a:t>联系我们</a:t>
            </a:r>
            <a:endParaRPr lang="zh-CN" altLang="en-US" dirty="0" smtClean="0"/>
          </a:p>
        </p:txBody>
      </p:sp>
      <p:grpSp>
        <p:nvGrpSpPr>
          <p:cNvPr id="13" name="组合 12"/>
          <p:cNvGrpSpPr/>
          <p:nvPr/>
        </p:nvGrpSpPr>
        <p:grpSpPr>
          <a:xfrm>
            <a:off x="15479484" y="4161792"/>
            <a:ext cx="4347594" cy="5615448"/>
            <a:chOff x="4425482" y="3837791"/>
            <a:chExt cx="4347827" cy="56157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482" y="3837791"/>
              <a:ext cx="4347827" cy="417575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4641895" y="8013541"/>
              <a:ext cx="3915000" cy="1440000"/>
            </a:xfrm>
            <a:prstGeom prst="rect">
              <a:avLst/>
            </a:prstGeom>
          </p:spPr>
          <p:txBody>
            <a:bodyPr vert="horz" wrap="square" lIns="91436" tIns="45718" rIns="91436" bIns="45718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视频资料加叮当老师</a:t>
              </a:r>
              <a:endParaRPr lang="en-US" altLang="zh-CN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QQ:1979846055</a:t>
              </a:r>
              <a:endParaRPr lang="zh-CN" altLang="en-US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718170" y="4161792"/>
            <a:ext cx="4254117" cy="5622691"/>
            <a:chOff x="9197633" y="4154425"/>
            <a:chExt cx="4254345" cy="5622992"/>
          </a:xfrm>
        </p:grpSpPr>
        <p:sp>
          <p:nvSpPr>
            <p:cNvPr id="11" name="文本框 10"/>
            <p:cNvSpPr txBox="1"/>
            <p:nvPr/>
          </p:nvSpPr>
          <p:spPr>
            <a:xfrm>
              <a:off x="9486107" y="8337417"/>
              <a:ext cx="3915000" cy="1440000"/>
            </a:xfrm>
            <a:prstGeom prst="rect">
              <a:avLst/>
            </a:prstGeom>
          </p:spPr>
          <p:txBody>
            <a:bodyPr vert="horz" wrap="square" lIns="91436" tIns="45718" rIns="91436" bIns="45718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课程咨询加瑶瑶老师</a:t>
              </a:r>
              <a:endParaRPr lang="en-US" altLang="zh-CN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QQ:1298199564</a:t>
              </a:r>
              <a:endParaRPr lang="zh-CN" altLang="en-US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7633" y="4154425"/>
              <a:ext cx="4254345" cy="4198367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980205" y="3994145"/>
            <a:ext cx="4528334" cy="5783094"/>
            <a:chOff x="2563398" y="3985254"/>
            <a:chExt cx="4528576" cy="5783405"/>
          </a:xfrm>
        </p:grpSpPr>
        <p:sp>
          <p:nvSpPr>
            <p:cNvPr id="18" name="文本框 17"/>
            <p:cNvSpPr txBox="1"/>
            <p:nvPr/>
          </p:nvSpPr>
          <p:spPr>
            <a:xfrm>
              <a:off x="2691107" y="8328659"/>
              <a:ext cx="3915000" cy="1440000"/>
            </a:xfrm>
            <a:prstGeom prst="rect">
              <a:avLst/>
            </a:prstGeom>
          </p:spPr>
          <p:txBody>
            <a:bodyPr vert="horz" wrap="square" lIns="91436" tIns="45718" rIns="91436" bIns="45718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技术问题加</a:t>
              </a:r>
              <a:r>
                <a:rPr lang="en-US" altLang="zh-CN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David</a:t>
              </a:r>
              <a:r>
                <a:rPr lang="zh-CN" altLang="en-US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老师</a:t>
              </a:r>
              <a:endParaRPr lang="en-US" altLang="zh-CN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QQ:1051917835</a:t>
              </a:r>
              <a:endParaRPr lang="zh-CN" altLang="en-US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398" y="3985254"/>
              <a:ext cx="4528576" cy="4528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42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为什么需要学习</a:t>
            </a:r>
            <a:r>
              <a:rPr lang="en-US" altLang="zh-CN" sz="6600" dirty="0" err="1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4694" y="2523067"/>
            <a:ext cx="5805000" cy="6721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学习</a:t>
            </a:r>
            <a:r>
              <a:rPr lang="en-US" altLang="zh-CN" sz="280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RecyclerView</a:t>
            </a: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的五大理由</a:t>
            </a:r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4694" y="3195175"/>
            <a:ext cx="16795485" cy="8186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面试容易考，关于自定控件 少不了</a:t>
            </a: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控件是打交道最多的一个控件，理清他的实现方式有助于理解列表加载原理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的复用思想，在程序开发中可谓是 一大利器，例如</a:t>
            </a: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Message  </a:t>
            </a: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TouchEvent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都是实现了这种复用思想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的开发经常会遇到一些异常，知道他底层的原理，容易快速定位问题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适配器模式，真正做到了</a:t>
            </a: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UI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界面与逻辑代码的分离，我们可以借鉴这种适配器的思想应用到项目中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0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的用法</a:t>
            </a:r>
          </a:p>
        </p:txBody>
      </p:sp>
      <p:sp>
        <p:nvSpPr>
          <p:cNvPr id="3" name="矩形 2"/>
          <p:cNvSpPr/>
          <p:nvPr/>
        </p:nvSpPr>
        <p:spPr>
          <a:xfrm>
            <a:off x="1484694" y="2523067"/>
            <a:ext cx="4162041" cy="6721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RecyclerView</a:t>
            </a:r>
          </a:p>
        </p:txBody>
      </p:sp>
      <p:sp>
        <p:nvSpPr>
          <p:cNvPr id="4" name="矩形 3"/>
          <p:cNvSpPr/>
          <p:nvPr/>
        </p:nvSpPr>
        <p:spPr>
          <a:xfrm>
            <a:off x="3197036" y="3333919"/>
            <a:ext cx="16795485" cy="27786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一般作为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Android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显示列表的控件，有诸多优异的性能。</a:t>
            </a:r>
          </a:p>
          <a:p>
            <a:pPr marL="571493" indent="-57149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回收池策略能加载上亿级数据并不发生卡顿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71493" indent="-57149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适配器模式能展示任意显示需求</a:t>
            </a:r>
          </a:p>
        </p:txBody>
      </p:sp>
    </p:spTree>
    <p:extLst>
      <p:ext uri="{BB962C8B-B14F-4D97-AF65-F5344CB8AC3E}">
        <p14:creationId xmlns:p14="http://schemas.microsoft.com/office/powerpoint/2010/main" val="3024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500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架构中核心组件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01150" y="2517126"/>
            <a:ext cx="1863709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4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1</a:t>
            </a:r>
            <a:r>
              <a:rPr lang="zh-CN" altLang="en-US" sz="4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、回收池：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能回收任意</a:t>
            </a:r>
            <a: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Item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控件，并返回符合类型的</a:t>
            </a:r>
            <a: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Item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控件；</a:t>
            </a:r>
            <a:endParaRPr lang="en-US" altLang="zh-CN" sz="44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比如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onBinderViewHodler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方法中的第一个参数是从回收池中返回的</a:t>
            </a:r>
            <a:endParaRPr lang="en-US" altLang="zh-CN" sz="44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endParaRPr lang="en-US" altLang="zh-CN" sz="48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4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4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、适配器：</a:t>
            </a:r>
            <a: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Adapter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接口，经常辅助</a:t>
            </a:r>
            <a: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RecyclerView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实现列表展示；</a:t>
            </a:r>
            <a: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/>
            </a:r>
            <a:b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适配器模式，将用户界面展示与交互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分离  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4400" b="1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r>
              <a:rPr lang="zh-CN" altLang="en-US" sz="4400" b="1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4400" dirty="0" err="1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RecyclerView</a:t>
            </a:r>
            <a:r>
              <a:rPr lang="zh-CN" altLang="en-US" sz="4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是做触摸事件的交互，主要实现边界值判断</a:t>
            </a:r>
            <a:r>
              <a:rPr lang="zh-CN" altLang="en-US" sz="4400" b="1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  <a:r>
              <a:rPr lang="en-US" altLang="zh-CN" sz="4400" b="1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/>
            </a:r>
            <a:br>
              <a:rPr lang="en-US" altLang="zh-CN" sz="4400" b="1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根据用户的触摸反馈，协调回收池对象与适配器对象之间的工作</a:t>
            </a:r>
            <a:endParaRPr lang="zh-CN" altLang="en-US" sz="44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64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7521</TotalTime>
  <Words>2868</Words>
  <Application>Microsoft Office PowerPoint</Application>
  <PresentationFormat>自定义</PresentationFormat>
  <Paragraphs>295</Paragraphs>
  <Slides>32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Noto Sans CJK SC Medium</vt:lpstr>
      <vt:lpstr>Source Han Sans CN Normal</vt:lpstr>
      <vt:lpstr>等线</vt:lpstr>
      <vt:lpstr>等线 Light</vt:lpstr>
      <vt:lpstr>方正姚体</vt:lpstr>
      <vt:lpstr>黑体</vt:lpstr>
      <vt:lpstr>思源黑体 CN Bold</vt:lpstr>
      <vt:lpstr>思源黑体 CN Light</vt:lpstr>
      <vt:lpstr>思源黑体 CN Medium</vt:lpstr>
      <vt:lpstr>思源黑体 CN Normal</vt:lpstr>
      <vt:lpstr>宋体</vt:lpstr>
      <vt:lpstr>微软雅黑</vt:lpstr>
      <vt:lpstr>微软雅黑 Light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China</cp:lastModifiedBy>
  <cp:revision>1923</cp:revision>
  <dcterms:created xsi:type="dcterms:W3CDTF">2014-06-24T08:28:00Z</dcterms:created>
  <dcterms:modified xsi:type="dcterms:W3CDTF">2020-07-06T12:24:52Z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