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44" r:id="rId3"/>
    <p:sldId id="380" r:id="rId4"/>
    <p:sldId id="488" r:id="rId5"/>
    <p:sldId id="516" r:id="rId6"/>
    <p:sldId id="489" r:id="rId7"/>
    <p:sldId id="524" r:id="rId8"/>
    <p:sldId id="527" r:id="rId9"/>
    <p:sldId id="528" r:id="rId10"/>
    <p:sldId id="529" r:id="rId11"/>
    <p:sldId id="525" r:id="rId12"/>
    <p:sldId id="530" r:id="rId13"/>
    <p:sldId id="526" r:id="rId14"/>
    <p:sldId id="490" r:id="rId15"/>
    <p:sldId id="521" r:id="rId16"/>
    <p:sldId id="486" r:id="rId17"/>
    <p:sldId id="383" r:id="rId18"/>
    <p:sldId id="418" r:id="rId19"/>
    <p:sldId id="419" r:id="rId20"/>
    <p:sldId id="420" r:id="rId21"/>
    <p:sldId id="423" r:id="rId22"/>
    <p:sldId id="460" r:id="rId23"/>
    <p:sldId id="316" r:id="rId24"/>
    <p:sldId id="511" r:id="rId25"/>
    <p:sldId id="510" r:id="rId26"/>
    <p:sldId id="461" r:id="rId27"/>
    <p:sldId id="280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  <a:srgbClr val="0496FC"/>
    <a:srgbClr val="F36D7A"/>
    <a:srgbClr val="33C3AB"/>
    <a:srgbClr val="364555"/>
    <a:srgbClr val="FCB030"/>
    <a:srgbClr val="EB5F56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36" y="72"/>
      </p:cViewPr>
      <p:guideLst>
        <p:guide orient="horz" pos="2141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4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09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9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5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41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516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89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86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261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232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33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8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482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84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DDE23D-E1A6-4E23-893A-432587B374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35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385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7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53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2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1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83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7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3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7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1"/>
            <a:ext cx="380966" cy="5714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0967" y="274630"/>
            <a:ext cx="11430278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175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776438" y="6181434"/>
            <a:ext cx="5284213" cy="521117"/>
            <a:chOff x="14781209" y="11799194"/>
            <a:chExt cx="8139207" cy="984813"/>
          </a:xfrm>
        </p:grpSpPr>
        <p:sp>
          <p:nvSpPr>
            <p:cNvPr id="13" name="文本框 12"/>
            <p:cNvSpPr txBox="1"/>
            <p:nvPr userDrawn="1"/>
          </p:nvSpPr>
          <p:spPr>
            <a:xfrm>
              <a:off x="16010500" y="12240174"/>
              <a:ext cx="3366722" cy="54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en-US" altLang="zh-CN" sz="1270" b="1" dirty="0" smtClean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Android</a:t>
              </a:r>
              <a:r>
                <a:rPr lang="zh-CN" altLang="en-US" sz="1270" dirty="0" smtClean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高级工程师</a:t>
              </a:r>
              <a:endParaRPr lang="en-US" sz="127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1209" y="11799194"/>
              <a:ext cx="799559" cy="98099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 userDrawn="1"/>
          </p:nvSpPr>
          <p:spPr>
            <a:xfrm>
              <a:off x="18944694" y="12240174"/>
              <a:ext cx="3975722" cy="543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| </a:t>
              </a:r>
              <a:r>
                <a:rPr lang="zh-CN" altLang="en-US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官方客服</a:t>
              </a:r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QQ</a:t>
              </a:r>
              <a:r>
                <a:rPr lang="zh-CN" altLang="en-US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：</a:t>
              </a:r>
              <a:r>
                <a:rPr lang="en-US" altLang="zh-CN" sz="1270" b="1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</a:t>
              </a:r>
              <a:r>
                <a:rPr lang="en-US" altLang="zh-CN" sz="1270" b="1" dirty="0" smtClean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421869573</a:t>
              </a:r>
              <a:endParaRPr lang="en-US" sz="1270" dirty="0">
                <a:solidFill>
                  <a:srgbClr val="090A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80961" y="274631"/>
            <a:ext cx="11430121" cy="58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7312" y="1181070"/>
            <a:ext cx="10397376" cy="5200601"/>
          </a:xfrm>
          <a:prstGeom prst="rect">
            <a:avLst/>
          </a:prstGeom>
        </p:spPr>
        <p:txBody>
          <a:bodyPr/>
          <a:lstStyle>
            <a:lvl1pPr marL="457017" indent="-457017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3387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2540"/>
            </a:lvl2pPr>
          </a:lstStyle>
          <a:p>
            <a:pPr marL="457017" lvl="0" indent="-457017" algn="l" defTabSz="1218824" rtl="0" eaLnBrk="1" latinLnBrk="0" hangingPunct="1">
              <a:lnSpc>
                <a:spcPct val="15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65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56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列，左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962" y="274631"/>
            <a:ext cx="11430121" cy="582579"/>
          </a:xfrm>
          <a:prstGeom prst="rect">
            <a:avLst/>
          </a:prstGeom>
        </p:spPr>
        <p:txBody>
          <a:bodyPr/>
          <a:lstStyle>
            <a:lvl1pPr>
              <a:defRPr sz="3175">
                <a:solidFill>
                  <a:srgbClr val="1577B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2" y="6356179"/>
            <a:ext cx="2844810" cy="365115"/>
          </a:xfrm>
        </p:spPr>
        <p:txBody>
          <a:bodyPr/>
          <a:lstStyle/>
          <a:p>
            <a:fld id="{26BC682A-C05F-4C99-A8C4-40D51CBA4C0F}" type="datetime1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32" y="6356179"/>
            <a:ext cx="2844810" cy="36511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380961" y="1000082"/>
            <a:ext cx="5615577" cy="42861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199" b="1"/>
            </a:lvl1pPr>
            <a:lvl2pPr marL="609909" indent="0">
              <a:buNone/>
              <a:defRPr sz="2667" b="1"/>
            </a:lvl2pPr>
            <a:lvl3pPr marL="1219145" indent="0">
              <a:buNone/>
              <a:defRPr sz="2400" b="1"/>
            </a:lvl3pPr>
            <a:lvl4pPr marL="1829054" indent="0">
              <a:buNone/>
              <a:defRPr sz="2135" b="1"/>
            </a:lvl4pPr>
            <a:lvl5pPr marL="2438627" indent="0">
              <a:buNone/>
              <a:defRPr sz="2135" b="1"/>
            </a:lvl5pPr>
            <a:lvl6pPr marL="3047863" indent="0">
              <a:buNone/>
              <a:defRPr sz="2135" b="1"/>
            </a:lvl6pPr>
            <a:lvl7pPr marL="3657772" indent="0">
              <a:buNone/>
              <a:defRPr sz="2135" b="1"/>
            </a:lvl7pPr>
            <a:lvl8pPr marL="4267008" indent="0">
              <a:buNone/>
              <a:defRPr sz="2135" b="1"/>
            </a:lvl8pPr>
            <a:lvl9pPr marL="4876918" indent="0">
              <a:buNone/>
              <a:defRPr sz="21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380961" y="1571570"/>
            <a:ext cx="5615577" cy="455442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6191273" y="1000081"/>
            <a:ext cx="5619810" cy="5143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l" defTabSz="644857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9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905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62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786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772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00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91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285720"/>
            <a:ext cx="380961" cy="571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874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  <a:t>2020/6/19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1.mp3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1.mp3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media1.mp3"/><Relationship Id="rId7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microsoft.com/office/2007/relationships/media" Target="../media/media1.mp3"/><Relationship Id="rId7" Type="http://schemas.openxmlformats.org/officeDocument/2006/relationships/tags" Target="../tags/tag8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209925" y="2282190"/>
            <a:ext cx="7426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高级开发试听课</a:t>
            </a: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355" y="3112135"/>
            <a:ext cx="226822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325" y="1746885"/>
            <a:ext cx="1865630" cy="186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62" grpId="1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552" y="292754"/>
            <a:ext cx="11428897" cy="582534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3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归并排序总结</a:t>
            </a:r>
            <a:endParaRPr lang="zh-CN" altLang="en-US" sz="3493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956" y="1335087"/>
            <a:ext cx="5492444" cy="3556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82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归并排序是用分治思想，分治模式在每一层递归上有三个步骤：</a:t>
            </a:r>
            <a:endParaRPr lang="en-US" altLang="zh-CN" sz="1482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955" y="1690735"/>
            <a:ext cx="8958935" cy="2175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169" indent="-393169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分解（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Divide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）：将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n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个元素分成个含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n/2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个元素的子序列。</a:t>
            </a:r>
          </a:p>
          <a:p>
            <a:pPr marL="393169" indent="-393169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解决（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Conquer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）：用合并排序法对两个子序列递归的排序。</a:t>
            </a:r>
          </a:p>
          <a:p>
            <a:pPr marL="393169" indent="-393169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合并（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Combine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）：合并两个已排序的子序列已得到排序结果。</a:t>
            </a:r>
          </a:p>
        </p:txBody>
      </p:sp>
    </p:spTree>
    <p:extLst>
      <p:ext uri="{BB962C8B-B14F-4D97-AF65-F5344CB8AC3E}">
        <p14:creationId xmlns:p14="http://schemas.microsoft.com/office/powerpoint/2010/main" val="11943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dirty="0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03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175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排序对比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65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552" y="292754"/>
            <a:ext cx="11428897" cy="582534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3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插入排序</a:t>
            </a:r>
            <a:endParaRPr lang="zh-CN" altLang="en-US" sz="3493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1552" y="1915200"/>
            <a:ext cx="2815248" cy="3105938"/>
            <a:chOff x="381552" y="1915200"/>
            <a:chExt cx="2815248" cy="31059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552" y="2478449"/>
              <a:ext cx="2763064" cy="2542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1123200" y="1915200"/>
              <a:ext cx="207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插入排序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56100" y="1955866"/>
            <a:ext cx="2827500" cy="2859751"/>
            <a:chOff x="3956100" y="1955866"/>
            <a:chExt cx="2827500" cy="2859751"/>
          </a:xfrm>
        </p:grpSpPr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6100" y="2558192"/>
              <a:ext cx="2667000" cy="2257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6"/>
            <p:cNvSpPr txBox="1"/>
            <p:nvPr/>
          </p:nvSpPr>
          <p:spPr>
            <a:xfrm>
              <a:off x="4710000" y="1955866"/>
              <a:ext cx="207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冒泡排序</a:t>
              </a:r>
              <a:endParaRPr lang="zh-CN" altLang="en-US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95509" y="1967732"/>
            <a:ext cx="2887691" cy="2900245"/>
            <a:chOff x="7295509" y="1967732"/>
            <a:chExt cx="2887691" cy="2900245"/>
          </a:xfrm>
        </p:grpSpPr>
        <p:pic>
          <p:nvPicPr>
            <p:cNvPr id="1030" name="Picture 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95509" y="2631609"/>
              <a:ext cx="2645166" cy="2236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文本框 18"/>
            <p:cNvSpPr txBox="1"/>
            <p:nvPr/>
          </p:nvSpPr>
          <p:spPr>
            <a:xfrm>
              <a:off x="8109600" y="1967732"/>
              <a:ext cx="207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归并排序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89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381552" y="292754"/>
            <a:ext cx="11428897" cy="582534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493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BSDiff</a:t>
            </a:r>
            <a:r>
              <a:rPr lang="zh-CN" altLang="en-US" sz="3493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核心思想</a:t>
            </a:r>
            <a:endParaRPr lang="zh-CN" altLang="en-US" sz="3493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956" y="1335087"/>
            <a:ext cx="3071730" cy="3556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82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BSDiff</a:t>
            </a:r>
            <a:r>
              <a:rPr lang="zh-CN" altLang="en-US" sz="1482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算法原理</a:t>
            </a:r>
            <a:endParaRPr lang="en-US" altLang="zh-CN" sz="1482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955" y="1690735"/>
            <a:ext cx="9533702" cy="36563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尽可能多的利用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old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文件中已有的内容，尽可能少的加入新的内容来构建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new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文件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。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字符串匹配</a:t>
            </a:r>
            <a:endParaRPr lang="en-US" altLang="zh-CN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通常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的做法是对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old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文件和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new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文件做子</a:t>
            </a:r>
            <a:r>
              <a:rPr lang="zh-CN" altLang="en-US" sz="1905" dirty="0">
                <a:solidFill>
                  <a:schemeClr val="accent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字符串匹配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或使用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hash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技术，提取公共部分，</a:t>
            </a:r>
            <a:r>
              <a:rPr lang="zh-CN" altLang="en-US" sz="1905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将</a:t>
            </a:r>
            <a:r>
              <a:rPr lang="en-US" altLang="zh-CN" sz="1905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new</a:t>
            </a:r>
            <a:r>
              <a:rPr lang="zh-CN" altLang="en-US" sz="1905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文件中剩余的部分打包成</a:t>
            </a:r>
            <a:r>
              <a:rPr lang="en-US" altLang="zh-CN" sz="1905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patch</a:t>
            </a:r>
            <a:r>
              <a:rPr lang="zh-CN" altLang="en-US" sz="1905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包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endParaRPr lang="en-US" altLang="zh-CN" sz="1905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在合成阶段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中，</a:t>
            </a:r>
            <a:r>
              <a:rPr lang="zh-CN" altLang="en-US" sz="1905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用复制和插入两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个基本操作即可将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old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文件和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patch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包合成</a:t>
            </a:r>
            <a:r>
              <a:rPr lang="en-US" altLang="zh-CN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new</a:t>
            </a:r>
            <a:r>
              <a:rPr lang="zh-CN" altLang="en-US" sz="1905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文件。</a:t>
            </a:r>
            <a:endParaRPr lang="en-US" altLang="zh-CN" sz="1905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12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93" dirty="0" err="1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BSDiff</a:t>
            </a:r>
            <a:r>
              <a:rPr lang="zh-CN" altLang="en-US" sz="3493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核心</a:t>
            </a:r>
            <a:endParaRPr lang="zh-CN" altLang="en-US" sz="3493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1018778" y="1332623"/>
            <a:ext cx="9709732" cy="2829555"/>
          </a:xfrm>
          <a:prstGeom prst="rect">
            <a:avLst/>
          </a:prstGeom>
        </p:spPr>
        <p:txBody>
          <a:bodyPr/>
          <a:lstStyle>
            <a:lvl1pPr marL="431800" indent="-431800" algn="l" defTabSz="1727835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60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3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70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540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75" indent="-431800" algn="l" defTabSz="1727835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sz="1905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499412"/>
            <a:ext cx="6823327" cy="40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987" y="5572854"/>
            <a:ext cx="1253832" cy="1284587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987" y="4180740"/>
            <a:ext cx="1253832" cy="1284587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987" y="2786703"/>
            <a:ext cx="1253832" cy="1284587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987" y="1392668"/>
            <a:ext cx="1253832" cy="1284587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987" y="556"/>
            <a:ext cx="1253832" cy="128266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313" y="5572854"/>
            <a:ext cx="365701" cy="1284587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313" y="4180740"/>
            <a:ext cx="365701" cy="1284587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313" y="2786703"/>
            <a:ext cx="365701" cy="1284587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313" y="1392668"/>
            <a:ext cx="365701" cy="1284587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313" y="556"/>
            <a:ext cx="365701" cy="1282665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5" tIns="45712" rIns="91425" bIns="45712" numCol="1" anchor="t" anchorCtr="0" compatLnSpc="1"/>
          <a:lstStyle/>
          <a:p>
            <a:pPr defTabSz="914285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23" y="1381895"/>
            <a:ext cx="2905047" cy="290504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548523" y="1392668"/>
            <a:ext cx="3112644" cy="3449515"/>
            <a:chOff x="14264694" y="2631885"/>
            <a:chExt cx="5882320" cy="6518944"/>
          </a:xfrm>
        </p:grpSpPr>
        <p:sp>
          <p:nvSpPr>
            <p:cNvPr id="4" name="文本框 3"/>
            <p:cNvSpPr txBox="1"/>
            <p:nvPr/>
          </p:nvSpPr>
          <p:spPr>
            <a:xfrm>
              <a:off x="14602646" y="8453102"/>
              <a:ext cx="5544368" cy="697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799" dirty="0"/>
                <a:t>相见老师的</a:t>
              </a:r>
              <a:r>
                <a:rPr lang="en-US" altLang="zh-CN" sz="1799" dirty="0"/>
                <a:t>QQ</a:t>
              </a:r>
              <a:r>
                <a:rPr lang="zh-CN" altLang="en-US" sz="1799" dirty="0"/>
                <a:t>：</a:t>
              </a:r>
              <a:r>
                <a:rPr lang="en-US" altLang="zh-CN" sz="1799" dirty="0"/>
                <a:t>421869573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94" y="2631885"/>
              <a:ext cx="5490000" cy="5490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86" y="-148046"/>
            <a:ext cx="4573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9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313" y="218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课程配套服务</a:t>
            </a:r>
          </a:p>
        </p:txBody>
      </p:sp>
      <p:sp>
        <p:nvSpPr>
          <p:cNvPr id="157" name="ïśľîḍè"/>
          <p:cNvSpPr txBox="1"/>
          <p:nvPr/>
        </p:nvSpPr>
        <p:spPr>
          <a:xfrm>
            <a:off x="2101850" y="1743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8" name="íṥlîḍe"/>
          <p:cNvSpPr txBox="1"/>
          <p:nvPr/>
        </p:nvSpPr>
        <p:spPr>
          <a:xfrm>
            <a:off x="2101850" y="12433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答疑服务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1850" y="1787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专门的答疑老师替学员解答问题</a:t>
            </a:r>
          </a:p>
        </p:txBody>
      </p:sp>
      <p:sp>
        <p:nvSpPr>
          <p:cNvPr id="6" name="ïśľîḍè"/>
          <p:cNvSpPr txBox="1"/>
          <p:nvPr/>
        </p:nvSpPr>
        <p:spPr>
          <a:xfrm>
            <a:off x="4378960" y="1743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íṥlîḍe"/>
          <p:cNvSpPr txBox="1"/>
          <p:nvPr/>
        </p:nvSpPr>
        <p:spPr>
          <a:xfrm>
            <a:off x="4378960" y="12433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学习计划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78960" y="1787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1V1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为你定制专属的学习计划</a:t>
            </a:r>
          </a:p>
        </p:txBody>
      </p:sp>
      <p:sp>
        <p:nvSpPr>
          <p:cNvPr id="9" name="ïśľîḍè"/>
          <p:cNvSpPr txBox="1"/>
          <p:nvPr/>
        </p:nvSpPr>
        <p:spPr>
          <a:xfrm>
            <a:off x="6585585" y="1743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íṥlîḍe"/>
          <p:cNvSpPr txBox="1"/>
          <p:nvPr/>
        </p:nvSpPr>
        <p:spPr>
          <a:xfrm>
            <a:off x="6585585" y="12433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考核与作业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85585" y="1787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考核与作业意义在于理论与实践并行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ľîḍè"/>
          <p:cNvSpPr txBox="1"/>
          <p:nvPr/>
        </p:nvSpPr>
        <p:spPr>
          <a:xfrm>
            <a:off x="9038590" y="1743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íṥlîḍe"/>
          <p:cNvSpPr txBox="1"/>
          <p:nvPr/>
        </p:nvSpPr>
        <p:spPr>
          <a:xfrm>
            <a:off x="9038590" y="12433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专属班级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38590" y="1787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专属班级打开你的人际交流圈</a:t>
            </a:r>
          </a:p>
        </p:txBody>
      </p:sp>
      <p:sp>
        <p:nvSpPr>
          <p:cNvPr id="16" name="ïśľîḍè"/>
          <p:cNvSpPr txBox="1"/>
          <p:nvPr/>
        </p:nvSpPr>
        <p:spPr>
          <a:xfrm>
            <a:off x="2101850" y="34702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ṥlîḍe"/>
          <p:cNvSpPr txBox="1"/>
          <p:nvPr/>
        </p:nvSpPr>
        <p:spPr>
          <a:xfrm>
            <a:off x="2101850" y="29705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新技术分享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1850" y="3481705"/>
            <a:ext cx="175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时刻关注国际市场新技术的动态，分享给学员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śľîḍè"/>
          <p:cNvSpPr txBox="1"/>
          <p:nvPr/>
        </p:nvSpPr>
        <p:spPr>
          <a:xfrm>
            <a:off x="4378960" y="34702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íṥlîḍe"/>
          <p:cNvSpPr txBox="1"/>
          <p:nvPr/>
        </p:nvSpPr>
        <p:spPr>
          <a:xfrm>
            <a:off x="4378960" y="298196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就业指导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78960" y="3473450"/>
            <a:ext cx="175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简历指导和面试指导并行，让你的岗位不侮辱你的能力</a:t>
            </a:r>
          </a:p>
        </p:txBody>
      </p:sp>
      <p:sp>
        <p:nvSpPr>
          <p:cNvPr id="22" name="ïśľîḍè"/>
          <p:cNvSpPr txBox="1"/>
          <p:nvPr/>
        </p:nvSpPr>
        <p:spPr>
          <a:xfrm>
            <a:off x="6585585" y="34702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íṥlîḍe"/>
          <p:cNvSpPr txBox="1"/>
          <p:nvPr/>
        </p:nvSpPr>
        <p:spPr>
          <a:xfrm>
            <a:off x="6585585" y="2970530"/>
            <a:ext cx="1797050" cy="499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企业内推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85585" y="35147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众多一线企业的内推岗位等你拿</a:t>
            </a:r>
          </a:p>
        </p:txBody>
      </p:sp>
      <p:sp>
        <p:nvSpPr>
          <p:cNvPr id="25" name="ïśľîḍè"/>
          <p:cNvSpPr txBox="1"/>
          <p:nvPr/>
        </p:nvSpPr>
        <p:spPr>
          <a:xfrm>
            <a:off x="9038590" y="34702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íṥlîḍe"/>
          <p:cNvSpPr txBox="1"/>
          <p:nvPr/>
        </p:nvSpPr>
        <p:spPr>
          <a:xfrm>
            <a:off x="9038590" y="2970530"/>
            <a:ext cx="1797050" cy="4997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升级更新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8590" y="35147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最新技术一直免费学</a:t>
            </a:r>
          </a:p>
        </p:txBody>
      </p:sp>
      <p:sp>
        <p:nvSpPr>
          <p:cNvPr id="28" name="ïśľîḍè"/>
          <p:cNvSpPr txBox="1"/>
          <p:nvPr/>
        </p:nvSpPr>
        <p:spPr>
          <a:xfrm>
            <a:off x="2101850" y="5172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íṥlîḍe"/>
          <p:cNvSpPr txBox="1"/>
          <p:nvPr/>
        </p:nvSpPr>
        <p:spPr>
          <a:xfrm>
            <a:off x="2101850" y="4672330"/>
            <a:ext cx="1797050" cy="4997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钱程无忧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01850" y="5216525"/>
            <a:ext cx="175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Toppro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优先权，告别死工资</a:t>
            </a:r>
          </a:p>
        </p:txBody>
      </p:sp>
      <p:sp>
        <p:nvSpPr>
          <p:cNvPr id="31" name="ïśľîḍè"/>
          <p:cNvSpPr txBox="1"/>
          <p:nvPr/>
        </p:nvSpPr>
        <p:spPr>
          <a:xfrm>
            <a:off x="4378960" y="5172075"/>
            <a:ext cx="1797050" cy="72453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2400" dirty="0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ṥlîḍe"/>
          <p:cNvSpPr txBox="1"/>
          <p:nvPr/>
        </p:nvSpPr>
        <p:spPr>
          <a:xfrm>
            <a:off x="4378960" y="4672330"/>
            <a:ext cx="1797050" cy="4997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1750">
                <a:latin typeface="黑体" panose="02010609060101010101" charset="-122"/>
                <a:ea typeface="黑体" panose="02010609060101010101" charset="-122"/>
              </a:rPr>
              <a:t>01.</a:t>
            </a:r>
            <a:r>
              <a:rPr lang="zh-CN" altLang="en-US" sz="1750">
                <a:latin typeface="黑体" panose="02010609060101010101" charset="-122"/>
                <a:ea typeface="黑体" panose="02010609060101010101" charset="-122"/>
              </a:rPr>
              <a:t>涨薪无忧</a:t>
            </a:r>
            <a:endParaRPr lang="zh-CN" altLang="en-US" sz="17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8960" y="5183505"/>
            <a:ext cx="175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毕业不满三年的学员学完课程不涨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，全额退款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45745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95" y="1369060"/>
            <a:ext cx="4961890" cy="4027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885" y="1369060"/>
            <a:ext cx="2981960" cy="4027805"/>
          </a:xfrm>
          <a:prstGeom prst="rect">
            <a:avLst/>
          </a:prstGeom>
        </p:spPr>
      </p:pic>
      <p:sp>
        <p:nvSpPr>
          <p:cNvPr id="6" name="FLYING IMPRESSION FID FEIZHAO    qq:1964271550"/>
          <p:cNvSpPr txBox="1"/>
          <p:nvPr/>
        </p:nvSpPr>
        <p:spPr>
          <a:xfrm>
            <a:off x="9149715" y="4787900"/>
            <a:ext cx="2683510" cy="6915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注：贝塞尔曲线，动画，布局原理不仅仅只是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上可以使用，其他语言在实现这些效果时大同小异；</a:t>
            </a:r>
          </a:p>
        </p:txBody>
      </p:sp>
      <p:sp>
        <p:nvSpPr>
          <p:cNvPr id="7" name="矩形 6"/>
          <p:cNvSpPr/>
          <p:nvPr/>
        </p:nvSpPr>
        <p:spPr>
          <a:xfrm>
            <a:off x="9077325" y="1369060"/>
            <a:ext cx="2844800" cy="2087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149715" y="1528445"/>
            <a:ext cx="2683510" cy="17697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UI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绘制流程    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：事件分发机制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Paint/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贝塞尔曲线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：动画源码，进阶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：屏幕适配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：项目实战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642" y="-1013629"/>
            <a:ext cx="609600" cy="609600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57689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高级架构师</a:t>
            </a:r>
            <a:endParaRPr lang="en-US" alt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265285" y="4986020"/>
            <a:ext cx="2683510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注：架构不管在哪门语言都是需要的，架构不单单是代码，更是思路；</a:t>
            </a:r>
          </a:p>
        </p:txBody>
      </p:sp>
      <p:sp>
        <p:nvSpPr>
          <p:cNvPr id="7" name="矩形 6"/>
          <p:cNvSpPr/>
          <p:nvPr/>
        </p:nvSpPr>
        <p:spPr>
          <a:xfrm>
            <a:off x="9168130" y="1369060"/>
            <a:ext cx="2844800" cy="1744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248775" y="1527810"/>
            <a:ext cx="2683510" cy="1290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：设计原则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Framework/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启动等源码分析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最新推出的组件</a:t>
            </a:r>
            <a:endParaRPr lang="zh-CN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：常见第三方框架分析手写</a:t>
            </a:r>
            <a:endParaRPr lang="zh-CN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135" y="1369060"/>
            <a:ext cx="5238750" cy="40278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0885" y="1369060"/>
            <a:ext cx="3201035" cy="1621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0885" y="2989580"/>
            <a:ext cx="3201035" cy="2406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642" y="-1013629"/>
            <a:ext cx="609600" cy="609600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65055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NDK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深层进阶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248775" y="4587240"/>
            <a:ext cx="2683510" cy="8915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4G</a:t>
            </a: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时代出来了抖音等大量音视频应用，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时代必然会涌现更多的需要大数据量的应用，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NDK</a:t>
            </a: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的学习迫在眉睫；而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C/C+</a:t>
            </a: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语言也将成为加密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防反编译的趋势；</a:t>
            </a:r>
          </a:p>
        </p:txBody>
      </p:sp>
      <p:sp>
        <p:nvSpPr>
          <p:cNvPr id="7" name="矩形 6"/>
          <p:cNvSpPr/>
          <p:nvPr/>
        </p:nvSpPr>
        <p:spPr>
          <a:xfrm>
            <a:off x="9168130" y="1369060"/>
            <a:ext cx="2844800" cy="1924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248775" y="1527810"/>
            <a:ext cx="2683510" cy="15297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NDK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C/C++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进阶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：脚本语法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/Linux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：音视频</a:t>
            </a:r>
            <a:endParaRPr lang="zh-CN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WebRtc/OPENGL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：项目实战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15" y="1344930"/>
            <a:ext cx="4728845" cy="4051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0360" y="2842895"/>
            <a:ext cx="3604260" cy="25533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0360" y="1344930"/>
            <a:ext cx="3604260" cy="1497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-2" y="5573201"/>
            <a:ext cx="1254035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-2" y="4180860"/>
            <a:ext cx="1254035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-2" y="2786598"/>
            <a:ext cx="1254035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-2" y="1392337"/>
            <a:ext cx="1254035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-2" y="0"/>
            <a:ext cx="1254035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6240" y="5573201"/>
            <a:ext cx="365760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6240" y="4180860"/>
            <a:ext cx="365760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6240" y="2786598"/>
            <a:ext cx="365760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6240" y="1392337"/>
            <a:ext cx="365760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6240" y="0"/>
            <a:ext cx="365760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254313" y="218"/>
            <a:ext cx="74174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讲师介绍</a:t>
            </a:r>
          </a:p>
        </p:txBody>
      </p:sp>
      <p:pic>
        <p:nvPicPr>
          <p:cNvPr id="2" name="图片 1" descr="dav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635" y="1179830"/>
            <a:ext cx="2023110" cy="17189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39010" y="3136900"/>
            <a:ext cx="2351405" cy="308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David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复旦大学工程硕士，</a:t>
            </a:r>
            <a:r>
              <a:rPr lang="zh-CN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资深研发工程师，网易特邀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专注技术十年，产品控、代码控，拥有丰富的项目经验，主持研发了多个成功上线的大型互联网项目。热爱互联网，热衷于各种Android底层技术，精通NDK  架构和前端开发，擅长移动互联网高并发、可维护性架构设计，有丰富的实战经验。愿意和他人分享自己对技术的理解和感悟，讲课逻辑清晰，生动幽默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62340" y="3131820"/>
            <a:ext cx="2351405" cy="231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River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《Android开发入门与实战第二版》作者之一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，《NFC：Arduino、Android与PhoneGap近场通信》译者，国内首批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开发，曾任职于银联，华夏幸福等知名公司，擅长项目重构，架构，以及性能优化，拥有多年的项目开发以及管理经验，原网易特邀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讲师。授课风格幽默风趣，有激情，注重站在学员的角度考虑问题。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9" name="图片 8" descr="ri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340" y="1178560"/>
            <a:ext cx="2284095" cy="17119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20995" y="3131820"/>
            <a:ext cx="2351405" cy="197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中南大学计算机信息专业毕业，前新浪架构师，58同城项目负责人。8年Android行业从业经验，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丰富的项目研发以及管理经验，原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网易特邀Android讲师，对架构方面有深入的研究。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授课激情有活力，能耐心帮助学员解决项目中遇到的问题。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290" y="1180465"/>
            <a:ext cx="1868170" cy="1718945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434465" y="6491605"/>
            <a:ext cx="9619615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Zee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：321163715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642" y="-1013629"/>
            <a:ext cx="609600" cy="609600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51593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性能优化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248775" y="4554220"/>
            <a:ext cx="2683510" cy="8915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注：当应用开发不再有技术难题，如何保证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在大量用户下依然稳定，高效，无惧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的冲击，性能优化无疑是最大利器，更是你能一直跟随前进的脚步</a:t>
            </a:r>
            <a:r>
              <a:rPr lang="zh-CN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7" name="矩形 6"/>
          <p:cNvSpPr/>
          <p:nvPr/>
        </p:nvSpPr>
        <p:spPr>
          <a:xfrm>
            <a:off x="9168130" y="1369060"/>
            <a:ext cx="2844800" cy="1924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248775" y="1527810"/>
            <a:ext cx="2683510" cy="15297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性能优化概述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UI/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启动优化    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：稳定性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：内存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电量</a:t>
            </a:r>
            <a:endParaRPr lang="zh-CN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：安全性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：附加项目实战优化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75" y="1344930"/>
            <a:ext cx="3716655" cy="40354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2130" y="1344930"/>
            <a:ext cx="4673600" cy="403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642" y="-1013629"/>
            <a:ext cx="609600" cy="609600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39401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9248775" y="4735830"/>
            <a:ext cx="2683510" cy="6915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注：当</a:t>
            </a:r>
            <a:r>
              <a:rPr lang="en-US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所有技术难题不再是问题，如何自动化编译打包，混合式开发，小程序等新技术也需要有所涉猎</a:t>
            </a:r>
            <a:r>
              <a:rPr lang="zh-CN" altLang="zh-CN" sz="1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7" name="矩形 6"/>
          <p:cNvSpPr/>
          <p:nvPr/>
        </p:nvSpPr>
        <p:spPr>
          <a:xfrm>
            <a:off x="9168130" y="1369060"/>
            <a:ext cx="2844800" cy="17094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LYING IMPRESSION FID FEIZHAO    qq:1964271550"/>
          <p:cNvSpPr txBox="1"/>
          <p:nvPr/>
        </p:nvSpPr>
        <p:spPr>
          <a:xfrm>
            <a:off x="9248775" y="1527810"/>
            <a:ext cx="2683510" cy="1290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其他概述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Gradle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Flutter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：小程序</a:t>
            </a:r>
            <a:endParaRPr lang="zh-CN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项目实战</a:t>
            </a:r>
            <a:endParaRPr lang="zh-CN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" y="1369060"/>
            <a:ext cx="4194175" cy="3975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9325" y="1369060"/>
            <a:ext cx="4007485" cy="3976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6" grpId="0" bldLvl="0" animBg="1"/>
      <p:bldP spid="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YING IMPRESSION FID FEIZHAO    qq:1964271550"/>
          <p:cNvSpPr txBox="1"/>
          <p:nvPr/>
        </p:nvSpPr>
        <p:spPr>
          <a:xfrm>
            <a:off x="7827949" y="1784531"/>
            <a:ext cx="10985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C3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42" name="FLYING IMPRESSION FID FEIZHAO    qq:1964271550"/>
          <p:cNvSpPr txBox="1"/>
          <p:nvPr/>
        </p:nvSpPr>
        <p:spPr>
          <a:xfrm>
            <a:off x="7827949" y="2136083"/>
            <a:ext cx="279138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不再仅限于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死工资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，技术价值最大化。</a:t>
            </a:r>
          </a:p>
        </p:txBody>
      </p:sp>
      <p:sp>
        <p:nvSpPr>
          <p:cNvPr id="43" name="FLYING IMPRESSION FID FEIZHAO    qq:1964271550"/>
          <p:cNvSpPr txBox="1"/>
          <p:nvPr/>
        </p:nvSpPr>
        <p:spPr>
          <a:xfrm>
            <a:off x="7827949" y="4325695"/>
            <a:ext cx="10985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44" name="FLYING IMPRESSION FID FEIZHAO    qq:1964271550"/>
          <p:cNvSpPr txBox="1"/>
          <p:nvPr/>
        </p:nvSpPr>
        <p:spPr>
          <a:xfrm>
            <a:off x="7827949" y="4695027"/>
            <a:ext cx="279138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年工作经验的人学习完本课程未涨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，全额退费。</a:t>
            </a:r>
          </a:p>
        </p:txBody>
      </p:sp>
      <p:sp>
        <p:nvSpPr>
          <p:cNvPr id="45" name="FLYING IMPRESSION FID FEIZHAO    qq:1964271550"/>
          <p:cNvSpPr txBox="1"/>
          <p:nvPr/>
        </p:nvSpPr>
        <p:spPr>
          <a:xfrm>
            <a:off x="2602865" y="1784350"/>
            <a:ext cx="1788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46" name="FLYING IMPRESSION FID FEIZHAO    qq:1964271550"/>
          <p:cNvSpPr txBox="1"/>
          <p:nvPr/>
        </p:nvSpPr>
        <p:spPr>
          <a:xfrm>
            <a:off x="1572663" y="2153863"/>
            <a:ext cx="2818396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凡是基于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平台的应用开发都不再有技术壁垒。</a:t>
            </a:r>
          </a:p>
        </p:txBody>
      </p:sp>
      <p:sp>
        <p:nvSpPr>
          <p:cNvPr id="47" name="FLYING IMPRESSION FID FEIZHAO    qq:1964271550"/>
          <p:cNvSpPr txBox="1"/>
          <p:nvPr/>
        </p:nvSpPr>
        <p:spPr>
          <a:xfrm>
            <a:off x="3292518" y="4325695"/>
            <a:ext cx="10985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48" name="FLYING IMPRESSION FID FEIZHAO    qq:1964271550"/>
          <p:cNvSpPr txBox="1"/>
          <p:nvPr/>
        </p:nvSpPr>
        <p:spPr>
          <a:xfrm>
            <a:off x="1572663" y="4695027"/>
            <a:ext cx="2818396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不管是公司还是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都有机会，能力接触到更高端的圈子，增加新的机遇。</a:t>
            </a: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rot="2700000">
            <a:off x="4512807" y="2273804"/>
            <a:ext cx="1825625" cy="1462088"/>
          </a:xfrm>
          <a:prstGeom prst="roundRect">
            <a:avLst/>
          </a:prstGeom>
          <a:solidFill>
            <a:srgbClr val="EB5F5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rot="2700000">
            <a:off x="6056440" y="2091473"/>
            <a:ext cx="1460500" cy="1825625"/>
          </a:xfrm>
          <a:prstGeom prst="roundRect">
            <a:avLst/>
          </a:prstGeom>
          <a:solidFill>
            <a:srgbClr val="33C3A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rot="2700000">
            <a:off x="5873316" y="3634312"/>
            <a:ext cx="1825625" cy="1462088"/>
          </a:xfrm>
          <a:prstGeom prst="roundRect">
            <a:avLst/>
          </a:prstGeom>
          <a:solidFill>
            <a:srgbClr val="3645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FLYING IMPRESSION FID FEIZHAO    qq:1964271550"/>
          <p:cNvSpPr/>
          <p:nvPr/>
        </p:nvSpPr>
        <p:spPr bwMode="auto">
          <a:xfrm rot="2700000">
            <a:off x="4671104" y="3476808"/>
            <a:ext cx="1460500" cy="1825625"/>
          </a:xfrm>
          <a:prstGeom prst="roundRect">
            <a:avLst/>
          </a:prstGeom>
          <a:solidFill>
            <a:srgbClr val="FCB0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FLYING IMPRESSION FID FEIZHAO    qq:1964271550"/>
          <p:cNvSpPr txBox="1"/>
          <p:nvPr/>
        </p:nvSpPr>
        <p:spPr>
          <a:xfrm>
            <a:off x="6324526" y="2677356"/>
            <a:ext cx="109854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Toppro</a:t>
            </a:r>
          </a:p>
        </p:txBody>
      </p:sp>
      <p:sp>
        <p:nvSpPr>
          <p:cNvPr id="60" name="FLYING IMPRESSION FID FEIZHAO    qq:1964271550"/>
          <p:cNvSpPr/>
          <p:nvPr/>
        </p:nvSpPr>
        <p:spPr>
          <a:xfrm>
            <a:off x="4794263" y="3318740"/>
            <a:ext cx="1372328" cy="779062"/>
          </a:xfrm>
          <a:custGeom>
            <a:avLst/>
            <a:gdLst>
              <a:gd name="connsiteX0" fmla="*/ 0 w 1624676"/>
              <a:gd name="connsiteY0" fmla="*/ 0 h 711399"/>
              <a:gd name="connsiteX1" fmla="*/ 1624676 w 1624676"/>
              <a:gd name="connsiteY1" fmla="*/ 0 h 711399"/>
              <a:gd name="connsiteX2" fmla="*/ 984649 w 1624676"/>
              <a:gd name="connsiteY2" fmla="*/ 640026 h 711399"/>
              <a:gd name="connsiteX3" fmla="*/ 640025 w 1624676"/>
              <a:gd name="connsiteY3" fmla="*/ 640026 h 711399"/>
              <a:gd name="connsiteX4" fmla="*/ 0 w 1624676"/>
              <a:gd name="connsiteY4" fmla="*/ 0 h 711399"/>
              <a:gd name="connsiteX0-1" fmla="*/ 0 w 1624676"/>
              <a:gd name="connsiteY0-2" fmla="*/ 67663 h 779062"/>
              <a:gd name="connsiteX1-3" fmla="*/ 778439 w 1624676"/>
              <a:gd name="connsiteY1-4" fmla="*/ 0 h 779062"/>
              <a:gd name="connsiteX2-5" fmla="*/ 1624676 w 1624676"/>
              <a:gd name="connsiteY2-6" fmla="*/ 67663 h 779062"/>
              <a:gd name="connsiteX3-7" fmla="*/ 984649 w 1624676"/>
              <a:gd name="connsiteY3-8" fmla="*/ 707689 h 779062"/>
              <a:gd name="connsiteX4-9" fmla="*/ 640025 w 1624676"/>
              <a:gd name="connsiteY4-10" fmla="*/ 707689 h 779062"/>
              <a:gd name="connsiteX5" fmla="*/ 0 w 1624676"/>
              <a:gd name="connsiteY5" fmla="*/ 67663 h 779062"/>
              <a:gd name="connsiteX0-11" fmla="*/ 0 w 1624676"/>
              <a:gd name="connsiteY0-12" fmla="*/ 67663 h 779062"/>
              <a:gd name="connsiteX1-13" fmla="*/ 778439 w 1624676"/>
              <a:gd name="connsiteY1-14" fmla="*/ 0 h 779062"/>
              <a:gd name="connsiteX2-15" fmla="*/ 1624676 w 1624676"/>
              <a:gd name="connsiteY2-16" fmla="*/ 67663 h 779062"/>
              <a:gd name="connsiteX3-17" fmla="*/ 1372328 w 1624676"/>
              <a:gd name="connsiteY3-18" fmla="*/ 311085 h 779062"/>
              <a:gd name="connsiteX4-19" fmla="*/ 984649 w 1624676"/>
              <a:gd name="connsiteY4-20" fmla="*/ 707689 h 779062"/>
              <a:gd name="connsiteX5-21" fmla="*/ 640025 w 1624676"/>
              <a:gd name="connsiteY5-22" fmla="*/ 707689 h 779062"/>
              <a:gd name="connsiteX6" fmla="*/ 0 w 1624676"/>
              <a:gd name="connsiteY6" fmla="*/ 67663 h 779062"/>
              <a:gd name="connsiteX0-23" fmla="*/ 0 w 1624676"/>
              <a:gd name="connsiteY0-24" fmla="*/ 67663 h 779062"/>
              <a:gd name="connsiteX1-25" fmla="*/ 778439 w 1624676"/>
              <a:gd name="connsiteY1-26" fmla="*/ 0 h 779062"/>
              <a:gd name="connsiteX2-27" fmla="*/ 1624676 w 1624676"/>
              <a:gd name="connsiteY2-28" fmla="*/ 67663 h 779062"/>
              <a:gd name="connsiteX3-29" fmla="*/ 1372328 w 1624676"/>
              <a:gd name="connsiteY3-30" fmla="*/ 311085 h 779062"/>
              <a:gd name="connsiteX4-31" fmla="*/ 984649 w 1624676"/>
              <a:gd name="connsiteY4-32" fmla="*/ 707689 h 779062"/>
              <a:gd name="connsiteX5-33" fmla="*/ 640025 w 1624676"/>
              <a:gd name="connsiteY5-34" fmla="*/ 707689 h 779062"/>
              <a:gd name="connsiteX6-35" fmla="*/ 0 w 1624676"/>
              <a:gd name="connsiteY6-36" fmla="*/ 67663 h 779062"/>
              <a:gd name="connsiteX0-37" fmla="*/ 0 w 1372328"/>
              <a:gd name="connsiteY0-38" fmla="*/ 67663 h 779062"/>
              <a:gd name="connsiteX1-39" fmla="*/ 778439 w 1372328"/>
              <a:gd name="connsiteY1-40" fmla="*/ 0 h 779062"/>
              <a:gd name="connsiteX2-41" fmla="*/ 1115629 w 1372328"/>
              <a:gd name="connsiteY2-42" fmla="*/ 114797 h 779062"/>
              <a:gd name="connsiteX3-43" fmla="*/ 1372328 w 1372328"/>
              <a:gd name="connsiteY3-44" fmla="*/ 311085 h 779062"/>
              <a:gd name="connsiteX4-45" fmla="*/ 984649 w 1372328"/>
              <a:gd name="connsiteY4-46" fmla="*/ 707689 h 779062"/>
              <a:gd name="connsiteX5-47" fmla="*/ 640025 w 1372328"/>
              <a:gd name="connsiteY5-48" fmla="*/ 707689 h 779062"/>
              <a:gd name="connsiteX6-49" fmla="*/ 0 w 1372328"/>
              <a:gd name="connsiteY6-50" fmla="*/ 67663 h 779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372328" h="779062">
                <a:moveTo>
                  <a:pt x="0" y="67663"/>
                </a:moveTo>
                <a:cubicBezTo>
                  <a:pt x="272049" y="67105"/>
                  <a:pt x="506390" y="558"/>
                  <a:pt x="778439" y="0"/>
                </a:cubicBezTo>
                <a:lnTo>
                  <a:pt x="1115629" y="114797"/>
                </a:lnTo>
                <a:cubicBezTo>
                  <a:pt x="1031513" y="195938"/>
                  <a:pt x="1098226" y="220517"/>
                  <a:pt x="1372328" y="311085"/>
                </a:cubicBezTo>
                <a:lnTo>
                  <a:pt x="984649" y="707689"/>
                </a:lnTo>
                <a:cubicBezTo>
                  <a:pt x="889484" y="802854"/>
                  <a:pt x="735191" y="802854"/>
                  <a:pt x="640025" y="707689"/>
                </a:cubicBezTo>
                <a:lnTo>
                  <a:pt x="0" y="67663"/>
                </a:lnTo>
                <a:close/>
              </a:path>
            </a:pathLst>
          </a:custGeom>
          <a:solidFill>
            <a:srgbClr val="EB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LYING IMPRESSION FID FEIZHAO    qq:1964271550"/>
          <p:cNvSpPr txBox="1"/>
          <p:nvPr/>
        </p:nvSpPr>
        <p:spPr>
          <a:xfrm>
            <a:off x="6506771" y="4262316"/>
            <a:ext cx="109854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5" name="FLYING IMPRESSION FID FEIZHAO    qq:1964271550"/>
          <p:cNvSpPr txBox="1"/>
          <p:nvPr/>
        </p:nvSpPr>
        <p:spPr>
          <a:xfrm>
            <a:off x="4685591" y="2669101"/>
            <a:ext cx="109854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769411" y="4270571"/>
            <a:ext cx="109854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</a:t>
            </a:r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188783" y="21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良性循环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265430" y="6449060"/>
            <a:ext cx="9619615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bldLvl="0" animBg="1"/>
      <p:bldP spid="52" grpId="0" bldLvl="0" animBg="1"/>
      <p:bldP spid="53" grpId="0" bldLvl="0" animBg="1"/>
      <p:bldP spid="54" grpId="0" bldLvl="0" animBg="1"/>
      <p:bldP spid="58" grpId="0"/>
      <p:bldP spid="60" grpId="0" bldLvl="0" animBg="1"/>
      <p:bldP spid="4" grpId="0"/>
      <p:bldP spid="5" grpId="0"/>
      <p:bldP spid="6" grpId="0"/>
      <p:bldP spid="7" grpId="0"/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YING IMPRESSION FID FEIZHAO    qq:1964271550"/>
          <p:cNvSpPr/>
          <p:nvPr/>
        </p:nvSpPr>
        <p:spPr>
          <a:xfrm>
            <a:off x="-999209" y="516262"/>
            <a:ext cx="6506695" cy="6506695"/>
          </a:xfrm>
          <a:prstGeom prst="blockArc">
            <a:avLst>
              <a:gd name="adj1" fmla="val 18900000"/>
              <a:gd name="adj2" fmla="val 2700000"/>
              <a:gd name="adj3" fmla="val 393"/>
            </a:avLst>
          </a:prstGeom>
          <a:ln w="38100">
            <a:solidFill>
              <a:srgbClr val="364555"/>
            </a:solidFill>
          </a:ln>
        </p:spPr>
        <p:style>
          <a:lnRef idx="2">
            <a:scrgbClr r="0" g="0" b="0"/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FLYING IMPRESSION FID FEIZHAO    qq:1964271550"/>
          <p:cNvGrpSpPr/>
          <p:nvPr/>
        </p:nvGrpSpPr>
        <p:grpSpPr>
          <a:xfrm>
            <a:off x="4486374" y="1194744"/>
            <a:ext cx="5598583" cy="1021112"/>
            <a:chOff x="4527649" y="1472239"/>
            <a:chExt cx="5598583" cy="1021112"/>
          </a:xfrm>
        </p:grpSpPr>
        <p:sp>
          <p:nvSpPr>
            <p:cNvPr id="16" name="FLYING IMPRESSION FID FEIZHAO    qq:1964271550"/>
            <p:cNvSpPr/>
            <p:nvPr/>
          </p:nvSpPr>
          <p:spPr>
            <a:xfrm>
              <a:off x="5242970" y="1574334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YING IMPRESSION FID FEIZHAO    qq:1964271550"/>
            <p:cNvSpPr/>
            <p:nvPr/>
          </p:nvSpPr>
          <p:spPr>
            <a:xfrm>
              <a:off x="4527649" y="1472239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EB5F5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4661187" y="1621782"/>
              <a:ext cx="75403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EB5F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8" name="FLYING IMPRESSION FID FEIZHAO    qq:1964271550"/>
            <p:cNvSpPr txBox="1"/>
            <p:nvPr/>
          </p:nvSpPr>
          <p:spPr>
            <a:xfrm>
              <a:off x="5722509" y="1598750"/>
              <a:ext cx="3792293" cy="69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Android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高级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UI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学习周期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grpSp>
        <p:nvGrpSpPr>
          <p:cNvPr id="3" name="FLYING IMPRESSION FID FEIZHAO    qq:1964271550"/>
          <p:cNvGrpSpPr/>
          <p:nvPr/>
        </p:nvGrpSpPr>
        <p:grpSpPr>
          <a:xfrm>
            <a:off x="4958928" y="2552951"/>
            <a:ext cx="5598583" cy="1021112"/>
            <a:chOff x="4990678" y="3085716"/>
            <a:chExt cx="5598583" cy="1021112"/>
          </a:xfrm>
        </p:grpSpPr>
        <p:sp>
          <p:nvSpPr>
            <p:cNvPr id="18" name="FLYING IMPRESSION FID FEIZHAO    qq:1964271550"/>
            <p:cNvSpPr/>
            <p:nvPr/>
          </p:nvSpPr>
          <p:spPr>
            <a:xfrm>
              <a:off x="5705999" y="3187811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YING IMPRESSION FID FEIZHAO    qq:1964271550"/>
            <p:cNvSpPr/>
            <p:nvPr/>
          </p:nvSpPr>
          <p:spPr>
            <a:xfrm>
              <a:off x="4990678" y="3085716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LYING IMPRESSION FID FEIZHAO    qq:1964271550"/>
            <p:cNvSpPr txBox="1"/>
            <p:nvPr/>
          </p:nvSpPr>
          <p:spPr>
            <a:xfrm>
              <a:off x="5124216" y="3235259"/>
              <a:ext cx="75403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4" name="FLYING IMPRESSION FID FEIZHAO    qq:1964271550"/>
          <p:cNvGrpSpPr/>
          <p:nvPr/>
        </p:nvGrpSpPr>
        <p:grpSpPr>
          <a:xfrm>
            <a:off x="4890869" y="4001328"/>
            <a:ext cx="5598583" cy="1021112"/>
            <a:chOff x="4527649" y="4699193"/>
            <a:chExt cx="5598583" cy="1021112"/>
          </a:xfrm>
        </p:grpSpPr>
        <p:sp>
          <p:nvSpPr>
            <p:cNvPr id="25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YING IMPRESSION FID FEIZHAO    qq:1964271550"/>
            <p:cNvSpPr/>
            <p:nvPr/>
          </p:nvSpPr>
          <p:spPr>
            <a:xfrm>
              <a:off x="45276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rgbClr val="FCB03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LYING IMPRESSION FID FEIZHAO    qq:1964271550"/>
            <p:cNvSpPr txBox="1"/>
            <p:nvPr/>
          </p:nvSpPr>
          <p:spPr>
            <a:xfrm>
              <a:off x="4661912" y="4825011"/>
              <a:ext cx="75403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CB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41" name="FLYING IMPRESSION FID FEIZHAO    qq:1964271550"/>
          <p:cNvSpPr txBox="1"/>
          <p:nvPr/>
        </p:nvSpPr>
        <p:spPr>
          <a:xfrm>
            <a:off x="643255" y="3462020"/>
            <a:ext cx="4011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36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LYING IMPRESSION FID FEIZHAO    qq:1964271550"/>
          <p:cNvSpPr txBox="1"/>
          <p:nvPr/>
        </p:nvSpPr>
        <p:spPr>
          <a:xfrm>
            <a:off x="6194949" y="2699840"/>
            <a:ext cx="3792293" cy="69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高级架构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6102239" y="4157800"/>
            <a:ext cx="3792293" cy="69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NDK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grpSp>
        <p:nvGrpSpPr>
          <p:cNvPr id="9" name="FLYING IMPRESSION FID FEIZHAO    qq:1964271550"/>
          <p:cNvGrpSpPr/>
          <p:nvPr/>
        </p:nvGrpSpPr>
        <p:grpSpPr>
          <a:xfrm>
            <a:off x="4424144" y="5363403"/>
            <a:ext cx="5535083" cy="1021112"/>
            <a:chOff x="4591149" y="4699193"/>
            <a:chExt cx="5535083" cy="1021112"/>
          </a:xfrm>
        </p:grpSpPr>
        <p:sp>
          <p:nvSpPr>
            <p:cNvPr id="10" name="FLYING IMPRESSION FID FEIZHAO    qq:1964271550"/>
            <p:cNvSpPr/>
            <p:nvPr/>
          </p:nvSpPr>
          <p:spPr>
            <a:xfrm>
              <a:off x="5242970" y="4801288"/>
              <a:ext cx="4883262" cy="816889"/>
            </a:xfrm>
            <a:prstGeom prst="homePlate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YING IMPRESSION FID FEIZHAO    qq:1964271550"/>
            <p:cNvSpPr/>
            <p:nvPr/>
          </p:nvSpPr>
          <p:spPr>
            <a:xfrm>
              <a:off x="4591149" y="4699193"/>
              <a:ext cx="1021112" cy="1021112"/>
            </a:xfrm>
            <a:prstGeom prst="ellipse">
              <a:avLst/>
            </a:prstGeom>
            <a:solidFill>
              <a:srgbClr val="ECEFF1"/>
            </a:solidFill>
            <a:ln w="5715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YING IMPRESSION FID FEIZHAO    qq:1964271550"/>
            <p:cNvSpPr txBox="1"/>
            <p:nvPr/>
          </p:nvSpPr>
          <p:spPr>
            <a:xfrm>
              <a:off x="4694932" y="4825011"/>
              <a:ext cx="75403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13" name="FLYING IMPRESSION FID FEIZHAO    qq:1964271550"/>
          <p:cNvSpPr txBox="1"/>
          <p:nvPr/>
        </p:nvSpPr>
        <p:spPr>
          <a:xfrm>
            <a:off x="5729494" y="5511620"/>
            <a:ext cx="3792293" cy="69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学习周期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88783" y="218"/>
            <a:ext cx="6888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r>
              <a:rPr lang="en-US" alt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多久能破？</a:t>
            </a:r>
          </a:p>
        </p:txBody>
      </p:sp>
      <p:sp>
        <p:nvSpPr>
          <p:cNvPr id="53" name="FLYING IMPRESSION FID FEIZHAO    qq:1964271550"/>
          <p:cNvSpPr txBox="1"/>
          <p:nvPr/>
        </p:nvSpPr>
        <p:spPr>
          <a:xfrm>
            <a:off x="274955" y="6509385"/>
            <a:ext cx="9619615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学完本高级课程未加薪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，全额退费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5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660" y="5572969"/>
            <a:ext cx="1253899" cy="128465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660" y="4180780"/>
            <a:ext cx="1253899" cy="128465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660" y="2786669"/>
            <a:ext cx="1253899" cy="128465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660" y="1392559"/>
            <a:ext cx="1253899" cy="128465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660" y="372"/>
            <a:ext cx="1253899" cy="12827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619" y="5572969"/>
            <a:ext cx="365721" cy="128465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619" y="4180780"/>
            <a:ext cx="365721" cy="128465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619" y="2786669"/>
            <a:ext cx="365721" cy="128465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619" y="1392559"/>
            <a:ext cx="365721" cy="128465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619" y="372"/>
            <a:ext cx="365721" cy="12827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839" y="590"/>
            <a:ext cx="4556055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Binder</a:t>
            </a:r>
            <a:r>
              <a:rPr lang="zh-CN" altLang="en-US" sz="4799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专享活动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13499" y="4850612"/>
            <a:ext cx="305083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99" dirty="0" smtClean="0"/>
              <a:t>叮当老师</a:t>
            </a:r>
            <a:r>
              <a:rPr lang="zh-CN" altLang="en-US" sz="1799" dirty="0"/>
              <a:t>的</a:t>
            </a:r>
            <a:r>
              <a:rPr lang="en-US" altLang="zh-CN" sz="1799" dirty="0"/>
              <a:t>QQ</a:t>
            </a:r>
            <a:r>
              <a:rPr lang="zh-CN" altLang="en-US" sz="1799" dirty="0"/>
              <a:t>：</a:t>
            </a:r>
            <a:r>
              <a:rPr lang="en-US" altLang="zh-CN" sz="1799" dirty="0"/>
              <a:t>1979846055</a:t>
            </a:r>
          </a:p>
        </p:txBody>
      </p:sp>
      <p:pic>
        <p:nvPicPr>
          <p:cNvPr id="17" name="图片 16" descr="叮当老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144" y="1392559"/>
            <a:ext cx="2857500" cy="2857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65" y="751780"/>
            <a:ext cx="4915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0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YING IMPRESSION FID FEIZHAO    qq:1964271550"/>
          <p:cNvSpPr/>
          <p:nvPr/>
        </p:nvSpPr>
        <p:spPr bwMode="auto">
          <a:xfrm flipV="1">
            <a:off x="660" y="5572969"/>
            <a:ext cx="1253899" cy="128465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LYING IMPRESSION FID FEIZHAO    qq:1964271550"/>
          <p:cNvSpPr/>
          <p:nvPr/>
        </p:nvSpPr>
        <p:spPr bwMode="auto">
          <a:xfrm flipV="1">
            <a:off x="660" y="4180780"/>
            <a:ext cx="1253899" cy="128465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LYING IMPRESSION FID FEIZHAO    qq:1964271550"/>
          <p:cNvSpPr/>
          <p:nvPr/>
        </p:nvSpPr>
        <p:spPr bwMode="auto">
          <a:xfrm flipV="1">
            <a:off x="660" y="2786669"/>
            <a:ext cx="1253899" cy="128465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LYING IMPRESSION FID FEIZHAO    qq:1964271550"/>
          <p:cNvSpPr/>
          <p:nvPr/>
        </p:nvSpPr>
        <p:spPr bwMode="auto">
          <a:xfrm flipV="1">
            <a:off x="660" y="1392559"/>
            <a:ext cx="1253899" cy="128465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LYING IMPRESSION FID FEIZHAO    qq:1964271550"/>
          <p:cNvSpPr/>
          <p:nvPr/>
        </p:nvSpPr>
        <p:spPr bwMode="auto">
          <a:xfrm flipV="1">
            <a:off x="660" y="372"/>
            <a:ext cx="1253899" cy="12827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LYING IMPRESSION FID FEIZHAO    qq:1964271550"/>
          <p:cNvSpPr/>
          <p:nvPr/>
        </p:nvSpPr>
        <p:spPr bwMode="auto">
          <a:xfrm flipV="1">
            <a:off x="11825619" y="5572969"/>
            <a:ext cx="365721" cy="128465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11825619" y="4180780"/>
            <a:ext cx="365721" cy="128465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11825619" y="2786669"/>
            <a:ext cx="365721" cy="128465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11825619" y="1392559"/>
            <a:ext cx="365721" cy="128465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11825619" y="372"/>
            <a:ext cx="365721" cy="128273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defTabSz="914258">
              <a:defRPr/>
            </a:pPr>
            <a:endParaRPr lang="zh-CN" alt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254839" y="590"/>
            <a:ext cx="4556055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Binder</a:t>
            </a:r>
            <a:r>
              <a:rPr lang="zh-CN" altLang="en-US" sz="4799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专享活动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13499" y="4850612"/>
            <a:ext cx="3050835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99" dirty="0"/>
              <a:t>叮当</a:t>
            </a:r>
            <a:r>
              <a:rPr lang="zh-CN" altLang="en-US" sz="1799" dirty="0" smtClean="0"/>
              <a:t>老师</a:t>
            </a:r>
            <a:r>
              <a:rPr lang="zh-CN" altLang="en-US" sz="1799" dirty="0"/>
              <a:t>的</a:t>
            </a:r>
            <a:r>
              <a:rPr lang="en-US" altLang="zh-CN" sz="1799" dirty="0"/>
              <a:t>QQ</a:t>
            </a:r>
            <a:r>
              <a:rPr lang="zh-CN" altLang="en-US" sz="1799" dirty="0"/>
              <a:t>：</a:t>
            </a:r>
            <a:r>
              <a:rPr lang="en-US" altLang="zh-CN" sz="1799" dirty="0"/>
              <a:t>1979846055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13" y="728182"/>
            <a:ext cx="4344105" cy="6513094"/>
          </a:xfrm>
          <a:prstGeom prst="rect">
            <a:avLst/>
          </a:prstGeom>
        </p:spPr>
      </p:pic>
      <p:pic>
        <p:nvPicPr>
          <p:cNvPr id="17" name="图片 16" descr="叮当老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673" y="178459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4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 txBox="1"/>
          <p:nvPr/>
        </p:nvSpPr>
        <p:spPr>
          <a:xfrm>
            <a:off x="188783" y="21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</a:p>
        </p:txBody>
      </p:sp>
      <p:sp>
        <p:nvSpPr>
          <p:cNvPr id="6" name="FLYING IMPRESSION FID FEIZHAO    qq:1964271550"/>
          <p:cNvSpPr txBox="1"/>
          <p:nvPr/>
        </p:nvSpPr>
        <p:spPr>
          <a:xfrm>
            <a:off x="4281170" y="4910455"/>
            <a:ext cx="345630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叮当老师微信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叮当老师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QQ:1979846055</a:t>
            </a:r>
          </a:p>
        </p:txBody>
      </p:sp>
      <p:sp>
        <p:nvSpPr>
          <p:cNvPr id="8" name="FLYING IMPRESSION FID FEIZHAO    qq:1964271550"/>
          <p:cNvSpPr txBox="1"/>
          <p:nvPr/>
        </p:nvSpPr>
        <p:spPr>
          <a:xfrm>
            <a:off x="488950" y="6250940"/>
            <a:ext cx="9619615" cy="2914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Zee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321163715</a:t>
            </a:r>
            <a:endParaRPr lang="zh-CN" altLang="en-US" sz="10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叮当老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2000250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07" y="2707329"/>
            <a:ext cx="543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892" y="3722779"/>
            <a:ext cx="4644156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660" y="2153285"/>
            <a:ext cx="2336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20080" y="1305822"/>
            <a:ext cx="9689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 桶排序与归并排序和广度优先实现文件快速查找</a:t>
            </a:r>
            <a:endParaRPr lang="zh-CN" altLang="en-US" sz="20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810075" y="656399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FLYING IMPRESSION FID FEIZHAO    qq:196427155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7642" y="-1013629"/>
            <a:ext cx="609600" cy="609600"/>
          </a:xfrm>
          <a:prstGeom prst="rect">
            <a:avLst/>
          </a:prstGeom>
        </p:spPr>
      </p:pic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grpSp>
        <p:nvGrpSpPr>
          <p:cNvPr id="33" name="FLYING IMPRESSION FID FEIZHAO    qq:1964271550"/>
          <p:cNvGrpSpPr/>
          <p:nvPr>
            <p:custDataLst>
              <p:tags r:id="rId5"/>
            </p:custDataLst>
          </p:nvPr>
        </p:nvGrpSpPr>
        <p:grpSpPr>
          <a:xfrm>
            <a:off x="435331" y="3104678"/>
            <a:ext cx="8489852" cy="448680"/>
            <a:chOff x="1746436" y="2690839"/>
            <a:chExt cx="10504999" cy="376535"/>
          </a:xfrm>
        </p:grpSpPr>
        <p:sp>
          <p:nvSpPr>
            <p:cNvPr id="3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746436" y="2690839"/>
              <a:ext cx="670077" cy="376535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LYING IMPRESSION FID FEIZHAO    qq:1964271550"/>
            <p:cNvSpPr txBox="1"/>
            <p:nvPr/>
          </p:nvSpPr>
          <p:spPr>
            <a:xfrm>
              <a:off x="2633287" y="2724134"/>
              <a:ext cx="9618148" cy="30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桶排序原理详解</a:t>
              </a:r>
              <a:endParaRPr lang="zh-CN" altLang="en-US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FLYING IMPRESSION FID FEIZHAO    qq:1964271550"/>
          <p:cNvGrpSpPr/>
          <p:nvPr>
            <p:custDataLst>
              <p:tags r:id="rId6"/>
            </p:custDataLst>
          </p:nvPr>
        </p:nvGrpSpPr>
        <p:grpSpPr>
          <a:xfrm>
            <a:off x="435332" y="3877328"/>
            <a:ext cx="8489851" cy="448680"/>
            <a:chOff x="1746436" y="2690839"/>
            <a:chExt cx="10504999" cy="376535"/>
          </a:xfrm>
        </p:grpSpPr>
        <p:sp>
          <p:nvSpPr>
            <p:cNvPr id="37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746436" y="2690839"/>
              <a:ext cx="670077" cy="376535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LYING IMPRESSION FID FEIZHAO    qq:1964271550"/>
            <p:cNvSpPr txBox="1"/>
            <p:nvPr/>
          </p:nvSpPr>
          <p:spPr>
            <a:xfrm>
              <a:off x="2633287" y="2724134"/>
              <a:ext cx="9618148" cy="30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归并排序之分而自治</a:t>
              </a:r>
              <a:endParaRPr lang="zh-CN" altLang="en-US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FLYING IMPRESSION FID FEIZHAO    qq:1964271550"/>
          <p:cNvGrpSpPr/>
          <p:nvPr>
            <p:custDataLst>
              <p:tags r:id="rId7"/>
            </p:custDataLst>
          </p:nvPr>
        </p:nvGrpSpPr>
        <p:grpSpPr>
          <a:xfrm>
            <a:off x="435331" y="4738186"/>
            <a:ext cx="8489852" cy="448680"/>
            <a:chOff x="1746436" y="2690839"/>
            <a:chExt cx="10505000" cy="376535"/>
          </a:xfrm>
        </p:grpSpPr>
        <p:sp>
          <p:nvSpPr>
            <p:cNvPr id="40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746436" y="2690839"/>
              <a:ext cx="670077" cy="376535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LYING IMPRESSION FID FEIZHAO    qq:1964271550"/>
            <p:cNvSpPr txBox="1"/>
            <p:nvPr/>
          </p:nvSpPr>
          <p:spPr>
            <a:xfrm>
              <a:off x="2633288" y="2724134"/>
              <a:ext cx="9618148" cy="30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抛弃递归式文件查找，实现广度搜索</a:t>
              </a:r>
              <a:endParaRPr lang="zh-CN" altLang="en-US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FLYING IMPRESSION FID FEIZHAO    qq:1964271550"/>
          <p:cNvGrpSpPr/>
          <p:nvPr>
            <p:custDataLst>
              <p:tags r:id="rId8"/>
            </p:custDataLst>
          </p:nvPr>
        </p:nvGrpSpPr>
        <p:grpSpPr>
          <a:xfrm>
            <a:off x="435331" y="5540089"/>
            <a:ext cx="8489852" cy="448680"/>
            <a:chOff x="1746436" y="2690839"/>
            <a:chExt cx="10505000" cy="376535"/>
          </a:xfrm>
        </p:grpSpPr>
        <p:sp>
          <p:nvSpPr>
            <p:cNvPr id="22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746436" y="2690839"/>
              <a:ext cx="670077" cy="376535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LYING IMPRESSION FID FEIZHAO    qq:1964271550"/>
            <p:cNvSpPr txBox="1"/>
            <p:nvPr/>
          </p:nvSpPr>
          <p:spPr>
            <a:xfrm>
              <a:off x="2633288" y="2724134"/>
              <a:ext cx="9618148" cy="30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 自定义注解实现动态话修复</a:t>
              </a:r>
              <a:endParaRPr lang="zh-CN" altLang="en-US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2" grpId="1"/>
      <p:bldP spid="64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835725" y="213002"/>
            <a:ext cx="11429509" cy="582566"/>
          </a:xfrm>
          <a:prstGeom prst="rect">
            <a:avLst/>
          </a:prstGeom>
        </p:spPr>
        <p:txBody>
          <a:bodyPr vert="horz" lIns="64513" tIns="32257" rIns="64513" bIns="32257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23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268" y="274631"/>
            <a:ext cx="11429508" cy="582579"/>
          </a:xfrm>
        </p:spPr>
        <p:txBody>
          <a:bodyPr/>
          <a:lstStyle/>
          <a:p>
            <a:r>
              <a:rPr lang="zh-CN" altLang="en-US" dirty="0" smtClean="0"/>
              <a:t>为什么需要学习这节课</a:t>
            </a:r>
            <a:endParaRPr lang="zh-CN" dirty="0" smtClean="0"/>
          </a:p>
        </p:txBody>
      </p:sp>
      <p:pic>
        <p:nvPicPr>
          <p:cNvPr id="4" name="图片 3" descr="3D小人【三元素 为设计而生 3png.com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281" y="1547864"/>
            <a:ext cx="4999183" cy="31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7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969750" y="1339866"/>
            <a:ext cx="2255725" cy="22652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1475B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58635" y="2462172"/>
            <a:ext cx="2477963" cy="1254063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266746" y="2379623"/>
            <a:ext cx="139693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787200" y="2379623"/>
            <a:ext cx="138106" cy="139693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62487" y="1633700"/>
            <a:ext cx="1467068" cy="16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2" smtClean="0">
                <a:solidFill>
                  <a:srgbClr val="F8F8F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01</a:t>
            </a:r>
            <a:endParaRPr lang="zh-CN" altLang="en-US" sz="10002" dirty="0">
              <a:solidFill>
                <a:srgbClr val="F8F8F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3144213" y="4111499"/>
            <a:ext cx="5903617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26500" y="4143123"/>
            <a:ext cx="9672127" cy="5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175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归并排序</a:t>
            </a:r>
            <a:endParaRPr lang="zh-CN" altLang="en-US" sz="1905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63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493" dirty="0" smtClean="0"/>
              <a:t>归并排序</a:t>
            </a:r>
            <a:endParaRPr lang="zh-CN" altLang="en-US" sz="3493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00" y="802523"/>
            <a:ext cx="8454065" cy="53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2373550" y="1917869"/>
            <a:ext cx="1737650" cy="729304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381552" y="292754"/>
            <a:ext cx="11428897" cy="582534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3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归并排序</a:t>
            </a:r>
            <a:endParaRPr lang="zh-CN" altLang="en-US" sz="3493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3550" y="3677054"/>
            <a:ext cx="680936" cy="66148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463480" y="3784057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19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3330104" y="3677054"/>
            <a:ext cx="680936" cy="66148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stCxn id="2" idx="0"/>
          </p:cNvCxnSpPr>
          <p:nvPr/>
        </p:nvCxnSpPr>
        <p:spPr>
          <a:xfrm flipV="1">
            <a:off x="2714018" y="2639003"/>
            <a:ext cx="267257" cy="1038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 flipV="1">
            <a:off x="3474821" y="2626306"/>
            <a:ext cx="223902" cy="1058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3393233" y="3784057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97</a:t>
            </a:r>
            <a:endParaRPr lang="zh-CN" altLang="en-US" sz="1400" dirty="0"/>
          </a:p>
        </p:txBody>
      </p:sp>
      <p:sp>
        <p:nvSpPr>
          <p:cNvPr id="45" name="TextBox 17"/>
          <p:cNvSpPr txBox="1">
            <a:spLocks noChangeArrowheads="1"/>
          </p:cNvSpPr>
          <p:nvPr/>
        </p:nvSpPr>
        <p:spPr bwMode="auto">
          <a:xfrm>
            <a:off x="2776104" y="1591893"/>
            <a:ext cx="1234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第一组</a:t>
            </a:r>
            <a:endParaRPr lang="zh-CN" altLang="en-US" sz="1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39733" y="1917869"/>
            <a:ext cx="1626501" cy="693024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49804" y="3689751"/>
            <a:ext cx="680936" cy="66148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4439734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36</a:t>
            </a:r>
            <a:endParaRPr lang="zh-CN" altLang="en-US" sz="1400" dirty="0"/>
          </a:p>
        </p:txBody>
      </p:sp>
      <p:sp>
        <p:nvSpPr>
          <p:cNvPr id="49" name="矩形 48"/>
          <p:cNvSpPr/>
          <p:nvPr/>
        </p:nvSpPr>
        <p:spPr>
          <a:xfrm>
            <a:off x="5306358" y="3689751"/>
            <a:ext cx="680936" cy="66148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/>
          <p:cNvCxnSpPr>
            <a:stCxn id="47" idx="0"/>
          </p:cNvCxnSpPr>
          <p:nvPr/>
        </p:nvCxnSpPr>
        <p:spPr>
          <a:xfrm flipV="1">
            <a:off x="4690272" y="2610893"/>
            <a:ext cx="340468" cy="107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 flipV="1">
            <a:off x="5451075" y="2639003"/>
            <a:ext cx="223902" cy="1058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5369487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18</a:t>
            </a:r>
            <a:endParaRPr lang="zh-CN" altLang="en-US" sz="1400" dirty="0"/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4653024" y="1587168"/>
            <a:ext cx="1234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第二组</a:t>
            </a:r>
            <a:endParaRPr lang="zh-CN" altLang="en-US" sz="1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431781" y="1917869"/>
            <a:ext cx="1626501" cy="693024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341852" y="3689751"/>
            <a:ext cx="680936" cy="66148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6431782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75</a:t>
            </a:r>
            <a:endParaRPr lang="zh-CN" altLang="en-US" sz="1400" dirty="0"/>
          </a:p>
        </p:txBody>
      </p:sp>
      <p:sp>
        <p:nvSpPr>
          <p:cNvPr id="57" name="矩形 56"/>
          <p:cNvSpPr/>
          <p:nvPr/>
        </p:nvSpPr>
        <p:spPr>
          <a:xfrm>
            <a:off x="7298406" y="3689751"/>
            <a:ext cx="680936" cy="66148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箭头连接符 57"/>
          <p:cNvCxnSpPr>
            <a:stCxn id="55" idx="0"/>
          </p:cNvCxnSpPr>
          <p:nvPr/>
        </p:nvCxnSpPr>
        <p:spPr>
          <a:xfrm flipV="1">
            <a:off x="6682320" y="2639003"/>
            <a:ext cx="267257" cy="1050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H="1" flipV="1">
            <a:off x="7443123" y="2639003"/>
            <a:ext cx="223902" cy="1058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圆角矩形 59"/>
          <p:cNvSpPr/>
          <p:nvPr/>
        </p:nvSpPr>
        <p:spPr>
          <a:xfrm>
            <a:off x="7361535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25</a:t>
            </a:r>
            <a:endParaRPr lang="zh-CN" altLang="en-US" sz="1400" dirty="0"/>
          </a:p>
        </p:txBody>
      </p:sp>
      <p:sp>
        <p:nvSpPr>
          <p:cNvPr id="61" name="TextBox 17"/>
          <p:cNvSpPr txBox="1">
            <a:spLocks noChangeArrowheads="1"/>
          </p:cNvSpPr>
          <p:nvPr/>
        </p:nvSpPr>
        <p:spPr bwMode="auto">
          <a:xfrm>
            <a:off x="6645072" y="1589184"/>
            <a:ext cx="1234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第三组</a:t>
            </a:r>
            <a:endParaRPr lang="zh-CN" altLang="en-US" sz="1000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59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85 L 0.02122 -0.25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0508 -0.25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5951 -0.25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85 L 0.07135 -0.25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05951 -0.254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85 L 0.07474 -0.2534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" grpId="0" animBg="1"/>
      <p:bldP spid="44" grpId="0" animBg="1"/>
      <p:bldP spid="45" grpId="0"/>
      <p:bldP spid="46" grpId="0" animBg="1"/>
      <p:bldP spid="48" grpId="0" animBg="1"/>
      <p:bldP spid="52" grpId="0" animBg="1"/>
      <p:bldP spid="53" grpId="0"/>
      <p:bldP spid="54" grpId="0" animBg="1"/>
      <p:bldP spid="56" grpId="0" animBg="1"/>
      <p:bldP spid="60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2313674" y="1835570"/>
            <a:ext cx="3891678" cy="76263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381552" y="292754"/>
            <a:ext cx="11428897" cy="582534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3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归并排序</a:t>
            </a:r>
            <a:endParaRPr lang="zh-CN" altLang="en-US" sz="3493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3549" y="3677054"/>
            <a:ext cx="1663937" cy="674178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463480" y="3784057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19</a:t>
            </a:r>
            <a:endParaRPr lang="zh-CN" altLang="en-US" sz="1400" dirty="0"/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2758756" y="2651701"/>
            <a:ext cx="956602" cy="1012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3328433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97</a:t>
            </a:r>
            <a:endParaRPr lang="zh-CN" altLang="en-US" sz="1400" dirty="0"/>
          </a:p>
        </p:txBody>
      </p:sp>
      <p:sp>
        <p:nvSpPr>
          <p:cNvPr id="47" name="矩形 46"/>
          <p:cNvSpPr/>
          <p:nvPr/>
        </p:nvSpPr>
        <p:spPr>
          <a:xfrm>
            <a:off x="4349803" y="3689751"/>
            <a:ext cx="1733149" cy="66148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4439734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18</a:t>
            </a:r>
            <a:endParaRPr lang="zh-CN" altLang="en-US" sz="1400" dirty="0"/>
          </a:p>
        </p:txBody>
      </p:sp>
      <p:cxnSp>
        <p:nvCxnSpPr>
          <p:cNvPr id="51" name="直接箭头连接符 50"/>
          <p:cNvCxnSpPr/>
          <p:nvPr/>
        </p:nvCxnSpPr>
        <p:spPr>
          <a:xfrm flipH="1" flipV="1">
            <a:off x="4816629" y="2651701"/>
            <a:ext cx="858348" cy="104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5369487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36</a:t>
            </a:r>
            <a:endParaRPr lang="zh-CN" altLang="en-US" sz="1400" dirty="0"/>
          </a:p>
        </p:txBody>
      </p:sp>
      <p:sp>
        <p:nvSpPr>
          <p:cNvPr id="55" name="矩形 54"/>
          <p:cNvSpPr/>
          <p:nvPr/>
        </p:nvSpPr>
        <p:spPr>
          <a:xfrm>
            <a:off x="6341852" y="3689751"/>
            <a:ext cx="1642948" cy="66148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6431782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25</a:t>
            </a:r>
            <a:endParaRPr lang="zh-CN" altLang="en-US" sz="1400" dirty="0"/>
          </a:p>
        </p:txBody>
      </p:sp>
      <p:sp>
        <p:nvSpPr>
          <p:cNvPr id="60" name="圆角矩形 59"/>
          <p:cNvSpPr/>
          <p:nvPr/>
        </p:nvSpPr>
        <p:spPr>
          <a:xfrm>
            <a:off x="7296735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75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577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5456 -0.262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0.06966 -0.25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10039 -0.260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052 -0.25717 " pathEditMode="relative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17 -0.25949 " pathEditMode="relative" ptsTypes="AA">
                                      <p:cBhvr>
                                        <p:cTn id="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17 -0.25949 " pathEditMode="relative" ptsTypes="AA">
                                      <p:cBhvr>
                                        <p:cTn id="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17 -0.25949 " pathEditMode="relative" ptsTypes="AA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  <p:bldP spid="44" grpId="0" animBg="1"/>
      <p:bldP spid="48" grpId="0" animBg="1"/>
      <p:bldP spid="52" grpId="1" animBg="1"/>
      <p:bldP spid="55" grpId="0" animBg="1"/>
      <p:bldP spid="56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373549" y="2073972"/>
            <a:ext cx="6085251" cy="674178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381552" y="292754"/>
            <a:ext cx="11428897" cy="582534"/>
          </a:xfrm>
          <a:prstGeom prst="rect">
            <a:avLst/>
          </a:prstGeom>
        </p:spPr>
        <p:txBody>
          <a:bodyPr vert="horz" lIns="64509" tIns="32255" rIns="64509" bIns="32255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493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归并排序</a:t>
            </a:r>
            <a:endParaRPr lang="zh-CN" altLang="en-US" sz="3493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3549" y="3677054"/>
            <a:ext cx="3711075" cy="674178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463480" y="3784057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18</a:t>
            </a:r>
            <a:endParaRPr lang="zh-CN" altLang="en-US" sz="1400" dirty="0"/>
          </a:p>
        </p:txBody>
      </p:sp>
      <p:sp>
        <p:nvSpPr>
          <p:cNvPr id="44" name="圆角矩形 43"/>
          <p:cNvSpPr/>
          <p:nvPr/>
        </p:nvSpPr>
        <p:spPr>
          <a:xfrm>
            <a:off x="3328433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19</a:t>
            </a:r>
            <a:endParaRPr lang="zh-CN" altLang="en-US" sz="1400" dirty="0"/>
          </a:p>
        </p:txBody>
      </p:sp>
      <p:sp>
        <p:nvSpPr>
          <p:cNvPr id="48" name="圆角矩形 47"/>
          <p:cNvSpPr/>
          <p:nvPr/>
        </p:nvSpPr>
        <p:spPr>
          <a:xfrm>
            <a:off x="4439734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36</a:t>
            </a:r>
            <a:endParaRPr lang="zh-CN" altLang="en-US" sz="1400" dirty="0"/>
          </a:p>
        </p:txBody>
      </p:sp>
      <p:sp>
        <p:nvSpPr>
          <p:cNvPr id="52" name="圆角矩形 51"/>
          <p:cNvSpPr/>
          <p:nvPr/>
        </p:nvSpPr>
        <p:spPr>
          <a:xfrm>
            <a:off x="5369487" y="3796754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97</a:t>
            </a:r>
            <a:endParaRPr lang="zh-CN" altLang="en-US" sz="1400" dirty="0"/>
          </a:p>
        </p:txBody>
      </p:sp>
      <p:sp>
        <p:nvSpPr>
          <p:cNvPr id="55" name="矩形 54"/>
          <p:cNvSpPr/>
          <p:nvPr/>
        </p:nvSpPr>
        <p:spPr>
          <a:xfrm>
            <a:off x="6759452" y="3677054"/>
            <a:ext cx="1642948" cy="661481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6849382" y="3784057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25</a:t>
            </a:r>
            <a:endParaRPr lang="zh-CN" altLang="en-US" sz="1400" dirty="0"/>
          </a:p>
        </p:txBody>
      </p:sp>
      <p:sp>
        <p:nvSpPr>
          <p:cNvPr id="60" name="圆角矩形 59"/>
          <p:cNvSpPr/>
          <p:nvPr/>
        </p:nvSpPr>
        <p:spPr>
          <a:xfrm>
            <a:off x="7714335" y="3784057"/>
            <a:ext cx="517795" cy="447474"/>
          </a:xfrm>
          <a:prstGeom prst="roundRect">
            <a:avLst>
              <a:gd name="adj" fmla="val 17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75</a:t>
            </a:r>
            <a:endParaRPr lang="zh-CN" altLang="en-US" sz="1400" dirty="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846228" y="2808000"/>
            <a:ext cx="1452972" cy="856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55" idx="0"/>
          </p:cNvCxnSpPr>
          <p:nvPr/>
        </p:nvCxnSpPr>
        <p:spPr>
          <a:xfrm flipH="1" flipV="1">
            <a:off x="5680800" y="2808000"/>
            <a:ext cx="1900126" cy="86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5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0.00104 -0.2317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091 -0.00602 -0.00143 -0.0118 -0.00234 -0.01736 L -0.00378 -0.02592 L -0.00378 -0.2314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86 L -0.22526 -0.222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5494 -0.22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23 L 3.75E-6 0.00023 L -0.00717 -0.0118 L -0.13243 -0.22755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L 1.45833E-6 0.00023 C 0.00013 -0.00393 0.00013 -0.0074 0.00065 -0.01111 C 0.00091 -0.0125 0.00234 -0.01551 0.00234 -0.01504 L 0.15716 -0.2294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44" grpId="0" animBg="1"/>
      <p:bldP spid="48" grpId="0" animBg="1"/>
      <p:bldP spid="52" grpId="0" animBg="1"/>
      <p:bldP spid="56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1411</Words>
  <Application>Microsoft Office PowerPoint</Application>
  <PresentationFormat>宽屏</PresentationFormat>
  <Paragraphs>200</Paragraphs>
  <Slides>27</Slides>
  <Notes>23</Notes>
  <HiddenSlides>0</HiddenSlides>
  <MMClips>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Source Han Sans CN Normal</vt:lpstr>
      <vt:lpstr>方正姚体</vt:lpstr>
      <vt:lpstr>仿宋</vt:lpstr>
      <vt:lpstr>黑体</vt:lpstr>
      <vt:lpstr>思源黑体 CN Bold</vt:lpstr>
      <vt:lpstr>思源黑体 CN Normal</vt:lpstr>
      <vt:lpstr>宋体</vt:lpstr>
      <vt:lpstr>微软雅黑</vt:lpstr>
      <vt:lpstr>微软雅黑 Light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为什么需要学习这节课</vt:lpstr>
      <vt:lpstr>PowerPoint 演示文稿</vt:lpstr>
      <vt:lpstr>归并排序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BSDiff核心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China</cp:lastModifiedBy>
  <cp:revision>1004</cp:revision>
  <dcterms:created xsi:type="dcterms:W3CDTF">2016-12-28T11:29:00Z</dcterms:created>
  <dcterms:modified xsi:type="dcterms:W3CDTF">2020-06-20T12:29:47Z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