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42"/>
  </p:notesMasterIdLst>
  <p:sldIdLst>
    <p:sldId id="2716" r:id="rId2"/>
    <p:sldId id="2717" r:id="rId3"/>
    <p:sldId id="2718" r:id="rId4"/>
    <p:sldId id="2719" r:id="rId5"/>
    <p:sldId id="2779" r:id="rId6"/>
    <p:sldId id="2780" r:id="rId7"/>
    <p:sldId id="2801" r:id="rId8"/>
    <p:sldId id="2775" r:id="rId9"/>
    <p:sldId id="2802" r:id="rId10"/>
    <p:sldId id="2786" r:id="rId11"/>
    <p:sldId id="2803" r:id="rId12"/>
    <p:sldId id="2804" r:id="rId13"/>
    <p:sldId id="2805" r:id="rId14"/>
    <p:sldId id="2806" r:id="rId15"/>
    <p:sldId id="2807" r:id="rId16"/>
    <p:sldId id="2808" r:id="rId17"/>
    <p:sldId id="2809" r:id="rId18"/>
    <p:sldId id="2813" r:id="rId19"/>
    <p:sldId id="2814" r:id="rId20"/>
    <p:sldId id="2816" r:id="rId21"/>
    <p:sldId id="2817" r:id="rId22"/>
    <p:sldId id="2818" r:id="rId23"/>
    <p:sldId id="2819" r:id="rId24"/>
    <p:sldId id="2820" r:id="rId25"/>
    <p:sldId id="2810" r:id="rId26"/>
    <p:sldId id="2811" r:id="rId27"/>
    <p:sldId id="2812" r:id="rId28"/>
    <p:sldId id="2720" r:id="rId29"/>
    <p:sldId id="2825" r:id="rId30"/>
    <p:sldId id="2781" r:id="rId31"/>
    <p:sldId id="2784" r:id="rId32"/>
    <p:sldId id="2783" r:id="rId33"/>
    <p:sldId id="2787" r:id="rId34"/>
    <p:sldId id="2824" r:id="rId35"/>
    <p:sldId id="2821" r:id="rId36"/>
    <p:sldId id="2822" r:id="rId37"/>
    <p:sldId id="2823" r:id="rId38"/>
    <p:sldId id="2800" r:id="rId39"/>
    <p:sldId id="2763" r:id="rId40"/>
    <p:sldId id="2764" r:id="rId41"/>
  </p:sldIdLst>
  <p:sldSz cx="12858750" cy="7232650"/>
  <p:notesSz cx="6858000" cy="9144000"/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E41"/>
    <a:srgbClr val="669121"/>
    <a:srgbClr val="7CB125"/>
    <a:srgbClr val="591E87"/>
    <a:srgbClr val="749A03"/>
    <a:srgbClr val="9EC304"/>
    <a:srgbClr val="A432E1"/>
    <a:srgbClr val="A7BC1B"/>
    <a:srgbClr val="C65568"/>
    <a:srgbClr val="591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2986" autoAdjust="0"/>
  </p:normalViewPr>
  <p:slideViewPr>
    <p:cSldViewPr>
      <p:cViewPr varScale="1">
        <p:scale>
          <a:sx n="84" d="100"/>
          <a:sy n="84" d="100"/>
        </p:scale>
        <p:origin x="504" y="77"/>
      </p:cViewPr>
      <p:guideLst>
        <p:guide orient="horz" pos="736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2020/4/29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276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1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9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25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7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29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0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22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63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66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7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/>
              <a:t>https://blog.csdn.net/huachao1001/article/details/51810328</a:t>
            </a:r>
            <a:br>
              <a:rPr dirty="0"/>
            </a:br>
            <a:endParaRPr dirty="0"/>
          </a:p>
          <a:p>
            <a:endParaRPr dirty="0"/>
          </a:p>
          <a:p>
            <a:r>
              <a:rPr dirty="0"/>
              <a:t>https://www.cnblogs.com/chiangchou/p/javassist.html</a:t>
            </a:r>
          </a:p>
          <a:p>
            <a:r>
              <a:rPr dirty="0"/>
              <a:t>https://blog.csdn.net/huachao1001/article/details/51810328</a:t>
            </a:r>
          </a:p>
          <a:p>
            <a:r>
              <a:rPr dirty="0"/>
              <a:t>https://www.jianshu.com/p/37a5e058830a</a:t>
            </a:r>
          </a:p>
        </p:txBody>
      </p:sp>
    </p:spTree>
    <p:extLst>
      <p:ext uri="{BB962C8B-B14F-4D97-AF65-F5344CB8AC3E}">
        <p14:creationId xmlns:p14="http://schemas.microsoft.com/office/powerpoint/2010/main" val="746591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3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00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17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87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88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60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86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78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90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70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31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99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、 课程目标</a:t>
            </a:r>
          </a:p>
        </p:txBody>
      </p:sp>
    </p:spTree>
    <p:extLst>
      <p:ext uri="{BB962C8B-B14F-4D97-AF65-F5344CB8AC3E}">
        <p14:creationId xmlns:p14="http://schemas.microsoft.com/office/powerpoint/2010/main" val="16615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6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6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19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0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7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2020/4/29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9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2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91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301329"/>
            <a:ext cx="92669" cy="602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223039" y="282618"/>
            <a:ext cx="12055205" cy="61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349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18960" y="303957"/>
            <a:ext cx="45719" cy="600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/>
          </a:p>
        </p:txBody>
      </p:sp>
    </p:spTree>
    <p:extLst>
      <p:ext uri="{BB962C8B-B14F-4D97-AF65-F5344CB8AC3E}">
        <p14:creationId xmlns:p14="http://schemas.microsoft.com/office/powerpoint/2010/main" val="18459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301329"/>
            <a:ext cx="401795" cy="602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/>
          </a:p>
        </p:txBody>
      </p:sp>
      <p:sp>
        <p:nvSpPr>
          <p:cNvPr id="2" name="矩形 1"/>
          <p:cNvSpPr/>
          <p:nvPr userDrawn="1"/>
        </p:nvSpPr>
        <p:spPr>
          <a:xfrm>
            <a:off x="1" y="301329"/>
            <a:ext cx="401795" cy="60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401795" y="289634"/>
            <a:ext cx="12055205" cy="61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946384" y="1245592"/>
            <a:ext cx="10965983" cy="5484707"/>
          </a:xfrm>
          <a:prstGeom prst="rect">
            <a:avLst/>
          </a:prstGeom>
        </p:spPr>
        <p:txBody>
          <a:bodyPr/>
          <a:lstStyle>
            <a:lvl1pPr marL="481975" indent="-481975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3572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2679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481975" lvl="0" indent="-481975" algn="l" defTabSz="1285385" rtl="0" eaLnBrk="1" latinLnBrk="0" hangingPunct="1">
              <a:lnSpc>
                <a:spcPct val="150000"/>
              </a:lnSpc>
              <a:spcBef>
                <a:spcPts val="137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024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76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2020/4/29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2020/4/29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2020/4/29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2020/4/29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8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2020/4/29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6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2020/4/29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8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2020/4/29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957767" y="678467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black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black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Calibri"/>
                <a:ea typeface="宋体"/>
              </a:rPr>
              <a:t>字体下</a:t>
            </a:r>
            <a:r>
              <a:rPr lang="zh-CN" altLang="en-US" sz="100" dirty="0" smtClean="0">
                <a:solidFill>
                  <a:prstClr val="black"/>
                </a:solidFill>
                <a:latin typeface="Calibri"/>
                <a:ea typeface="宋体"/>
              </a:rPr>
              <a:t>载：</a:t>
            </a:r>
            <a:r>
              <a:rPr lang="en-US" altLang="zh-CN" sz="100" dirty="0" smtClean="0">
                <a:solidFill>
                  <a:prstClr val="black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black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670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5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2020/4/29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8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4628">
        <p14:conveyor dir="l"/>
      </p:transition>
    </mc:Choice>
    <mc:Fallback xmlns="">
      <p:transition spd="slow" advTm="4628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YING IMPRESSION FID FEIZHAO    qq:1964271550"/>
          <p:cNvSpPr/>
          <p:nvPr/>
        </p:nvSpPr>
        <p:spPr bwMode="auto">
          <a:xfrm>
            <a:off x="10443865" y="194"/>
            <a:ext cx="2414188" cy="24796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3385798" y="2406931"/>
            <a:ext cx="7832272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6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506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</a:t>
            </a:r>
            <a:r>
              <a:rPr lang="zh-CN" altLang="zh-CN" sz="5063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en-US" sz="5063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正式课</a:t>
            </a:r>
            <a:endParaRPr lang="zh-CN" altLang="zh-CN" sz="5063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534098" y="3282169"/>
            <a:ext cx="2211197" cy="28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6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6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847" y="1816125"/>
            <a:ext cx="1967443" cy="19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2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887448"/>
              </p:ext>
            </p:extLst>
          </p:nvPr>
        </p:nvGraphicFramePr>
        <p:xfrm>
          <a:off x="812751" y="2196695"/>
          <a:ext cx="11961614" cy="801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文档" r:id="rId4" imgW="8573760" imgH="5744880" progId="Word.OpenDocumentText.12">
                  <p:embed/>
                </p:oleObj>
              </mc:Choice>
              <mc:Fallback>
                <p:oleObj name="文档" r:id="rId4" imgW="8573760" imgH="574488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751" y="2196695"/>
                        <a:ext cx="11961614" cy="801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/>
          <p:nvPr/>
        </p:nvSpPr>
        <p:spPr>
          <a:xfrm>
            <a:off x="1173981" y="1201120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区别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 典型的类结构没有生命好导致溢出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项目中内存溢出</a:t>
            </a:r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http://static.oschina.net/uploads/space/2016/0126/122016_s3ba_101506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91" y="2220059"/>
            <a:ext cx="4705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53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619309"/>
              </p:ext>
            </p:extLst>
          </p:nvPr>
        </p:nvGraphicFramePr>
        <p:xfrm>
          <a:off x="740743" y="2536205"/>
          <a:ext cx="11912600" cy="797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文档" r:id="rId4" imgW="8573760" imgH="5745240" progId="Word.OpenDocumentText.12">
                  <p:embed/>
                </p:oleObj>
              </mc:Choice>
              <mc:Fallback>
                <p:oleObj name="文档" r:id="rId4" imgW="8573760" imgH="574524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0743" y="2536205"/>
                        <a:ext cx="11912600" cy="797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/>
          <p:nvPr/>
        </p:nvSpPr>
        <p:spPr>
          <a:xfrm>
            <a:off x="1173981" y="1201120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代表意义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 典生产者与消费者模型，如 注册回调，忘记注销。 添加到队列，忘记控制队列大小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项目中内存溢出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321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4381" y="1184639"/>
            <a:ext cx="2787497" cy="2517072"/>
            <a:chOff x="4844381" y="1184639"/>
            <a:chExt cx="2787497" cy="2517072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062858" y="1184639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917207" y="237913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484554" y="2305476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44381" y="2305817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93271" y="1738912"/>
              <a:ext cx="13580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03</a:t>
              </a:r>
              <a:endParaRPr lang="zh-CN" altLang="en-US" sz="72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590281" y="4506528"/>
            <a:ext cx="9267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下面哪种情况会出现内存泄漏呢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6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394505"/>
              </p:ext>
            </p:extLst>
          </p:nvPr>
        </p:nvGraphicFramePr>
        <p:xfrm>
          <a:off x="944505" y="2142197"/>
          <a:ext cx="5751512" cy="797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文档" r:id="rId4" imgW="4124880" imgH="5740560" progId="Word.OpenDocumentText.12">
                  <p:embed/>
                </p:oleObj>
              </mc:Choice>
              <mc:Fallback>
                <p:oleObj name="文档" r:id="rId4" imgW="4124880" imgH="574056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4505" y="2142197"/>
                        <a:ext cx="5751512" cy="797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/>
          <p:nvPr/>
        </p:nvSpPr>
        <p:spPr>
          <a:xfrm>
            <a:off x="1173981" y="1081430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区别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>
                <a:solidFill>
                  <a:schemeClr val="bg1"/>
                </a:solidFill>
              </a:rPr>
              <a:t>单例模式在</a:t>
            </a:r>
            <a:r>
              <a:rPr lang="en-US" altLang="zh-CN" sz="1600" dirty="0">
                <a:solidFill>
                  <a:schemeClr val="bg1"/>
                </a:solidFill>
              </a:rPr>
              <a:t>Android</a:t>
            </a:r>
            <a:r>
              <a:rPr lang="zh-CN" altLang="en-US" sz="1600" dirty="0">
                <a:solidFill>
                  <a:schemeClr val="bg1"/>
                </a:solidFill>
              </a:rPr>
              <a:t>开发中会经常用到，但是如果使用不当就会导致内存泄露。因为单例的静态特性使得它的生命周期同应用的生命周期一样长，如果一个对象已经没有用处了，但是单例还持有它的引用，那么在整个应用程序的生命周期它都不能正常被回收，从而导致内存</a:t>
            </a:r>
            <a:r>
              <a:rPr lang="zh-CN" altLang="en-US" sz="1600" dirty="0" smtClean="0">
                <a:solidFill>
                  <a:schemeClr val="bg1"/>
                </a:solidFill>
              </a:rPr>
              <a:t>泄露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946683"/>
              </p:ext>
            </p:extLst>
          </p:nvPr>
        </p:nvGraphicFramePr>
        <p:xfrm>
          <a:off x="6786563" y="2128838"/>
          <a:ext cx="5726112" cy="796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文档" r:id="rId6" imgW="4124880" imgH="5740560" progId="Word.OpenDocumentText.12">
                  <p:embed/>
                </p:oleObj>
              </mc:Choice>
              <mc:Fallback>
                <p:oleObj name="文档" r:id="rId6" imgW="4124880" imgH="574056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86563" y="2128838"/>
                        <a:ext cx="5726112" cy="796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56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86090"/>
              </p:ext>
            </p:extLst>
          </p:nvPr>
        </p:nvGraphicFramePr>
        <p:xfrm>
          <a:off x="812751" y="2680221"/>
          <a:ext cx="5751512" cy="797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文档" r:id="rId4" imgW="4124880" imgH="5740560" progId="Word.OpenDocumentText.12">
                  <p:embed/>
                </p:oleObj>
              </mc:Choice>
              <mc:Fallback>
                <p:oleObj name="文档" r:id="rId4" imgW="4124880" imgH="574056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751" y="2680221"/>
                        <a:ext cx="5751512" cy="797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/>
          <p:nvPr/>
        </p:nvSpPr>
        <p:spPr>
          <a:xfrm>
            <a:off x="1246584" y="1123698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如何避免呢？</a:t>
            </a:r>
            <a:r>
              <a:rPr lang="zh-CN" altLang="fr-FR" sz="1600" dirty="0">
                <a:solidFill>
                  <a:schemeClr val="bg1"/>
                </a:solidFill>
              </a:rPr>
              <a:t>全局的上下文</a:t>
            </a:r>
            <a:r>
              <a:rPr lang="fr-FR" altLang="zh-CN" sz="1600" dirty="0">
                <a:solidFill>
                  <a:schemeClr val="bg1"/>
                </a:solidFill>
              </a:rPr>
              <a:t>Application Context</a:t>
            </a:r>
            <a:r>
              <a:rPr lang="zh-CN" altLang="fr-FR" sz="1600" dirty="0">
                <a:solidFill>
                  <a:schemeClr val="bg1"/>
                </a:solidFill>
              </a:rPr>
              <a:t>就是应用程序的上下文，和单例的生命周期一样长</a:t>
            </a:r>
            <a:r>
              <a:rPr lang="zh-CN" altLang="fr-FR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fr-FR" sz="1600" dirty="0" smtClean="0">
                <a:solidFill>
                  <a:schemeClr val="bg1"/>
                </a:solidFill>
              </a:rPr>
              <a:t>这样</a:t>
            </a:r>
            <a:r>
              <a:rPr lang="zh-CN" altLang="fr-FR" sz="1600" dirty="0">
                <a:solidFill>
                  <a:schemeClr val="bg1"/>
                </a:solidFill>
              </a:rPr>
              <a:t>就避免了内存泄漏。单例模式对应应用程序的生命周期，所以我们在构造单例的时候尽量避免</a:t>
            </a:r>
            <a:r>
              <a:rPr lang="zh-CN" altLang="fr-FR" sz="1600" dirty="0" smtClean="0">
                <a:solidFill>
                  <a:schemeClr val="bg1"/>
                </a:solidFill>
              </a:rPr>
              <a:t>使用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fr-FR" altLang="zh-CN" sz="1600" dirty="0" smtClean="0">
                <a:solidFill>
                  <a:schemeClr val="bg1"/>
                </a:solidFill>
              </a:rPr>
              <a:t>Activity</a:t>
            </a:r>
            <a:r>
              <a:rPr lang="zh-CN" altLang="fr-FR" sz="1600" dirty="0">
                <a:solidFill>
                  <a:schemeClr val="bg1"/>
                </a:solidFill>
              </a:rPr>
              <a:t>的上下文，而是使用</a:t>
            </a:r>
            <a:r>
              <a:rPr lang="fr-FR" altLang="zh-CN" sz="1600" dirty="0">
                <a:solidFill>
                  <a:schemeClr val="bg1"/>
                </a:solidFill>
              </a:rPr>
              <a:t>Application</a:t>
            </a:r>
            <a:r>
              <a:rPr lang="zh-CN" altLang="fr-FR" sz="1600" dirty="0">
                <a:solidFill>
                  <a:schemeClr val="bg1"/>
                </a:solidFill>
              </a:rPr>
              <a:t>的</a:t>
            </a:r>
            <a:r>
              <a:rPr lang="zh-CN" altLang="fr-FR" sz="1600" dirty="0" smtClean="0">
                <a:solidFill>
                  <a:schemeClr val="bg1"/>
                </a:solidFill>
              </a:rPr>
              <a:t>上下文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69671"/>
            <a:ext cx="10297144" cy="15665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483287"/>
              </p:ext>
            </p:extLst>
          </p:nvPr>
        </p:nvGraphicFramePr>
        <p:xfrm>
          <a:off x="6645399" y="2680221"/>
          <a:ext cx="5654675" cy="788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文档" r:id="rId6" imgW="4124880" imgH="5740560" progId="Word.OpenDocumentText.12">
                  <p:embed/>
                </p:oleObj>
              </mc:Choice>
              <mc:Fallback>
                <p:oleObj name="文档" r:id="rId6" imgW="4124880" imgH="574056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45399" y="2680221"/>
                        <a:ext cx="5654675" cy="788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995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031973"/>
              </p:ext>
            </p:extLst>
          </p:nvPr>
        </p:nvGraphicFramePr>
        <p:xfrm>
          <a:off x="957164" y="2104157"/>
          <a:ext cx="5952790" cy="1046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文档" r:id="rId4" imgW="4124880" imgH="7253280" progId="Word.OpenDocumentText.12">
                  <p:embed/>
                </p:oleObj>
              </mc:Choice>
              <mc:Fallback>
                <p:oleObj name="文档" r:id="rId4" imgW="4124880" imgH="725328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7164" y="2104157"/>
                        <a:ext cx="5952790" cy="10469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/>
          <p:nvPr/>
        </p:nvSpPr>
        <p:spPr>
          <a:xfrm>
            <a:off x="1246584" y="1123698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静态变量导致内存泄露</a:t>
            </a:r>
            <a:r>
              <a:rPr lang="zh-CN" altLang="en-US" sz="1600" dirty="0" smtClean="0">
                <a:solidFill>
                  <a:srgbClr val="E8DE41"/>
                </a:solidFill>
              </a:rPr>
              <a:t>？</a:t>
            </a:r>
            <a:r>
              <a:rPr lang="zh-CN" altLang="en-US" sz="1600" dirty="0" smtClean="0">
                <a:solidFill>
                  <a:schemeClr val="bg1"/>
                </a:solidFill>
              </a:rPr>
              <a:t>静态</a:t>
            </a:r>
            <a:r>
              <a:rPr lang="zh-CN" altLang="en-US" sz="1600" dirty="0">
                <a:solidFill>
                  <a:schemeClr val="bg1"/>
                </a:solidFill>
              </a:rPr>
              <a:t>变量存储在方法区，它的生命周期从类加载开始，到整个进程结束。一旦</a:t>
            </a:r>
            <a:r>
              <a:rPr lang="zh-CN" altLang="en-US" sz="1600" dirty="0" smtClean="0">
                <a:solidFill>
                  <a:schemeClr val="bg1"/>
                </a:solidFill>
              </a:rPr>
              <a:t>静态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变量</a:t>
            </a:r>
            <a:r>
              <a:rPr lang="zh-CN" altLang="en-US" sz="1600" dirty="0">
                <a:solidFill>
                  <a:schemeClr val="bg1"/>
                </a:solidFill>
              </a:rPr>
              <a:t>初始化后，它所持有的引用只有等到进程结束才会释放。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41202"/>
            <a:ext cx="10297144" cy="1162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20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67703"/>
              </p:ext>
            </p:extLst>
          </p:nvPr>
        </p:nvGraphicFramePr>
        <p:xfrm>
          <a:off x="1311275" y="2393950"/>
          <a:ext cx="8205788" cy="144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文档" r:id="rId4" imgW="4124880" imgH="7253280" progId="Word.OpenDocumentText.12">
                  <p:embed/>
                </p:oleObj>
              </mc:Choice>
              <mc:Fallback>
                <p:oleObj name="文档" r:id="rId4" imgW="4124880" imgH="725328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1275" y="2393950"/>
                        <a:ext cx="8205788" cy="1442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/>
          <p:nvPr/>
        </p:nvSpPr>
        <p:spPr>
          <a:xfrm>
            <a:off x="1246584" y="1123698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如何解决呢？</a:t>
            </a:r>
            <a:r>
              <a:rPr lang="en-US" altLang="zh-CN" sz="1600" dirty="0">
                <a:solidFill>
                  <a:schemeClr val="bg1"/>
                </a:solidFill>
              </a:rPr>
              <a:t>Info</a:t>
            </a:r>
            <a:r>
              <a:rPr lang="zh-CN" altLang="en-US" sz="1600" dirty="0">
                <a:solidFill>
                  <a:schemeClr val="bg1"/>
                </a:solidFill>
              </a:rPr>
              <a:t>作为</a:t>
            </a:r>
            <a:r>
              <a:rPr lang="en-US" altLang="zh-CN" sz="1600" dirty="0">
                <a:solidFill>
                  <a:schemeClr val="bg1"/>
                </a:solidFill>
              </a:rPr>
              <a:t>Activity</a:t>
            </a:r>
            <a:r>
              <a:rPr lang="zh-CN" altLang="en-US" sz="1600" dirty="0">
                <a:solidFill>
                  <a:schemeClr val="bg1"/>
                </a:solidFill>
              </a:rPr>
              <a:t>的静态成员，并且持有</a:t>
            </a:r>
            <a:r>
              <a:rPr lang="en-US" altLang="zh-CN" sz="1600" dirty="0">
                <a:solidFill>
                  <a:schemeClr val="bg1"/>
                </a:solidFill>
              </a:rPr>
              <a:t>Activity</a:t>
            </a:r>
            <a:r>
              <a:rPr lang="zh-CN" altLang="en-US" sz="1600" dirty="0">
                <a:solidFill>
                  <a:schemeClr val="bg1"/>
                </a:solidFill>
              </a:rPr>
              <a:t>的引用，但是</a:t>
            </a:r>
            <a:r>
              <a:rPr lang="en-US" altLang="zh-CN" sz="1600" dirty="0" err="1">
                <a:solidFill>
                  <a:schemeClr val="bg1"/>
                </a:solidFill>
              </a:rPr>
              <a:t>sInfo</a:t>
            </a:r>
            <a:r>
              <a:rPr lang="zh-CN" altLang="en-US" sz="1600" dirty="0">
                <a:solidFill>
                  <a:schemeClr val="bg1"/>
                </a:solidFill>
              </a:rPr>
              <a:t>作为静态变量，生命周期肯定</a:t>
            </a:r>
            <a:r>
              <a:rPr lang="zh-CN" altLang="en-US" sz="1600" dirty="0" smtClean="0">
                <a:solidFill>
                  <a:schemeClr val="bg1"/>
                </a:solidFill>
              </a:rPr>
              <a:t>比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Activity</a:t>
            </a:r>
            <a:r>
              <a:rPr lang="zh-CN" altLang="en-US" sz="1600" dirty="0">
                <a:solidFill>
                  <a:schemeClr val="bg1"/>
                </a:solidFill>
              </a:rPr>
              <a:t>长。所以当</a:t>
            </a:r>
            <a:r>
              <a:rPr lang="en-US" altLang="zh-CN" sz="1600" dirty="0">
                <a:solidFill>
                  <a:schemeClr val="bg1"/>
                </a:solidFill>
              </a:rPr>
              <a:t>Activity</a:t>
            </a:r>
            <a:r>
              <a:rPr lang="zh-CN" altLang="en-US" sz="1600" dirty="0">
                <a:solidFill>
                  <a:schemeClr val="bg1"/>
                </a:solidFill>
              </a:rPr>
              <a:t>退出后，</a:t>
            </a:r>
            <a:r>
              <a:rPr lang="en-US" altLang="zh-CN" sz="1600" dirty="0" err="1">
                <a:solidFill>
                  <a:schemeClr val="bg1"/>
                </a:solidFill>
              </a:rPr>
              <a:t>sInfo</a:t>
            </a:r>
            <a:r>
              <a:rPr lang="zh-CN" altLang="en-US" sz="1600" dirty="0">
                <a:solidFill>
                  <a:schemeClr val="bg1"/>
                </a:solidFill>
              </a:rPr>
              <a:t>仍然引用了</a:t>
            </a:r>
            <a:r>
              <a:rPr lang="en-US" altLang="zh-CN" sz="1600" dirty="0">
                <a:solidFill>
                  <a:schemeClr val="bg1"/>
                </a:solidFill>
              </a:rPr>
              <a:t>Activity</a:t>
            </a:r>
            <a:r>
              <a:rPr lang="zh-CN" altLang="en-US" sz="1600" dirty="0">
                <a:solidFill>
                  <a:schemeClr val="bg1"/>
                </a:solidFill>
              </a:rPr>
              <a:t>，</a:t>
            </a:r>
            <a:r>
              <a:rPr lang="en-US" altLang="zh-CN" sz="1600" dirty="0">
                <a:solidFill>
                  <a:schemeClr val="bg1"/>
                </a:solidFill>
              </a:rPr>
              <a:t>Activity</a:t>
            </a:r>
            <a:r>
              <a:rPr lang="zh-CN" altLang="en-US" sz="1600" dirty="0">
                <a:solidFill>
                  <a:schemeClr val="bg1"/>
                </a:solidFill>
              </a:rPr>
              <a:t>不能被回收，这就导致了内存泄露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41202"/>
            <a:ext cx="10297144" cy="1162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410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286650"/>
              </p:ext>
            </p:extLst>
          </p:nvPr>
        </p:nvGraphicFramePr>
        <p:xfrm>
          <a:off x="956767" y="2104157"/>
          <a:ext cx="5688632" cy="822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文档" r:id="rId4" imgW="4124880" imgH="7253280" progId="Word.OpenDocumentText.12">
                  <p:embed/>
                </p:oleObj>
              </mc:Choice>
              <mc:Fallback>
                <p:oleObj name="文档" r:id="rId4" imgW="4124880" imgH="725328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6767" y="2104157"/>
                        <a:ext cx="5688632" cy="8229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/>
          <p:nvPr/>
        </p:nvSpPr>
        <p:spPr>
          <a:xfrm>
            <a:off x="1246584" y="1123698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非静态内部类导致内存泄露</a:t>
            </a:r>
            <a:r>
              <a:rPr lang="zh-CN" altLang="en-US" sz="1600" dirty="0" smtClean="0">
                <a:solidFill>
                  <a:srgbClr val="E8DE41"/>
                </a:solidFill>
              </a:rPr>
              <a:t>？</a:t>
            </a:r>
            <a:r>
              <a:rPr lang="zh-CN" altLang="en-US" sz="1600" dirty="0" smtClean="0">
                <a:solidFill>
                  <a:schemeClr val="bg1"/>
                </a:solidFill>
              </a:rPr>
              <a:t>非</a:t>
            </a:r>
            <a:r>
              <a:rPr lang="zh-CN" altLang="en-US" sz="1600" dirty="0">
                <a:solidFill>
                  <a:schemeClr val="bg1"/>
                </a:solidFill>
              </a:rPr>
              <a:t>静态内部类（包括匿名内部类）默认就会持有外部类的引用，当非静态</a:t>
            </a:r>
            <a:r>
              <a:rPr lang="zh-CN" altLang="en-US" sz="1600" dirty="0" smtClean="0">
                <a:solidFill>
                  <a:schemeClr val="bg1"/>
                </a:solidFill>
              </a:rPr>
              <a:t>内部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类对象的生命周期比外部类对象的生命周期长时，就会导致内存泄露。常见 </a:t>
            </a:r>
            <a:r>
              <a:rPr lang="en-US" altLang="zh-CN" sz="1600" dirty="0">
                <a:solidFill>
                  <a:schemeClr val="bg1"/>
                </a:solidFill>
              </a:rPr>
              <a:t>(</a:t>
            </a:r>
            <a:r>
              <a:rPr lang="en-US" altLang="zh-CN" sz="1600" dirty="0" err="1">
                <a:solidFill>
                  <a:schemeClr val="bg1"/>
                </a:solidFill>
              </a:rPr>
              <a:t>Handler,Thread,AsyncTask</a:t>
            </a:r>
            <a:r>
              <a:rPr lang="en-US" altLang="zh-CN" sz="1600" dirty="0">
                <a:solidFill>
                  <a:schemeClr val="bg1"/>
                </a:solidFill>
              </a:rPr>
              <a:t>)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41202"/>
            <a:ext cx="10297144" cy="1162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105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24469"/>
              </p:ext>
            </p:extLst>
          </p:nvPr>
        </p:nvGraphicFramePr>
        <p:xfrm>
          <a:off x="981175" y="2176165"/>
          <a:ext cx="4151312" cy="729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文档" r:id="rId4" imgW="4124880" imgH="7253280" progId="Word.OpenDocumentText.12">
                  <p:embed/>
                </p:oleObj>
              </mc:Choice>
              <mc:Fallback>
                <p:oleObj name="文档" r:id="rId4" imgW="4124880" imgH="725328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175" y="2176165"/>
                        <a:ext cx="4151312" cy="729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/>
          <p:nvPr/>
        </p:nvSpPr>
        <p:spPr>
          <a:xfrm>
            <a:off x="1246584" y="1123698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非静态内部类导致内存泄露</a:t>
            </a:r>
            <a:r>
              <a:rPr lang="zh-CN" altLang="en-US" sz="1600" dirty="0" smtClean="0">
                <a:solidFill>
                  <a:srgbClr val="E8DE41"/>
                </a:solidFill>
              </a:rPr>
              <a:t>？</a:t>
            </a:r>
            <a:r>
              <a:rPr lang="zh-CN" altLang="en-US" sz="1600" dirty="0" smtClean="0">
                <a:solidFill>
                  <a:schemeClr val="bg1"/>
                </a:solidFill>
              </a:rPr>
              <a:t>非</a:t>
            </a:r>
            <a:r>
              <a:rPr lang="zh-CN" altLang="en-US" sz="1600" dirty="0">
                <a:solidFill>
                  <a:schemeClr val="bg1"/>
                </a:solidFill>
              </a:rPr>
              <a:t>静态内部类（包括匿名内部类）默认就会持有外部类的引用，当非静态</a:t>
            </a:r>
            <a:r>
              <a:rPr lang="zh-CN" altLang="en-US" sz="1600" dirty="0" smtClean="0">
                <a:solidFill>
                  <a:schemeClr val="bg1"/>
                </a:solidFill>
              </a:rPr>
              <a:t>内部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类对象的生命周期比外部类对象的生命周期长时，就会导致内存泄露。常见 </a:t>
            </a:r>
            <a:r>
              <a:rPr lang="en-US" altLang="zh-CN" sz="1600" dirty="0">
                <a:solidFill>
                  <a:schemeClr val="bg1"/>
                </a:solidFill>
              </a:rPr>
              <a:t>(</a:t>
            </a:r>
            <a:r>
              <a:rPr lang="en-US" altLang="zh-CN" sz="1600" dirty="0" err="1">
                <a:solidFill>
                  <a:schemeClr val="bg1"/>
                </a:solidFill>
              </a:rPr>
              <a:t>Handler,Thread,AsyncTask</a:t>
            </a:r>
            <a:r>
              <a:rPr lang="en-US" altLang="zh-CN" sz="1600" dirty="0">
                <a:solidFill>
                  <a:schemeClr val="bg1"/>
                </a:solidFill>
              </a:rPr>
              <a:t>)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41202"/>
            <a:ext cx="10297144" cy="1162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49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009192"/>
              </p:ext>
            </p:extLst>
          </p:nvPr>
        </p:nvGraphicFramePr>
        <p:xfrm>
          <a:off x="380703" y="2089572"/>
          <a:ext cx="5907088" cy="1096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文档" r:id="rId4" imgW="4124880" imgH="7645320" progId="Word.OpenDocumentText.12">
                  <p:embed/>
                </p:oleObj>
              </mc:Choice>
              <mc:Fallback>
                <p:oleObj name="文档" r:id="rId4" imgW="4124880" imgH="764532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703" y="2089572"/>
                        <a:ext cx="5907088" cy="1096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/>
          <p:nvPr/>
        </p:nvSpPr>
        <p:spPr>
          <a:xfrm>
            <a:off x="1246584" y="1123698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非静态内部类导致内存泄露</a:t>
            </a:r>
            <a:r>
              <a:rPr lang="zh-CN" altLang="en-US" sz="1600" dirty="0" smtClean="0">
                <a:solidFill>
                  <a:srgbClr val="E8DE41"/>
                </a:solidFill>
              </a:rPr>
              <a:t>？</a:t>
            </a:r>
            <a:r>
              <a:rPr lang="zh-CN" altLang="en-US" sz="1600" dirty="0" smtClean="0">
                <a:solidFill>
                  <a:schemeClr val="bg1"/>
                </a:solidFill>
              </a:rPr>
              <a:t>非</a:t>
            </a:r>
            <a:r>
              <a:rPr lang="zh-CN" altLang="en-US" sz="1600" dirty="0">
                <a:solidFill>
                  <a:schemeClr val="bg1"/>
                </a:solidFill>
              </a:rPr>
              <a:t>静态内部类（包括匿名内部类）默认就会持有外部类的引用，当非静态</a:t>
            </a:r>
            <a:r>
              <a:rPr lang="zh-CN" altLang="en-US" sz="1600" dirty="0" smtClean="0">
                <a:solidFill>
                  <a:schemeClr val="bg1"/>
                </a:solidFill>
              </a:rPr>
              <a:t>内部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类对象的生命周期比外部类对象的生命周期长时，就会导致内存泄露。常见 </a:t>
            </a:r>
            <a:r>
              <a:rPr lang="en-US" altLang="zh-CN" sz="1600" dirty="0">
                <a:solidFill>
                  <a:schemeClr val="bg1"/>
                </a:solidFill>
              </a:rPr>
              <a:t>(</a:t>
            </a:r>
            <a:r>
              <a:rPr lang="en-US" altLang="zh-CN" sz="1600" dirty="0" err="1">
                <a:solidFill>
                  <a:schemeClr val="bg1"/>
                </a:solidFill>
              </a:rPr>
              <a:t>Handler,Thread,AsyncTask</a:t>
            </a:r>
            <a:r>
              <a:rPr lang="en-US" altLang="zh-CN" sz="1600" dirty="0">
                <a:solidFill>
                  <a:schemeClr val="bg1"/>
                </a:solidFill>
              </a:rPr>
              <a:t>)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(3</a:t>
            </a:r>
            <a:r>
              <a:rPr lang="zh-CN" altLang="en-US" dirty="0" smtClean="0"/>
              <a:t>还有一种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41202"/>
            <a:ext cx="10297144" cy="1162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548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697" y="5725938"/>
            <a:ext cx="12857401" cy="1506712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483393" y="231949"/>
            <a:ext cx="12631683" cy="110802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zh-CN" altLang="en-US" sz="3683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内存泄漏连环炮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24919" y="1744117"/>
            <a:ext cx="10685087" cy="2911291"/>
          </a:xfrm>
          <a:prstGeom prst="rect">
            <a:avLst/>
          </a:prstGeom>
        </p:spPr>
        <p:txBody>
          <a:bodyPr vert="horz" wrap="square" lIns="51029" tIns="25514" rIns="51029" bIns="25514" rtlCol="0">
            <a:noAutofit/>
          </a:bodyPr>
          <a:lstStyle/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>技术点：内存泄漏与内存溢出的</a:t>
            </a:r>
            <a:r>
              <a:rPr lang="zh-CN" altLang="en-US" dirty="0" smtClean="0">
                <a:solidFill>
                  <a:schemeClr val="bg1"/>
                </a:solidFill>
              </a:rPr>
              <a:t>区别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>
                <a:solidFill>
                  <a:schemeClr val="bg1"/>
                </a:solidFill>
              </a:rPr>
              <a:t>垃圾回收机制的原理是</a:t>
            </a:r>
            <a:r>
              <a:rPr lang="zh-CN" altLang="en-US" dirty="0" smtClean="0">
                <a:solidFill>
                  <a:schemeClr val="bg1"/>
                </a:solidFill>
              </a:rPr>
              <a:t>什么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>
                <a:solidFill>
                  <a:schemeClr val="bg1"/>
                </a:solidFill>
              </a:rPr>
              <a:t>详细说说什么情况下会出现</a:t>
            </a:r>
            <a:r>
              <a:rPr lang="en-US" altLang="zh-CN" dirty="0">
                <a:solidFill>
                  <a:schemeClr val="bg1"/>
                </a:solidFill>
              </a:rPr>
              <a:t>Android</a:t>
            </a:r>
            <a:r>
              <a:rPr lang="zh-CN" altLang="en-US" dirty="0">
                <a:solidFill>
                  <a:schemeClr val="bg1"/>
                </a:solidFill>
              </a:rPr>
              <a:t>内存泄漏（六大类</a:t>
            </a:r>
            <a:r>
              <a:rPr lang="zh-CN" altLang="en-US" dirty="0" smtClean="0">
                <a:solidFill>
                  <a:schemeClr val="bg1"/>
                </a:solidFill>
              </a:rPr>
              <a:t>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>
                <a:solidFill>
                  <a:schemeClr val="bg1"/>
                </a:solidFill>
              </a:rPr>
              <a:t>你理解什么是内存抖动  在造成的本质原因是什么（年轻堆与老年堆机制</a:t>
            </a:r>
            <a:r>
              <a:rPr lang="zh-CN" altLang="en-US" dirty="0" smtClean="0">
                <a:solidFill>
                  <a:schemeClr val="bg1"/>
                </a:solidFill>
              </a:rPr>
              <a:t>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>
                <a:solidFill>
                  <a:schemeClr val="bg1"/>
                </a:solidFill>
              </a:rPr>
              <a:t>你是怎么处理</a:t>
            </a:r>
            <a:r>
              <a:rPr lang="en-US" altLang="zh-CN" dirty="0">
                <a:solidFill>
                  <a:schemeClr val="bg1"/>
                </a:solidFill>
              </a:rPr>
              <a:t>Crash</a:t>
            </a:r>
            <a:r>
              <a:rPr lang="zh-CN" altLang="en-US" dirty="0">
                <a:solidFill>
                  <a:schemeClr val="bg1"/>
                </a:solidFill>
              </a:rPr>
              <a:t>异常的。对于不能定位行数的问题怎么</a:t>
            </a:r>
            <a:r>
              <a:rPr lang="zh-CN" altLang="en-US" dirty="0" smtClean="0">
                <a:solidFill>
                  <a:schemeClr val="bg1"/>
                </a:solidFill>
              </a:rPr>
              <a:t>解决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r>
              <a:rPr lang="zh-CN" altLang="en-US" dirty="0">
                <a:solidFill>
                  <a:schemeClr val="bg1"/>
                </a:solidFill>
              </a:rPr>
              <a:t>你是怎么对内存进行管理的（</a:t>
            </a:r>
            <a:r>
              <a:rPr lang="en-US" altLang="zh-CN" dirty="0">
                <a:solidFill>
                  <a:schemeClr val="bg1"/>
                </a:solidFill>
              </a:rPr>
              <a:t>Bitmap</a:t>
            </a:r>
            <a:r>
              <a:rPr lang="zh-CN" altLang="en-US" dirty="0">
                <a:solidFill>
                  <a:schemeClr val="bg1"/>
                </a:solidFill>
              </a:rPr>
              <a:t>，对象）</a:t>
            </a:r>
            <a:endParaRPr lang="zh-CN" altLang="en-US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74772" y="1044970"/>
            <a:ext cx="1295547" cy="212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81" b="1"/>
              <a:t>视频资料加雪儿老师微信</a:t>
            </a:r>
          </a:p>
        </p:txBody>
      </p:sp>
    </p:spTree>
    <p:extLst>
      <p:ext uri="{BB962C8B-B14F-4D97-AF65-F5344CB8AC3E}">
        <p14:creationId xmlns:p14="http://schemas.microsoft.com/office/powerpoint/2010/main" val="16335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675904"/>
              </p:ext>
            </p:extLst>
          </p:nvPr>
        </p:nvGraphicFramePr>
        <p:xfrm>
          <a:off x="981175" y="2176165"/>
          <a:ext cx="4151312" cy="729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文档" r:id="rId4" imgW="4124880" imgH="7253280" progId="Word.OpenDocumentText.12">
                  <p:embed/>
                </p:oleObj>
              </mc:Choice>
              <mc:Fallback>
                <p:oleObj name="文档" r:id="rId4" imgW="4124880" imgH="725328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175" y="2176165"/>
                        <a:ext cx="4151312" cy="729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内容占位符 2"/>
          <p:cNvSpPr txBox="1"/>
          <p:nvPr/>
        </p:nvSpPr>
        <p:spPr>
          <a:xfrm>
            <a:off x="1246584" y="1123698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未</a:t>
            </a:r>
            <a:r>
              <a:rPr lang="zh-CN" altLang="en-US" sz="1600" dirty="0">
                <a:solidFill>
                  <a:srgbClr val="E8DE41"/>
                </a:solidFill>
              </a:rPr>
              <a:t>取消注册或回调导致内存泄露？</a:t>
            </a:r>
            <a:r>
              <a:rPr lang="zh-CN" altLang="en-US" sz="1600" dirty="0">
                <a:solidFill>
                  <a:schemeClr val="bg1"/>
                </a:solidFill>
              </a:rPr>
              <a:t>比如我们在</a:t>
            </a:r>
            <a:r>
              <a:rPr lang="en-US" altLang="zh-CN" sz="1600" dirty="0">
                <a:solidFill>
                  <a:schemeClr val="bg1"/>
                </a:solidFill>
              </a:rPr>
              <a:t>Activity</a:t>
            </a:r>
            <a:r>
              <a:rPr lang="zh-CN" altLang="en-US" sz="1600" dirty="0">
                <a:solidFill>
                  <a:schemeClr val="bg1"/>
                </a:solidFill>
              </a:rPr>
              <a:t>中注册广播，如果在</a:t>
            </a:r>
            <a:r>
              <a:rPr lang="en-US" altLang="zh-CN" sz="1600" dirty="0">
                <a:solidFill>
                  <a:schemeClr val="bg1"/>
                </a:solidFill>
              </a:rPr>
              <a:t>Activity</a:t>
            </a:r>
            <a:r>
              <a:rPr lang="zh-CN" altLang="en-US" sz="1600" dirty="0">
                <a:solidFill>
                  <a:schemeClr val="bg1"/>
                </a:solidFill>
              </a:rPr>
              <a:t>销毁后不取消注册，那么这个刚播会一直存在系统中，同上面所说的非静态内部类一样持有</a:t>
            </a:r>
            <a:r>
              <a:rPr lang="en-US" altLang="zh-CN" sz="1600" dirty="0">
                <a:solidFill>
                  <a:schemeClr val="bg1"/>
                </a:solidFill>
              </a:rPr>
              <a:t>Activity</a:t>
            </a:r>
            <a:r>
              <a:rPr lang="zh-CN" altLang="en-US" sz="1600" dirty="0">
                <a:solidFill>
                  <a:schemeClr val="bg1"/>
                </a:solidFill>
              </a:rPr>
              <a:t>引用，导致内存泄露。因此注册广播后在</a:t>
            </a:r>
            <a:r>
              <a:rPr lang="en-US" altLang="zh-CN" sz="1600" dirty="0">
                <a:solidFill>
                  <a:schemeClr val="bg1"/>
                </a:solidFill>
              </a:rPr>
              <a:t>Activity</a:t>
            </a:r>
            <a:r>
              <a:rPr lang="zh-CN" altLang="en-US" sz="1600" dirty="0">
                <a:solidFill>
                  <a:schemeClr val="bg1"/>
                </a:solidFill>
              </a:rPr>
              <a:t>销毁后一定要取消</a:t>
            </a:r>
            <a:r>
              <a:rPr lang="zh-CN" altLang="en-US" sz="1600" dirty="0" smtClean="0">
                <a:solidFill>
                  <a:schemeClr val="bg1"/>
                </a:solidFill>
              </a:rPr>
              <a:t>注册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(4)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41202"/>
            <a:ext cx="10297144" cy="1162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31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741455"/>
              </p:ext>
            </p:extLst>
          </p:nvPr>
        </p:nvGraphicFramePr>
        <p:xfrm>
          <a:off x="956767" y="2536205"/>
          <a:ext cx="5664224" cy="823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文档" r:id="rId4" imgW="4124880" imgH="7253280" progId="Word.OpenDocumentText.12">
                  <p:embed/>
                </p:oleObj>
              </mc:Choice>
              <mc:Fallback>
                <p:oleObj name="文档" r:id="rId4" imgW="4124880" imgH="725328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6767" y="2536205"/>
                        <a:ext cx="5664224" cy="8230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(5)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41202"/>
            <a:ext cx="10297144" cy="1162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398984" y="1276098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集合中的对象未清理造成内存泄露</a:t>
            </a:r>
            <a:r>
              <a:rPr lang="zh-CN" altLang="en-US" sz="1600" dirty="0" smtClean="0">
                <a:solidFill>
                  <a:srgbClr val="E8DE41"/>
                </a:solidFill>
              </a:rPr>
              <a:t>？</a:t>
            </a:r>
            <a:r>
              <a:rPr lang="zh-CN" altLang="en-US" sz="1600" dirty="0">
                <a:solidFill>
                  <a:schemeClr val="bg1"/>
                </a:solidFill>
              </a:rPr>
              <a:t>在循环中把引用</a:t>
            </a:r>
            <a:r>
              <a:rPr lang="en-US" altLang="zh-CN" sz="1600" dirty="0">
                <a:solidFill>
                  <a:schemeClr val="bg1"/>
                </a:solidFill>
              </a:rPr>
              <a:t>o</a:t>
            </a:r>
            <a:r>
              <a:rPr lang="zh-CN" altLang="en-US" sz="1600" dirty="0">
                <a:solidFill>
                  <a:schemeClr val="bg1"/>
                </a:solidFill>
              </a:rPr>
              <a:t>释放了，但是它被添加到了</a:t>
            </a:r>
            <a:r>
              <a:rPr lang="en-US" altLang="zh-CN" sz="1600" dirty="0" err="1">
                <a:solidFill>
                  <a:schemeClr val="bg1"/>
                </a:solidFill>
              </a:rPr>
              <a:t>objectList</a:t>
            </a:r>
            <a:r>
              <a:rPr lang="zh-CN" altLang="en-US" sz="1600" dirty="0">
                <a:solidFill>
                  <a:schemeClr val="bg1"/>
                </a:solidFill>
              </a:rPr>
              <a:t>中，所以</a:t>
            </a:r>
            <a:r>
              <a:rPr lang="en-US" altLang="zh-CN" sz="1600" dirty="0" err="1">
                <a:solidFill>
                  <a:schemeClr val="bg1"/>
                </a:solidFill>
              </a:rPr>
              <a:t>objectList</a:t>
            </a:r>
            <a:r>
              <a:rPr lang="zh-CN" altLang="en-US" sz="1600" dirty="0">
                <a:solidFill>
                  <a:schemeClr val="bg1"/>
                </a:solidFill>
              </a:rPr>
              <a:t>也持有对象的引用，此时该对象是无法被</a:t>
            </a:r>
            <a:r>
              <a:rPr lang="en-US" altLang="zh-CN" sz="1600" dirty="0">
                <a:solidFill>
                  <a:schemeClr val="bg1"/>
                </a:solidFill>
              </a:rPr>
              <a:t>GC</a:t>
            </a:r>
            <a:r>
              <a:rPr lang="zh-CN" altLang="en-US" sz="1600" dirty="0">
                <a:solidFill>
                  <a:schemeClr val="bg1"/>
                </a:solidFill>
              </a:rPr>
              <a:t>的。因此对象如果添加到集合中，还必须从中删除，最简单的方法防止集合类泄漏内存的</a:t>
            </a:r>
            <a:r>
              <a:rPr lang="zh-CN" altLang="en-US" sz="1600" dirty="0" smtClean="0">
                <a:solidFill>
                  <a:schemeClr val="bg1"/>
                </a:solidFill>
              </a:rPr>
              <a:t>方法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327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426095"/>
              </p:ext>
            </p:extLst>
          </p:nvPr>
        </p:nvGraphicFramePr>
        <p:xfrm>
          <a:off x="956767" y="2536205"/>
          <a:ext cx="5664224" cy="823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文档" r:id="rId4" imgW="4124880" imgH="7253280" progId="Word.OpenDocumentText.12">
                  <p:embed/>
                </p:oleObj>
              </mc:Choice>
              <mc:Fallback>
                <p:oleObj name="文档" r:id="rId4" imgW="4124880" imgH="725328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6767" y="2536205"/>
                        <a:ext cx="5664224" cy="8230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(5)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41202"/>
            <a:ext cx="10297144" cy="1162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398984" y="1276098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解决办法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>
                <a:solidFill>
                  <a:schemeClr val="bg1"/>
                </a:solidFill>
              </a:rPr>
              <a:t>置空集合对象即可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13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521414"/>
              </p:ext>
            </p:extLst>
          </p:nvPr>
        </p:nvGraphicFramePr>
        <p:xfrm>
          <a:off x="955675" y="2540000"/>
          <a:ext cx="5657850" cy="995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文档" r:id="rId4" imgW="4124880" imgH="7253280" progId="Word.OpenDocumentText.12">
                  <p:embed/>
                </p:oleObj>
              </mc:Choice>
              <mc:Fallback>
                <p:oleObj name="文档" r:id="rId4" imgW="4124880" imgH="725328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5675" y="2540000"/>
                        <a:ext cx="5657850" cy="995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(6)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41202"/>
            <a:ext cx="10297144" cy="1162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246584" y="1179172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资源未关闭或释放导致内存泄露</a:t>
            </a:r>
            <a:r>
              <a:rPr lang="zh-CN" altLang="en-US" sz="1600" dirty="0" smtClean="0">
                <a:solidFill>
                  <a:srgbClr val="E8DE41"/>
                </a:solidFill>
              </a:rPr>
              <a:t>？</a:t>
            </a:r>
            <a:r>
              <a:rPr lang="zh-CN" altLang="en-US" sz="1600" dirty="0">
                <a:solidFill>
                  <a:schemeClr val="bg1"/>
                </a:solidFill>
              </a:rPr>
              <a:t>在使用流或者等资源时要及时关闭。这些资源在进行读写操作时通常都使用了缓冲，如果及时不关闭，这些缓冲对象就会一直被占用而得不到释放，以致发生内存泄露。因此我们在不需要使用它们的时候就及时关闭，以便缓冲能及时得到释放，从而避免内存</a:t>
            </a:r>
            <a:r>
              <a:rPr lang="zh-CN" altLang="en-US" sz="1600" dirty="0" smtClean="0">
                <a:solidFill>
                  <a:schemeClr val="bg1"/>
                </a:solidFill>
              </a:rPr>
              <a:t>泄露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1000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149533"/>
              </p:ext>
            </p:extLst>
          </p:nvPr>
        </p:nvGraphicFramePr>
        <p:xfrm>
          <a:off x="1028775" y="2172423"/>
          <a:ext cx="5664224" cy="823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文档" r:id="rId4" imgW="4124880" imgH="7253280" progId="Word.OpenDocumentText.12">
                  <p:embed/>
                </p:oleObj>
              </mc:Choice>
              <mc:Fallback>
                <p:oleObj name="文档" r:id="rId4" imgW="4124880" imgH="725328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8775" y="2172423"/>
                        <a:ext cx="5664224" cy="8230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项目中内存泄漏</a:t>
            </a:r>
            <a:r>
              <a:rPr lang="en-US" altLang="zh-CN" dirty="0" smtClean="0"/>
              <a:t>(6)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941202"/>
            <a:ext cx="10297144" cy="11629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264817" y="998767"/>
            <a:ext cx="9854927" cy="1116091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解决办法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Webview</a:t>
            </a:r>
            <a:r>
              <a:rPr lang="zh-CN" altLang="en-US" sz="1600" dirty="0" smtClean="0">
                <a:solidFill>
                  <a:schemeClr val="bg1"/>
                </a:solidFill>
              </a:rPr>
              <a:t>下面的持有</a:t>
            </a:r>
            <a:r>
              <a:rPr lang="en-US" altLang="zh-CN" sz="1600" dirty="0">
                <a:solidFill>
                  <a:schemeClr val="bg1"/>
                </a:solidFill>
              </a:rPr>
              <a:t>Activity</a:t>
            </a:r>
            <a:r>
              <a:rPr lang="zh-CN" altLang="en-US" sz="1600" dirty="0">
                <a:solidFill>
                  <a:schemeClr val="bg1"/>
                </a:solidFill>
              </a:rPr>
              <a:t>引用，造成</a:t>
            </a:r>
            <a:r>
              <a:rPr lang="en-US" altLang="zh-CN" sz="1600" dirty="0" err="1">
                <a:solidFill>
                  <a:schemeClr val="bg1"/>
                </a:solidFill>
              </a:rPr>
              <a:t>Webview</a:t>
            </a:r>
            <a:r>
              <a:rPr lang="zh-CN" altLang="en-US" sz="1600" dirty="0">
                <a:solidFill>
                  <a:schemeClr val="bg1"/>
                </a:solidFill>
              </a:rPr>
              <a:t>内存无法释放，即使是调用</a:t>
            </a:r>
            <a:r>
              <a:rPr lang="zh-CN" altLang="en-US" sz="1600" dirty="0" smtClean="0">
                <a:solidFill>
                  <a:schemeClr val="bg1"/>
                </a:solidFill>
              </a:rPr>
              <a:t>了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Webview.destory</a:t>
            </a:r>
            <a:r>
              <a:rPr lang="en-US" altLang="zh-CN" sz="1600" dirty="0">
                <a:solidFill>
                  <a:schemeClr val="bg1"/>
                </a:solidFill>
              </a:rPr>
              <a:t>()}</a:t>
            </a:r>
            <a:r>
              <a:rPr lang="zh-CN" altLang="en-US" sz="1600" dirty="0">
                <a:solidFill>
                  <a:schemeClr val="bg1"/>
                </a:solidFill>
              </a:rPr>
              <a:t>等方法都无法解决问题（</a:t>
            </a:r>
            <a:r>
              <a:rPr lang="en-US" altLang="zh-CN" sz="1600" dirty="0">
                <a:solidFill>
                  <a:schemeClr val="bg1"/>
                </a:solidFill>
              </a:rPr>
              <a:t>Android5.1</a:t>
            </a:r>
            <a:r>
              <a:rPr lang="zh-CN" altLang="en-US" sz="1600" dirty="0">
                <a:solidFill>
                  <a:schemeClr val="bg1"/>
                </a:solidFill>
              </a:rPr>
              <a:t>之后）。</a:t>
            </a: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最终的解决方案是：在</a:t>
            </a:r>
            <a:r>
              <a:rPr lang="zh-CN" altLang="en-US" sz="1600" dirty="0" smtClean="0">
                <a:solidFill>
                  <a:schemeClr val="bg1"/>
                </a:solidFill>
              </a:rPr>
              <a:t>销毁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WebView</a:t>
            </a:r>
            <a:r>
              <a:rPr lang="zh-CN" altLang="en-US" sz="1600" dirty="0" smtClean="0">
                <a:solidFill>
                  <a:schemeClr val="bg1"/>
                </a:solidFill>
              </a:rPr>
              <a:t>之前</a:t>
            </a:r>
            <a:r>
              <a:rPr lang="zh-CN" altLang="en-US" sz="1600" dirty="0">
                <a:solidFill>
                  <a:schemeClr val="bg1"/>
                </a:solidFill>
              </a:rPr>
              <a:t>需要先</a:t>
            </a:r>
            <a:r>
              <a:rPr lang="zh-CN" altLang="en-US" sz="1600" dirty="0" smtClean="0">
                <a:solidFill>
                  <a:schemeClr val="bg1"/>
                </a:solidFill>
              </a:rPr>
              <a:t>将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WebView</a:t>
            </a:r>
            <a:r>
              <a:rPr lang="zh-CN" altLang="en-US" sz="1600" dirty="0" smtClean="0">
                <a:solidFill>
                  <a:schemeClr val="bg1"/>
                </a:solidFill>
              </a:rPr>
              <a:t>从</a:t>
            </a:r>
            <a:r>
              <a:rPr lang="zh-CN" altLang="en-US" sz="1600" dirty="0">
                <a:solidFill>
                  <a:schemeClr val="bg1"/>
                </a:solidFill>
              </a:rPr>
              <a:t>父容器中移除，然后在</a:t>
            </a:r>
            <a:r>
              <a:rPr lang="zh-CN" altLang="en-US" sz="1600" dirty="0" smtClean="0">
                <a:solidFill>
                  <a:schemeClr val="bg1"/>
                </a:solidFill>
              </a:rPr>
              <a:t>销毁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WebView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3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4381" y="1184639"/>
            <a:ext cx="2787497" cy="2517072"/>
            <a:chOff x="4844381" y="1184639"/>
            <a:chExt cx="2787497" cy="2517072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062858" y="1184639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917207" y="237913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484554" y="2305476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44381" y="2305817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93271" y="1738912"/>
              <a:ext cx="13580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04</a:t>
              </a:r>
              <a:endParaRPr lang="zh-CN" altLang="en-US" sz="72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590281" y="4506528"/>
            <a:ext cx="10455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你理解什么是内存抖动  在造成的本质原因是什么，怎么解决</a:t>
            </a:r>
          </a:p>
        </p:txBody>
      </p:sp>
    </p:spTree>
    <p:extLst>
      <p:ext uri="{BB962C8B-B14F-4D97-AF65-F5344CB8AC3E}">
        <p14:creationId xmlns:p14="http://schemas.microsoft.com/office/powerpoint/2010/main" val="15311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844886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面试官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看来对内存概念比较深嘛！ 再来一个难一点的， 你</a:t>
            </a:r>
            <a:r>
              <a:rPr lang="zh-CN" altLang="en-US" sz="1600" dirty="0">
                <a:solidFill>
                  <a:schemeClr val="bg1"/>
                </a:solidFill>
              </a:rPr>
              <a:t>理解什么是内存抖动  在造成的本质原因是什么，怎么解决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内存抖动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1678924"/>
            <a:ext cx="10108607" cy="15147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内容占位符 2"/>
          <p:cNvSpPr txBox="1"/>
          <p:nvPr/>
        </p:nvSpPr>
        <p:spPr>
          <a:xfrm>
            <a:off x="1161719" y="3639526"/>
            <a:ext cx="9891393" cy="135703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心理分析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相这个问题说好答 也好答，说不容易答 也不容易！ 内存抖动说来说去就那么一句话。 重要的是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你</a:t>
            </a:r>
            <a:r>
              <a:rPr lang="zh-CN" altLang="en-US" sz="1600" dirty="0" smtClean="0">
                <a:solidFill>
                  <a:schemeClr val="bg1"/>
                </a:solidFill>
              </a:rPr>
              <a:t>如何避免内存抖动发生。我们该怎么办。这个时候需要具备复用思想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56767" y="3435585"/>
            <a:ext cx="10108607" cy="17649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7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  <p:bldP spid="2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内存抖动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1563198"/>
            <a:ext cx="10108607" cy="19374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内容占位符 2"/>
          <p:cNvSpPr txBox="1"/>
          <p:nvPr/>
        </p:nvSpPr>
        <p:spPr>
          <a:xfrm>
            <a:off x="1173981" y="4768453"/>
            <a:ext cx="9891393" cy="135703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内存抖动结果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如果</a:t>
            </a:r>
            <a:r>
              <a:rPr lang="zh-CN" altLang="en-US" sz="1600" dirty="0">
                <a:solidFill>
                  <a:schemeClr val="bg1"/>
                </a:solidFill>
              </a:rPr>
              <a:t>抖动很频繁，会导致垃圾回收机制频繁运行（短时间内产生大量对象，需要大量内存，</a:t>
            </a:r>
            <a:r>
              <a:rPr lang="zh-CN" altLang="en-US" sz="1600" dirty="0" smtClean="0">
                <a:solidFill>
                  <a:schemeClr val="bg1"/>
                </a:solidFill>
              </a:rPr>
              <a:t>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且</a:t>
            </a:r>
            <a:r>
              <a:rPr lang="zh-CN" altLang="en-US" sz="1600" dirty="0">
                <a:solidFill>
                  <a:schemeClr val="bg1"/>
                </a:solidFill>
              </a:rPr>
              <a:t>还是频繁抖动，就可能会需要回收内存以用于产生对象，</a:t>
            </a:r>
            <a:r>
              <a:rPr lang="zh-CN" altLang="en-US" sz="1600" dirty="0" smtClean="0">
                <a:solidFill>
                  <a:schemeClr val="bg1"/>
                </a:solidFill>
              </a:rPr>
              <a:t>垃圾</a:t>
            </a:r>
            <a:endParaRPr lang="zh-CN" altLang="en-US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回收机制就自然会频繁运行了）。综上就是频繁内存抖动会导致垃圾回收频繁运行。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56767" y="4696445"/>
            <a:ext cx="10108607" cy="1378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173981" y="1844886"/>
            <a:ext cx="10079930" cy="1411399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内存抖动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>
                <a:solidFill>
                  <a:schemeClr val="bg1"/>
                </a:solidFill>
              </a:rPr>
              <a:t>是指在短时间内有大量的对象被创建或者被回收的现象，内存抖动出现原因主要是频繁（很重要）</a:t>
            </a:r>
            <a:r>
              <a:rPr lang="zh-CN" altLang="en-US" sz="1600" dirty="0" smtClean="0">
                <a:solidFill>
                  <a:schemeClr val="bg1"/>
                </a:solidFill>
              </a:rPr>
              <a:t>在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循环</a:t>
            </a:r>
            <a:r>
              <a:rPr lang="zh-CN" altLang="en-US" sz="1600" dirty="0">
                <a:solidFill>
                  <a:schemeClr val="bg1"/>
                </a:solidFill>
              </a:rPr>
              <a:t>里创建对象（导致大量对象在短时间内被创建，</a:t>
            </a:r>
            <a:r>
              <a:rPr lang="zh-CN" altLang="en-US" sz="1600" dirty="0" smtClean="0">
                <a:solidFill>
                  <a:schemeClr val="bg1"/>
                </a:solidFill>
              </a:rPr>
              <a:t>由于</a:t>
            </a:r>
            <a:endParaRPr lang="zh-CN" altLang="en-US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新对象是要占用内存空间的而且是很</a:t>
            </a:r>
            <a:r>
              <a:rPr lang="zh-CN" altLang="en-US" sz="1600" dirty="0" smtClean="0">
                <a:solidFill>
                  <a:schemeClr val="bg1"/>
                </a:solidFill>
              </a:rPr>
              <a:t>频繁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02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6687" y="348445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内存抖动</a:t>
            </a:r>
            <a:endParaRPr lang="zh-CN" altLang="en-US" dirty="0"/>
          </a:p>
        </p:txBody>
      </p:sp>
      <p:pic>
        <p:nvPicPr>
          <p:cNvPr id="9220" name="Picture 4" descr="内存抖动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59" y="1079689"/>
            <a:ext cx="6912768" cy="61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00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6687" y="348445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内存抖动</a:t>
            </a:r>
            <a:endParaRPr lang="zh-CN" altLang="en-US" dirty="0"/>
          </a:p>
        </p:txBody>
      </p:sp>
      <p:pic>
        <p:nvPicPr>
          <p:cNvPr id="19458" name="Picture 2" descr="https://img-blog.csdnimg.cn/20190602231732956.png?x-oss-process=image/watermark,type_ZmFuZ3poZW5naGVpdGk,shadow_10,text_aHR0cHM6Ly9ibG9nLmNzZG4ubmV0L2ppZV9zaWw=,size_16,color_FFFFFF,t_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39" y="1240061"/>
            <a:ext cx="10860286" cy="62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47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LYING IMPRESSION FID FEIZHAO    qq:1964271550"/>
          <p:cNvSpPr txBox="1"/>
          <p:nvPr/>
        </p:nvSpPr>
        <p:spPr>
          <a:xfrm>
            <a:off x="167454" y="159941"/>
            <a:ext cx="566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讲师介绍</a:t>
            </a:r>
          </a:p>
        </p:txBody>
      </p:sp>
      <p:pic>
        <p:nvPicPr>
          <p:cNvPr id="2" name="图片 1" descr="davi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75" y="1540109"/>
            <a:ext cx="2019850" cy="17161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8855" y="3302928"/>
            <a:ext cx="2119689" cy="370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88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David 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复旦大学工程硕士，</a:t>
            </a:r>
            <a:r>
              <a:rPr lang="zh-CN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架构和前端开发，擅长移动互联网高并发、可维护性架构设计，有丰富的实战经验。愿意和他人分享自己对技术的理解和感悟，讲课逻辑清晰，生动幽默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。</a:t>
            </a:r>
            <a:endParaRPr lang="en-US" altLang="zh-CN" sz="1266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88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88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65679" y="3415344"/>
            <a:ext cx="2100925" cy="289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88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1055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055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9" name="图片 8" descr="ri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679" y="1491820"/>
            <a:ext cx="2265836" cy="16982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27262" y="3481534"/>
            <a:ext cx="2007588" cy="253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88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 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5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266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88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207" y="1491820"/>
            <a:ext cx="1917642" cy="17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8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内存抖动解决办法</a:t>
            </a:r>
            <a:endParaRPr lang="zh-CN" altLang="en-US" dirty="0"/>
          </a:p>
        </p:txBody>
      </p:sp>
      <p:sp>
        <p:nvSpPr>
          <p:cNvPr id="2" name="左大括号 1"/>
          <p:cNvSpPr/>
          <p:nvPr/>
        </p:nvSpPr>
        <p:spPr>
          <a:xfrm>
            <a:off x="1676847" y="1672109"/>
            <a:ext cx="349831" cy="43924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02542" y="368833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区别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96927" y="2098638"/>
            <a:ext cx="7787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尽量</a:t>
            </a:r>
            <a:r>
              <a:rPr lang="zh-CN" altLang="en-US" sz="1600" dirty="0">
                <a:solidFill>
                  <a:schemeClr val="bg1"/>
                </a:solidFill>
              </a:rPr>
              <a:t>避免在循环体内创建对象，应该把对象创建移到循环体外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注意</a:t>
            </a:r>
            <a:r>
              <a:rPr lang="zh-CN" altLang="en-US" sz="1600" dirty="0">
                <a:solidFill>
                  <a:schemeClr val="bg1"/>
                </a:solidFill>
              </a:rPr>
              <a:t>自定义</a:t>
            </a:r>
            <a:r>
              <a:rPr lang="en-US" altLang="zh-CN" sz="1600" dirty="0">
                <a:solidFill>
                  <a:schemeClr val="bg1"/>
                </a:solidFill>
              </a:rPr>
              <a:t>View</a:t>
            </a:r>
            <a:r>
              <a:rPr lang="zh-CN" altLang="en-US" sz="1600" dirty="0">
                <a:solidFill>
                  <a:schemeClr val="bg1"/>
                </a:solidFill>
              </a:rPr>
              <a:t>的</a:t>
            </a:r>
            <a:r>
              <a:rPr lang="en-US" altLang="zh-CN" sz="1600" dirty="0" err="1">
                <a:solidFill>
                  <a:schemeClr val="bg1"/>
                </a:solidFill>
              </a:rPr>
              <a:t>onDraw</a:t>
            </a:r>
            <a:r>
              <a:rPr lang="en-US" altLang="zh-CN" sz="1600" dirty="0">
                <a:solidFill>
                  <a:schemeClr val="bg1"/>
                </a:solidFill>
              </a:rPr>
              <a:t>()</a:t>
            </a:r>
            <a:r>
              <a:rPr lang="zh-CN" altLang="en-US" sz="1600" dirty="0">
                <a:solidFill>
                  <a:schemeClr val="bg1"/>
                </a:solidFill>
              </a:rPr>
              <a:t>方法会被频繁调用，所以在这里面不应该频繁的创建对象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r>
              <a:rPr lang="zh-CN" altLang="en-US" sz="1600" dirty="0" smtClean="0">
                <a:solidFill>
                  <a:schemeClr val="bg1"/>
                </a:solidFill>
              </a:rPr>
              <a:t>当</a:t>
            </a:r>
            <a:r>
              <a:rPr lang="zh-CN" altLang="en-US" sz="1600" dirty="0">
                <a:solidFill>
                  <a:schemeClr val="bg1"/>
                </a:solidFill>
              </a:rPr>
              <a:t>需要大量使用</a:t>
            </a:r>
            <a:r>
              <a:rPr lang="en-US" altLang="zh-CN" sz="1600" dirty="0">
                <a:solidFill>
                  <a:schemeClr val="bg1"/>
                </a:solidFill>
              </a:rPr>
              <a:t>Bitmap</a:t>
            </a:r>
            <a:r>
              <a:rPr lang="zh-CN" altLang="en-US" sz="1600" dirty="0">
                <a:solidFill>
                  <a:schemeClr val="bg1"/>
                </a:solidFill>
              </a:rPr>
              <a:t>的时候，试着把它们缓存在数组中实现复用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en-US" altLang="zh-CN" sz="1600" dirty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zh-CN" altLang="en-US" sz="1600" dirty="0">
                <a:solidFill>
                  <a:schemeClr val="bg1"/>
                </a:solidFill>
              </a:rPr>
              <a:t>对于能够复用的对象，同理可以使用对象池将它们缓存起来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79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844886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总结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JVM</a:t>
            </a:r>
            <a:r>
              <a:rPr lang="zh-CN" altLang="en-US" sz="1600" dirty="0" smtClean="0">
                <a:solidFill>
                  <a:schemeClr val="bg1"/>
                </a:solidFill>
              </a:rPr>
              <a:t>以</a:t>
            </a:r>
            <a:r>
              <a:rPr lang="en-US" altLang="zh-CN" sz="1600" dirty="0" smtClean="0">
                <a:solidFill>
                  <a:schemeClr val="bg1"/>
                </a:solidFill>
              </a:rPr>
              <a:t>Class</a:t>
            </a:r>
            <a:r>
              <a:rPr lang="zh-CN" altLang="en-US" sz="1600" dirty="0" smtClean="0">
                <a:solidFill>
                  <a:schemeClr val="bg1"/>
                </a:solidFill>
              </a:rPr>
              <a:t>为执行单元，</a:t>
            </a:r>
            <a:r>
              <a:rPr lang="en-US" altLang="zh-CN" sz="1600" dirty="0" smtClean="0">
                <a:solidFill>
                  <a:schemeClr val="bg1"/>
                </a:solidFill>
              </a:rPr>
              <a:t>Android</a:t>
            </a:r>
            <a:r>
              <a:rPr lang="zh-CN" altLang="en-US" sz="1600" dirty="0" smtClean="0">
                <a:solidFill>
                  <a:schemeClr val="bg1"/>
                </a:solidFill>
              </a:rPr>
              <a:t>虚拟机以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Dex</a:t>
            </a:r>
            <a:r>
              <a:rPr lang="zh-CN" altLang="en-US" sz="1600" dirty="0" smtClean="0">
                <a:solidFill>
                  <a:schemeClr val="bg1"/>
                </a:solidFill>
              </a:rPr>
              <a:t>执行单元，编译流程</a:t>
            </a:r>
            <a:r>
              <a:rPr lang="en-US" altLang="zh-CN" sz="1600" dirty="0" smtClean="0">
                <a:solidFill>
                  <a:schemeClr val="bg1"/>
                </a:solidFill>
              </a:rPr>
              <a:t>JVM</a:t>
            </a:r>
            <a:r>
              <a:rPr lang="zh-CN" altLang="en-US" sz="1600" dirty="0" smtClean="0">
                <a:solidFill>
                  <a:schemeClr val="bg1"/>
                </a:solidFill>
              </a:rPr>
              <a:t>直接通过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Javac</a:t>
            </a:r>
            <a:r>
              <a:rPr lang="zh-CN" altLang="en-US" sz="1600" dirty="0" smtClean="0">
                <a:solidFill>
                  <a:schemeClr val="bg1"/>
                </a:solidFill>
              </a:rPr>
              <a:t>即可加载。</a:t>
            </a:r>
            <a:r>
              <a:rPr lang="en-US" altLang="zh-CN" sz="1600" dirty="0" smtClean="0">
                <a:solidFill>
                  <a:schemeClr val="bg1"/>
                </a:solidFill>
              </a:rPr>
              <a:t>Android</a:t>
            </a: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虚拟机需要先编译成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dex</a:t>
            </a:r>
            <a:r>
              <a:rPr lang="zh-CN" altLang="en-US" sz="1600" dirty="0" smtClean="0">
                <a:solidFill>
                  <a:schemeClr val="bg1"/>
                </a:solidFill>
              </a:rPr>
              <a:t>，然后编译成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apk</a:t>
            </a:r>
            <a:r>
              <a:rPr lang="zh-CN" altLang="en-US" sz="1600" dirty="0" smtClean="0">
                <a:solidFill>
                  <a:schemeClr val="bg1"/>
                </a:solidFill>
              </a:rPr>
              <a:t>。最后执行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Android  Art</a:t>
            </a:r>
            <a:r>
              <a:rPr lang="zh-CN" altLang="en-US" sz="1600" dirty="0" smtClean="0">
                <a:solidFill>
                  <a:schemeClr val="bg1"/>
                </a:solidFill>
              </a:rPr>
              <a:t>虚拟机在安装的时候讲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dex</a:t>
            </a:r>
            <a:r>
              <a:rPr lang="zh-CN" altLang="en-US" sz="1600" dirty="0" smtClean="0">
                <a:solidFill>
                  <a:schemeClr val="bg1"/>
                </a:solidFill>
              </a:rPr>
              <a:t>缓存本地机器码，安装比较慢，耗存储空间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Android 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Dalvik</a:t>
            </a:r>
            <a:r>
              <a:rPr lang="zh-CN" altLang="en-US" sz="1600" dirty="0">
                <a:solidFill>
                  <a:schemeClr val="bg1"/>
                </a:solidFill>
              </a:rPr>
              <a:t>虚拟机在程序运行过程中</a:t>
            </a:r>
            <a:r>
              <a:rPr lang="zh-CN" altLang="en-US" sz="1600" dirty="0" smtClean="0">
                <a:solidFill>
                  <a:schemeClr val="bg1"/>
                </a:solidFill>
              </a:rPr>
              <a:t>进行翻译。节省空间，耗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cpu</a:t>
            </a:r>
            <a:r>
              <a:rPr lang="zh-CN" altLang="en-US" sz="1600" dirty="0" smtClean="0">
                <a:solidFill>
                  <a:schemeClr val="bg1"/>
                </a:solidFill>
              </a:rPr>
              <a:t>时间。以空间换时间的典型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812751" y="1678924"/>
            <a:ext cx="10252623" cy="19374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750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4381" y="1184639"/>
            <a:ext cx="2787497" cy="2517072"/>
            <a:chOff x="4844381" y="1184639"/>
            <a:chExt cx="2787497" cy="2517072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062858" y="1184639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917207" y="237913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484554" y="2305476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44381" y="2305817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93271" y="1738912"/>
              <a:ext cx="13580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05</a:t>
              </a:r>
              <a:endParaRPr lang="zh-CN" altLang="en-US" sz="72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507773" y="4503962"/>
            <a:ext cx="9843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谈下垃圾回收机制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0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844886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面试官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谈谈垃圾回收机制吧！ 垃圾回收机制如果你能了解清楚，熟记于心，证明你还是有两把刷子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面试心理分析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1678924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内容占位符 2"/>
          <p:cNvSpPr txBox="1"/>
          <p:nvPr/>
        </p:nvSpPr>
        <p:spPr>
          <a:xfrm>
            <a:off x="1173981" y="3601547"/>
            <a:ext cx="9891393" cy="135703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心理分析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>
                <a:solidFill>
                  <a:schemeClr val="bg1"/>
                </a:solidFill>
              </a:rPr>
              <a:t>垃圾回收机制是一个必考题，对于初面来说肯定会考的</a:t>
            </a:r>
            <a:r>
              <a:rPr lang="zh-CN" altLang="en-US" sz="1600" dirty="0" smtClean="0">
                <a:solidFill>
                  <a:schemeClr val="bg1"/>
                </a:solidFill>
              </a:rPr>
              <a:t>。答对并不是能够让你获到这份工作，而是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答好，答全。入口 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gcroot</a:t>
            </a:r>
            <a:r>
              <a:rPr lang="en-US" altLang="zh-CN" sz="1600" dirty="0" smtClean="0">
                <a:solidFill>
                  <a:schemeClr val="bg1"/>
                </a:solidFill>
              </a:rPr>
              <a:t>   </a:t>
            </a:r>
            <a:r>
              <a:rPr lang="zh-CN" altLang="en-US" sz="1600" dirty="0" smtClean="0">
                <a:solidFill>
                  <a:schemeClr val="bg1"/>
                </a:solidFill>
              </a:rPr>
              <a:t>内存，标记清理，标记整理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56767" y="3435585"/>
            <a:ext cx="10108607" cy="1378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233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  <p:bldP spid="2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83" dirty="0" smtClean="0"/>
              <a:t>JVM</a:t>
            </a:r>
            <a:r>
              <a:rPr lang="zh-CN" altLang="en-US" sz="3683" dirty="0" smtClean="0"/>
              <a:t>与</a:t>
            </a:r>
            <a:r>
              <a:rPr lang="en-US" altLang="zh-CN" sz="3683" dirty="0" smtClean="0"/>
              <a:t>Android</a:t>
            </a:r>
            <a:r>
              <a:rPr lang="zh-CN" altLang="en-US" sz="3683" dirty="0" smtClean="0"/>
              <a:t>关系</a:t>
            </a:r>
            <a:endParaRPr lang="zh-CN" altLang="en-US" sz="3683" dirty="0"/>
          </a:p>
        </p:txBody>
      </p:sp>
      <p:pic>
        <p:nvPicPr>
          <p:cNvPr id="1026" name="Picture 2" descr="https://oscimg.oschina.net/oscnet/b941a038303f37cfceb7d3b4d3f3d3464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" y="1240061"/>
            <a:ext cx="702945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71" y="1672109"/>
            <a:ext cx="4580017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5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83" dirty="0" err="1" smtClean="0"/>
              <a:t>GCRoot</a:t>
            </a:r>
            <a:endParaRPr lang="zh-CN" altLang="en-US" sz="3683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1" y="1168053"/>
            <a:ext cx="7430248" cy="4238154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7560456" y="1600101"/>
            <a:ext cx="4896544" cy="4464496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n-US" altLang="zh-CN" sz="1600" dirty="0">
                <a:solidFill>
                  <a:schemeClr val="bg1"/>
                </a:solidFill>
              </a:rPr>
              <a:t>JVM</a:t>
            </a:r>
            <a:r>
              <a:rPr lang="zh-CN" altLang="en-US" sz="1600" dirty="0">
                <a:solidFill>
                  <a:schemeClr val="bg1"/>
                </a:solidFill>
              </a:rPr>
              <a:t>内存划分为堆内存和非堆内存，堆内存分为年轻</a:t>
            </a:r>
            <a:r>
              <a:rPr lang="zh-CN" altLang="en-US" sz="1600" dirty="0" smtClean="0">
                <a:solidFill>
                  <a:schemeClr val="bg1"/>
                </a:solidFill>
              </a:rPr>
              <a:t>代、</a:t>
            </a:r>
            <a:r>
              <a:rPr lang="zh-CN" altLang="en-US" sz="1600" dirty="0">
                <a:solidFill>
                  <a:schemeClr val="bg1"/>
                </a:solidFill>
              </a:rPr>
              <a:t>老</a:t>
            </a:r>
            <a:r>
              <a:rPr lang="zh-CN" altLang="en-US" sz="1600" dirty="0" smtClean="0">
                <a:solidFill>
                  <a:schemeClr val="bg1"/>
                </a:solidFill>
              </a:rPr>
              <a:t>年代，</a:t>
            </a:r>
            <a:r>
              <a:rPr lang="zh-CN" altLang="en-US" sz="1600" dirty="0">
                <a:solidFill>
                  <a:schemeClr val="bg1"/>
                </a:solidFill>
              </a:rPr>
              <a:t>非堆内存就一个永久代</a:t>
            </a:r>
            <a:r>
              <a:rPr lang="zh-CN" altLang="en-US" sz="1600" dirty="0" smtClean="0">
                <a:solidFill>
                  <a:schemeClr val="bg1"/>
                </a:solidFill>
              </a:rPr>
              <a:t>（</a:t>
            </a:r>
            <a:r>
              <a:rPr lang="zh-CN" altLang="en-US" sz="1600" dirty="0">
                <a:solidFill>
                  <a:schemeClr val="bg1"/>
                </a:solidFill>
              </a:rPr>
              <a:t>方法区</a:t>
            </a:r>
            <a:r>
              <a:rPr lang="zh-CN" altLang="en-US" sz="1600" dirty="0" smtClean="0">
                <a:solidFill>
                  <a:schemeClr val="bg1"/>
                </a:solidFill>
              </a:rPr>
              <a:t>）</a:t>
            </a:r>
            <a:r>
              <a:rPr lang="zh-CN" altLang="en-US" sz="1600" dirty="0">
                <a:solidFill>
                  <a:schemeClr val="bg1"/>
                </a:solidFill>
              </a:rPr>
              <a:t>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</a:rPr>
              <a:t>年轻代又分为</a:t>
            </a:r>
            <a:r>
              <a:rPr lang="en-US" altLang="zh-CN" sz="1600" dirty="0">
                <a:solidFill>
                  <a:schemeClr val="bg1"/>
                </a:solidFill>
              </a:rPr>
              <a:t>Eden</a:t>
            </a:r>
            <a:r>
              <a:rPr lang="zh-CN" altLang="en-US" sz="1600" dirty="0">
                <a:solidFill>
                  <a:schemeClr val="bg1"/>
                </a:solidFill>
              </a:rPr>
              <a:t>和</a:t>
            </a:r>
            <a:r>
              <a:rPr lang="en-US" altLang="zh-CN" sz="1600" dirty="0">
                <a:solidFill>
                  <a:schemeClr val="bg1"/>
                </a:solidFill>
              </a:rPr>
              <a:t>Survivor</a:t>
            </a:r>
            <a:r>
              <a:rPr lang="zh-CN" altLang="en-US" sz="1600" dirty="0">
                <a:solidFill>
                  <a:schemeClr val="bg1"/>
                </a:solidFill>
              </a:rPr>
              <a:t>区。</a:t>
            </a:r>
            <a:r>
              <a:rPr lang="en-US" altLang="zh-CN" sz="1600" dirty="0">
                <a:solidFill>
                  <a:schemeClr val="bg1"/>
                </a:solidFill>
              </a:rPr>
              <a:t>Survivor</a:t>
            </a:r>
            <a:r>
              <a:rPr lang="zh-CN" altLang="en-US" sz="1600" dirty="0">
                <a:solidFill>
                  <a:schemeClr val="bg1"/>
                </a:solidFill>
              </a:rPr>
              <a:t>区由</a:t>
            </a:r>
            <a:r>
              <a:rPr lang="en-US" altLang="zh-CN" sz="1600" dirty="0" err="1">
                <a:solidFill>
                  <a:schemeClr val="bg1"/>
                </a:solidFill>
              </a:rPr>
              <a:t>FromSpace</a:t>
            </a:r>
            <a:r>
              <a:rPr lang="zh-CN" altLang="en-US" sz="1600" dirty="0">
                <a:solidFill>
                  <a:schemeClr val="bg1"/>
                </a:solidFill>
              </a:rPr>
              <a:t>和</a:t>
            </a:r>
            <a:r>
              <a:rPr lang="en-US" altLang="zh-CN" sz="1600" dirty="0" err="1">
                <a:solidFill>
                  <a:schemeClr val="bg1"/>
                </a:solidFill>
              </a:rPr>
              <a:t>ToSpace</a:t>
            </a:r>
            <a:r>
              <a:rPr lang="zh-CN" altLang="en-US" sz="1600" dirty="0">
                <a:solidFill>
                  <a:schemeClr val="bg1"/>
                </a:solidFill>
              </a:rPr>
              <a:t>组成。</a:t>
            </a:r>
            <a:r>
              <a:rPr lang="en-US" altLang="zh-CN" sz="1600" dirty="0">
                <a:solidFill>
                  <a:schemeClr val="bg1"/>
                </a:solidFill>
              </a:rPr>
              <a:t>Eden</a:t>
            </a:r>
            <a:r>
              <a:rPr lang="zh-CN" altLang="en-US" sz="1600" dirty="0">
                <a:solidFill>
                  <a:schemeClr val="bg1"/>
                </a:solidFill>
              </a:rPr>
              <a:t>区占大容量，</a:t>
            </a:r>
            <a:r>
              <a:rPr lang="en-US" altLang="zh-CN" sz="1600" dirty="0">
                <a:solidFill>
                  <a:schemeClr val="bg1"/>
                </a:solidFill>
              </a:rPr>
              <a:t>Survivor</a:t>
            </a:r>
            <a:r>
              <a:rPr lang="zh-CN" altLang="en-US" sz="1600" dirty="0">
                <a:solidFill>
                  <a:schemeClr val="bg1"/>
                </a:solidFill>
              </a:rPr>
              <a:t>两个区占小容量，默认比例是</a:t>
            </a:r>
            <a:r>
              <a:rPr lang="en-US" altLang="zh-CN" sz="1600" dirty="0">
                <a:solidFill>
                  <a:schemeClr val="bg1"/>
                </a:solidFill>
              </a:rPr>
              <a:t>8:1:1</a:t>
            </a:r>
            <a:r>
              <a:rPr lang="zh-CN" altLang="en-US" sz="1600" dirty="0">
                <a:solidFill>
                  <a:schemeClr val="bg1"/>
                </a:solidFill>
              </a:rPr>
              <a:t>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</a:rPr>
              <a:t>堆内存用途：存放的是对象，垃圾收集器就是收集这些对象，然后根据</a:t>
            </a:r>
            <a:r>
              <a:rPr lang="en-US" altLang="zh-CN" sz="1600" dirty="0">
                <a:solidFill>
                  <a:schemeClr val="bg1"/>
                </a:solidFill>
              </a:rPr>
              <a:t>GC</a:t>
            </a:r>
            <a:r>
              <a:rPr lang="zh-CN" altLang="en-US" sz="1600" dirty="0">
                <a:solidFill>
                  <a:schemeClr val="bg1"/>
                </a:solidFill>
              </a:rPr>
              <a:t>算法回收。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</a:rPr>
              <a:t>非堆内存用途：永久代，也称为方法区，存储程序运行时长期存活的对象，比如类的元数据、方法、常量、属性等。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垃圾回收</a:t>
            </a:r>
            <a:r>
              <a:rPr lang="zh-CN" altLang="en-US" sz="4000" b="1" dirty="0" smtClean="0"/>
              <a:t>算法（</a:t>
            </a:r>
            <a:r>
              <a:rPr lang="zh-CN" altLang="en-US" sz="4000" dirty="0"/>
              <a:t>标记</a:t>
            </a:r>
            <a:r>
              <a:rPr lang="en-US" altLang="zh-CN" sz="4000" dirty="0"/>
              <a:t>-</a:t>
            </a:r>
            <a:r>
              <a:rPr lang="zh-CN" altLang="en-US" sz="4000" dirty="0"/>
              <a:t>清除</a:t>
            </a:r>
            <a:r>
              <a:rPr lang="zh-CN" altLang="en-US" sz="4000" b="1" dirty="0" smtClean="0"/>
              <a:t>）</a:t>
            </a:r>
            <a:endParaRPr lang="zh-CN" altLang="en-US" sz="4000" b="1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5853311" y="1672109"/>
            <a:ext cx="4896544" cy="4464496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n-US" altLang="zh-CN" sz="1600" dirty="0">
                <a:solidFill>
                  <a:schemeClr val="bg1"/>
                </a:solidFill>
              </a:rPr>
              <a:t>GC</a:t>
            </a:r>
            <a:r>
              <a:rPr lang="zh-CN" altLang="en-US" sz="1600" dirty="0">
                <a:solidFill>
                  <a:schemeClr val="bg1"/>
                </a:solidFill>
              </a:rPr>
              <a:t>分为两个阶段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 smtClean="0">
                <a:solidFill>
                  <a:schemeClr val="bg1"/>
                </a:solidFill>
              </a:rPr>
              <a:t>标记</a:t>
            </a:r>
            <a:r>
              <a:rPr lang="zh-CN" altLang="en-US" sz="1600" dirty="0">
                <a:solidFill>
                  <a:schemeClr val="bg1"/>
                </a:solidFill>
              </a:rPr>
              <a:t>和清除。首先标记所有可回收的对象，在标记完成后统一回收所有被标记的对象。同时会产生不连续的内存碎片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 smtClean="0">
                <a:solidFill>
                  <a:schemeClr val="bg1"/>
                </a:solidFill>
              </a:rPr>
              <a:t>碎片</a:t>
            </a:r>
            <a:r>
              <a:rPr lang="zh-CN" altLang="en-US" sz="1600" dirty="0">
                <a:solidFill>
                  <a:schemeClr val="bg1"/>
                </a:solidFill>
              </a:rPr>
              <a:t>过多会导致以后程序运行时需要分配较大对象时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 smtClean="0">
                <a:solidFill>
                  <a:schemeClr val="bg1"/>
                </a:solidFill>
              </a:rPr>
              <a:t>无法</a:t>
            </a:r>
            <a:r>
              <a:rPr lang="zh-CN" altLang="en-US" sz="1600" dirty="0">
                <a:solidFill>
                  <a:schemeClr val="bg1"/>
                </a:solidFill>
              </a:rPr>
              <a:t>找到足够的连续内存，而不得已再次触发</a:t>
            </a:r>
            <a:r>
              <a:rPr lang="en-US" altLang="zh-CN" sz="1600" dirty="0">
                <a:solidFill>
                  <a:schemeClr val="bg1"/>
                </a:solidFill>
              </a:rPr>
              <a:t>GC</a:t>
            </a:r>
            <a:r>
              <a:rPr lang="zh-CN" altLang="en-US" sz="1600" dirty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069"/>
            <a:ext cx="5349255" cy="35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垃圾回收</a:t>
            </a:r>
            <a:r>
              <a:rPr lang="zh-CN" altLang="en-US" sz="4000" b="1" dirty="0" smtClean="0"/>
              <a:t>算法（</a:t>
            </a:r>
            <a:r>
              <a:rPr lang="zh-CN" altLang="en-US" sz="4000" dirty="0"/>
              <a:t>标记</a:t>
            </a:r>
            <a:r>
              <a:rPr lang="en-US" altLang="zh-CN" sz="4000" dirty="0"/>
              <a:t>-</a:t>
            </a:r>
            <a:r>
              <a:rPr lang="zh-CN" altLang="en-US" sz="4000" dirty="0"/>
              <a:t>整理</a:t>
            </a:r>
            <a:r>
              <a:rPr lang="zh-CN" altLang="en-US" sz="4000" b="1" dirty="0" smtClean="0"/>
              <a:t>）</a:t>
            </a:r>
            <a:endParaRPr lang="zh-CN" altLang="en-US" sz="4000" b="1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5997327" y="1528093"/>
            <a:ext cx="4896544" cy="4464496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 smtClean="0">
                <a:solidFill>
                  <a:schemeClr val="bg1"/>
                </a:solidFill>
              </a:rPr>
              <a:t>分为</a:t>
            </a:r>
            <a:r>
              <a:rPr lang="zh-CN" altLang="en-US" sz="1600" dirty="0">
                <a:solidFill>
                  <a:schemeClr val="bg1"/>
                </a:solidFill>
              </a:rPr>
              <a:t>两个阶段，首先标记可回收的对象</a:t>
            </a:r>
            <a:r>
              <a:rPr lang="zh-CN" altLang="en-US" sz="1600" dirty="0" smtClean="0">
                <a:solidFill>
                  <a:schemeClr val="bg1"/>
                </a:solidFill>
              </a:rPr>
              <a:t>，</a:t>
            </a:r>
            <a:r>
              <a:rPr lang="en-US" altLang="zh-CN" sz="1600" dirty="0" smtClean="0">
                <a:solidFill>
                  <a:schemeClr val="bg1"/>
                </a:solidFill>
              </a:rPr>
              <a:t>=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 smtClean="0">
                <a:solidFill>
                  <a:schemeClr val="bg1"/>
                </a:solidFill>
              </a:rPr>
              <a:t>再</a:t>
            </a:r>
            <a:r>
              <a:rPr lang="zh-CN" altLang="en-US" sz="1600" dirty="0">
                <a:solidFill>
                  <a:schemeClr val="bg1"/>
                </a:solidFill>
              </a:rPr>
              <a:t>将存活的对象都向一端移动，然后清理掉边界以外的内存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 smtClean="0">
                <a:solidFill>
                  <a:schemeClr val="bg1"/>
                </a:solidFill>
              </a:rPr>
              <a:t>此</a:t>
            </a:r>
            <a:r>
              <a:rPr lang="zh-CN" altLang="en-US" sz="1600" dirty="0">
                <a:solidFill>
                  <a:schemeClr val="bg1"/>
                </a:solidFill>
              </a:rPr>
              <a:t>方法避免标记</a:t>
            </a:r>
            <a:r>
              <a:rPr lang="en-US" altLang="zh-CN" sz="1600" dirty="0">
                <a:solidFill>
                  <a:schemeClr val="bg1"/>
                </a:solidFill>
              </a:rPr>
              <a:t>-</a:t>
            </a:r>
            <a:r>
              <a:rPr lang="zh-CN" altLang="en-US" sz="1600" dirty="0">
                <a:solidFill>
                  <a:schemeClr val="bg1"/>
                </a:solidFill>
              </a:rPr>
              <a:t>清除算法的碎片问题，同时也避免了复制算法的空间问题。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>
                <a:solidFill>
                  <a:schemeClr val="bg1"/>
                </a:solidFill>
              </a:rPr>
              <a:t>一般年轻代中执行</a:t>
            </a:r>
            <a:r>
              <a:rPr lang="en-US" altLang="zh-CN" sz="1600" dirty="0">
                <a:solidFill>
                  <a:schemeClr val="bg1"/>
                </a:solidFill>
              </a:rPr>
              <a:t>GC</a:t>
            </a:r>
            <a:r>
              <a:rPr lang="zh-CN" altLang="en-US" sz="1600" dirty="0">
                <a:solidFill>
                  <a:schemeClr val="bg1"/>
                </a:solidFill>
              </a:rPr>
              <a:t>后，会有少量的对象存活，就会选用复制算法，只要付出少量的存活对象复制成本就可以完成收集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600" dirty="0" smtClean="0">
                <a:solidFill>
                  <a:schemeClr val="bg1"/>
                </a:solidFill>
              </a:rPr>
              <a:t>而</a:t>
            </a:r>
            <a:r>
              <a:rPr lang="zh-CN" altLang="en-US" sz="1600" dirty="0">
                <a:solidFill>
                  <a:schemeClr val="bg1"/>
                </a:solidFill>
              </a:rPr>
              <a:t>老年代中因为对象存活率高，没有额外过多内存空间分配，就需要使用标记</a:t>
            </a:r>
            <a:r>
              <a:rPr lang="en-US" altLang="zh-CN" sz="1600" dirty="0">
                <a:solidFill>
                  <a:schemeClr val="bg1"/>
                </a:solidFill>
              </a:rPr>
              <a:t>-</a:t>
            </a:r>
            <a:r>
              <a:rPr lang="zh-CN" altLang="en-US" sz="1600" dirty="0">
                <a:solidFill>
                  <a:schemeClr val="bg1"/>
                </a:solidFill>
              </a:rPr>
              <a:t>清理或者标记</a:t>
            </a:r>
            <a:r>
              <a:rPr lang="en-US" altLang="zh-CN" sz="1600" dirty="0">
                <a:solidFill>
                  <a:schemeClr val="bg1"/>
                </a:solidFill>
              </a:rPr>
              <a:t>-</a:t>
            </a:r>
            <a:r>
              <a:rPr lang="zh-CN" altLang="en-US" sz="1600" dirty="0">
                <a:solidFill>
                  <a:schemeClr val="bg1"/>
                </a:solidFill>
              </a:rPr>
              <a:t>整理算法来进行回收。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83" dirty="0" smtClean="0"/>
              <a:t>JVM</a:t>
            </a:r>
            <a:r>
              <a:rPr lang="zh-CN" altLang="en-US" sz="3683" dirty="0" smtClean="0"/>
              <a:t>与</a:t>
            </a:r>
            <a:r>
              <a:rPr lang="en-US" altLang="zh-CN" sz="3683" dirty="0" smtClean="0"/>
              <a:t>Android</a:t>
            </a:r>
            <a:r>
              <a:rPr lang="zh-CN" altLang="en-US" sz="3683" dirty="0" smtClean="0"/>
              <a:t>关系</a:t>
            </a:r>
            <a:endParaRPr lang="zh-CN" altLang="en-US" sz="3683" dirty="0"/>
          </a:p>
        </p:txBody>
      </p:sp>
      <p:pic>
        <p:nvPicPr>
          <p:cNvPr id="1026" name="Picture 2" descr="https://oscimg.oschina.net/oscnet/b941a038303f37cfceb7d3b4d3f3d3464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061"/>
            <a:ext cx="7029450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97" y="194"/>
            <a:ext cx="2414188" cy="24796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605705" y="194"/>
            <a:ext cx="2414188" cy="24796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5236736" y="194"/>
            <a:ext cx="2385276" cy="24796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838854" y="194"/>
            <a:ext cx="2414188" cy="24796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0443865" y="194"/>
            <a:ext cx="2414188" cy="24796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0443864" y="6566631"/>
            <a:ext cx="2414188" cy="66582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838853" y="6566631"/>
            <a:ext cx="2414188" cy="66582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5236735" y="6566631"/>
            <a:ext cx="2385276" cy="66582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605704" y="6566631"/>
            <a:ext cx="2414188" cy="66582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96" y="6566631"/>
            <a:ext cx="2414188" cy="66582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0" tIns="48215" rIns="96430" bIns="48215" numCol="1" anchor="t" anchorCtr="0" compatLnSpc="1"/>
          <a:lstStyle/>
          <a:p>
            <a:endParaRPr lang="zh-CN" altLang="en-US" sz="1898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665398" y="2855270"/>
            <a:ext cx="5730177" cy="10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328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328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328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328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645978" y="3926137"/>
            <a:ext cx="4897602" cy="296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10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10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107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408" y="2270990"/>
            <a:ext cx="2464327" cy="24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ŝlîḑé"/>
          <p:cNvGrpSpPr/>
          <p:nvPr/>
        </p:nvGrpSpPr>
        <p:grpSpPr>
          <a:xfrm>
            <a:off x="710531" y="959250"/>
            <a:ext cx="11437688" cy="681603"/>
            <a:chOff x="673100" y="1228912"/>
            <a:chExt cx="10845800" cy="64633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73100" y="1552077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Sľïḓè"/>
            <p:cNvSpPr txBox="1"/>
            <p:nvPr/>
          </p:nvSpPr>
          <p:spPr>
            <a:xfrm>
              <a:off x="4563035" y="1228912"/>
              <a:ext cx="3065930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51029" tIns="25514" rIns="51029" bIns="25514" anchor="ctr">
              <a:normAutofit/>
            </a:bodyPr>
            <a:lstStyle/>
            <a:p>
              <a:pPr algn="ctr"/>
              <a:r>
                <a:rPr lang="zh-CN" altLang="en-US" sz="1786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课程安排</a:t>
              </a:r>
              <a:endParaRPr lang="en-US" altLang="zh-CN" sz="1786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34978" y="2095718"/>
            <a:ext cx="12240600" cy="3041214"/>
            <a:chOff x="764694" y="5093240"/>
            <a:chExt cx="21934211" cy="5449620"/>
          </a:xfrm>
        </p:grpSpPr>
        <p:grpSp>
          <p:nvGrpSpPr>
            <p:cNvPr id="55" name="组合 54"/>
            <p:cNvGrpSpPr/>
            <p:nvPr/>
          </p:nvGrpSpPr>
          <p:grpSpPr>
            <a:xfrm>
              <a:off x="764694" y="5093240"/>
              <a:ext cx="4890578" cy="5449620"/>
              <a:chOff x="1271967" y="5093240"/>
              <a:chExt cx="4890578" cy="5449620"/>
            </a:xfrm>
          </p:grpSpPr>
          <p:sp>
            <p:nvSpPr>
              <p:cNvPr id="36" name="ïṡļíḑê"/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7" name="îṩľíḋe"/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8" name="í$ḷíďê"/>
              <p:cNvSpPr txBox="1"/>
              <p:nvPr/>
            </p:nvSpPr>
            <p:spPr>
              <a:xfrm>
                <a:off x="1547533" y="8403050"/>
                <a:ext cx="4569132" cy="2024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iṡḻîdè"/>
              <p:cNvSpPr/>
              <p:nvPr/>
            </p:nvSpPr>
            <p:spPr>
              <a:xfrm>
                <a:off x="1961958" y="6307294"/>
                <a:ext cx="3371203" cy="836477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01</a:t>
                </a:r>
              </a:p>
            </p:txBody>
          </p:sp>
          <p:sp>
            <p:nvSpPr>
              <p:cNvPr id="41" name="ï$1îḓè"/>
              <p:cNvSpPr txBox="1"/>
              <p:nvPr/>
            </p:nvSpPr>
            <p:spPr>
              <a:xfrm>
                <a:off x="1479223" y="7323049"/>
                <a:ext cx="4569132" cy="721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1563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内存详解</a:t>
                </a:r>
                <a:endParaRPr lang="zh-CN" altLang="en-US" sz="1563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414959" y="5093240"/>
              <a:ext cx="4890578" cy="5449620"/>
              <a:chOff x="6414959" y="5093240"/>
              <a:chExt cx="4890578" cy="5449620"/>
            </a:xfrm>
          </p:grpSpPr>
          <p:sp>
            <p:nvSpPr>
              <p:cNvPr id="29" name="ïSḷîḓé"/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1" name="î$ļiḍè"/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2" name="iṩļïḓê"/>
              <p:cNvSpPr txBox="1"/>
              <p:nvPr/>
            </p:nvSpPr>
            <p:spPr>
              <a:xfrm>
                <a:off x="6533544" y="8403050"/>
                <a:ext cx="4569132" cy="2024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išliḋè"/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02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1738080" y="5093240"/>
              <a:ext cx="5217722" cy="5449620"/>
              <a:chOff x="944823" y="5093240"/>
              <a:chExt cx="5217722" cy="5449620"/>
            </a:xfrm>
          </p:grpSpPr>
          <p:sp>
            <p:nvSpPr>
              <p:cNvPr id="57" name="ïṡļíḑê"/>
              <p:cNvSpPr/>
              <p:nvPr/>
            </p:nvSpPr>
            <p:spPr>
              <a:xfrm>
                <a:off x="1271967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îṩľíḋe"/>
              <p:cNvSpPr/>
              <p:nvPr/>
            </p:nvSpPr>
            <p:spPr>
              <a:xfrm>
                <a:off x="3302206" y="5365404"/>
                <a:ext cx="830098" cy="634963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í$ḷíďê"/>
              <p:cNvSpPr txBox="1"/>
              <p:nvPr/>
            </p:nvSpPr>
            <p:spPr>
              <a:xfrm>
                <a:off x="1547533" y="8403050"/>
                <a:ext cx="4569132" cy="2024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1685192" y="8254622"/>
                <a:ext cx="435100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iṡḻîdè"/>
              <p:cNvSpPr/>
              <p:nvPr/>
            </p:nvSpPr>
            <p:spPr>
              <a:xfrm>
                <a:off x="2031654" y="6187364"/>
                <a:ext cx="3371203" cy="836476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03</a:t>
                </a:r>
                <a:endParaRPr lang="en-US" altLang="zh-CN" sz="1786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2" name="ï$1îḓè"/>
              <p:cNvSpPr txBox="1"/>
              <p:nvPr/>
            </p:nvSpPr>
            <p:spPr>
              <a:xfrm>
                <a:off x="944823" y="7376755"/>
                <a:ext cx="5217722" cy="877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7481188" y="5093240"/>
              <a:ext cx="5217717" cy="5449620"/>
              <a:chOff x="6180658" y="5093240"/>
              <a:chExt cx="5217717" cy="5449620"/>
            </a:xfrm>
          </p:grpSpPr>
          <p:sp>
            <p:nvSpPr>
              <p:cNvPr id="67" name="ïSḷîḓé"/>
              <p:cNvSpPr/>
              <p:nvPr/>
            </p:nvSpPr>
            <p:spPr>
              <a:xfrm>
                <a:off x="6414959" y="5093240"/>
                <a:ext cx="4890578" cy="54496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noFill/>
                <a:prstDash val="solid"/>
                <a:round/>
              </a:ln>
              <a:effectLst>
                <a:outerShdw blurRad="63500" dist="254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rmAutofit/>
              </a:bodyPr>
              <a:lstStyle/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8" name="î$ļiḍè"/>
              <p:cNvSpPr/>
              <p:nvPr/>
            </p:nvSpPr>
            <p:spPr>
              <a:xfrm>
                <a:off x="8487553" y="5343050"/>
                <a:ext cx="745390" cy="656127"/>
              </a:xfrm>
              <a:custGeom>
                <a:avLst/>
                <a:gdLst>
                  <a:gd name="connsiteX0" fmla="*/ 18335 w 604256"/>
                  <a:gd name="connsiteY0" fmla="*/ 334272 h 531895"/>
                  <a:gd name="connsiteX1" fmla="*/ 37988 w 604256"/>
                  <a:gd name="connsiteY1" fmla="*/ 336249 h 531895"/>
                  <a:gd name="connsiteX2" fmla="*/ 302130 w 604256"/>
                  <a:gd name="connsiteY2" fmla="*/ 476833 h 531895"/>
                  <a:gd name="connsiteX3" fmla="*/ 566126 w 604256"/>
                  <a:gd name="connsiteY3" fmla="*/ 336249 h 531895"/>
                  <a:gd name="connsiteX4" fmla="*/ 601178 w 604256"/>
                  <a:gd name="connsiteY4" fmla="*/ 346793 h 531895"/>
                  <a:gd name="connsiteX5" fmla="*/ 590619 w 604256"/>
                  <a:gd name="connsiteY5" fmla="*/ 381793 h 531895"/>
                  <a:gd name="connsiteX6" fmla="*/ 314303 w 604256"/>
                  <a:gd name="connsiteY6" fmla="*/ 528820 h 531895"/>
                  <a:gd name="connsiteX7" fmla="*/ 302130 w 604256"/>
                  <a:gd name="connsiteY7" fmla="*/ 531895 h 531895"/>
                  <a:gd name="connsiteX8" fmla="*/ 289957 w 604256"/>
                  <a:gd name="connsiteY8" fmla="*/ 528820 h 531895"/>
                  <a:gd name="connsiteX9" fmla="*/ 13641 w 604256"/>
                  <a:gd name="connsiteY9" fmla="*/ 381793 h 531895"/>
                  <a:gd name="connsiteX10" fmla="*/ 3082 w 604256"/>
                  <a:gd name="connsiteY10" fmla="*/ 346793 h 531895"/>
                  <a:gd name="connsiteX11" fmla="*/ 18335 w 604256"/>
                  <a:gd name="connsiteY11" fmla="*/ 334272 h 531895"/>
                  <a:gd name="connsiteX12" fmla="*/ 18335 w 604256"/>
                  <a:gd name="connsiteY12" fmla="*/ 233364 h 531895"/>
                  <a:gd name="connsiteX13" fmla="*/ 37988 w 604256"/>
                  <a:gd name="connsiteY13" fmla="*/ 235341 h 531895"/>
                  <a:gd name="connsiteX14" fmla="*/ 302130 w 604256"/>
                  <a:gd name="connsiteY14" fmla="*/ 375925 h 531895"/>
                  <a:gd name="connsiteX15" fmla="*/ 566126 w 604256"/>
                  <a:gd name="connsiteY15" fmla="*/ 235341 h 531895"/>
                  <a:gd name="connsiteX16" fmla="*/ 601178 w 604256"/>
                  <a:gd name="connsiteY16" fmla="*/ 245885 h 531895"/>
                  <a:gd name="connsiteX17" fmla="*/ 590619 w 604256"/>
                  <a:gd name="connsiteY17" fmla="*/ 280885 h 531895"/>
                  <a:gd name="connsiteX18" fmla="*/ 314303 w 604256"/>
                  <a:gd name="connsiteY18" fmla="*/ 428058 h 531895"/>
                  <a:gd name="connsiteX19" fmla="*/ 302130 w 604256"/>
                  <a:gd name="connsiteY19" fmla="*/ 430987 h 531895"/>
                  <a:gd name="connsiteX20" fmla="*/ 289957 w 604256"/>
                  <a:gd name="connsiteY20" fmla="*/ 428058 h 531895"/>
                  <a:gd name="connsiteX21" fmla="*/ 13641 w 604256"/>
                  <a:gd name="connsiteY21" fmla="*/ 280885 h 531895"/>
                  <a:gd name="connsiteX22" fmla="*/ 3082 w 604256"/>
                  <a:gd name="connsiteY22" fmla="*/ 245885 h 531895"/>
                  <a:gd name="connsiteX23" fmla="*/ 18335 w 604256"/>
                  <a:gd name="connsiteY23" fmla="*/ 233364 h 531895"/>
                  <a:gd name="connsiteX24" fmla="*/ 291571 w 604256"/>
                  <a:gd name="connsiteY24" fmla="*/ 2196 h 531895"/>
                  <a:gd name="connsiteX25" fmla="*/ 312689 w 604256"/>
                  <a:gd name="connsiteY25" fmla="*/ 2196 h 531895"/>
                  <a:gd name="connsiteX26" fmla="*/ 588846 w 604256"/>
                  <a:gd name="connsiteY26" fmla="*/ 125214 h 531895"/>
                  <a:gd name="connsiteX27" fmla="*/ 604245 w 604256"/>
                  <a:gd name="connsiteY27" fmla="*/ 147914 h 531895"/>
                  <a:gd name="connsiteX28" fmla="*/ 590605 w 604256"/>
                  <a:gd name="connsiteY28" fmla="*/ 171639 h 531895"/>
                  <a:gd name="connsiteX29" fmla="*/ 314303 w 604256"/>
                  <a:gd name="connsiteY29" fmla="*/ 318676 h 531895"/>
                  <a:gd name="connsiteX30" fmla="*/ 302130 w 604256"/>
                  <a:gd name="connsiteY30" fmla="*/ 321751 h 531895"/>
                  <a:gd name="connsiteX31" fmla="*/ 289957 w 604256"/>
                  <a:gd name="connsiteY31" fmla="*/ 318676 h 531895"/>
                  <a:gd name="connsiteX32" fmla="*/ 13654 w 604256"/>
                  <a:gd name="connsiteY32" fmla="*/ 171639 h 531895"/>
                  <a:gd name="connsiteX33" fmla="*/ 15 w 604256"/>
                  <a:gd name="connsiteY33" fmla="*/ 147914 h 531895"/>
                  <a:gd name="connsiteX34" fmla="*/ 15414 w 604256"/>
                  <a:gd name="connsiteY34" fmla="*/ 125214 h 53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256" h="531895">
                    <a:moveTo>
                      <a:pt x="18335" y="334272"/>
                    </a:moveTo>
                    <a:cubicBezTo>
                      <a:pt x="24642" y="332369"/>
                      <a:pt x="31682" y="332881"/>
                      <a:pt x="37988" y="336249"/>
                    </a:cubicBezTo>
                    <a:lnTo>
                      <a:pt x="302130" y="476833"/>
                    </a:lnTo>
                    <a:lnTo>
                      <a:pt x="566126" y="336249"/>
                    </a:lnTo>
                    <a:cubicBezTo>
                      <a:pt x="578739" y="329513"/>
                      <a:pt x="594432" y="334199"/>
                      <a:pt x="601178" y="346793"/>
                    </a:cubicBezTo>
                    <a:cubicBezTo>
                      <a:pt x="607925" y="359387"/>
                      <a:pt x="603085" y="375056"/>
                      <a:pt x="590619" y="381793"/>
                    </a:cubicBezTo>
                    <a:lnTo>
                      <a:pt x="314303" y="528820"/>
                    </a:lnTo>
                    <a:cubicBezTo>
                      <a:pt x="310490" y="530870"/>
                      <a:pt x="306383" y="531895"/>
                      <a:pt x="302130" y="531895"/>
                    </a:cubicBezTo>
                    <a:cubicBezTo>
                      <a:pt x="297877" y="531895"/>
                      <a:pt x="293770" y="530870"/>
                      <a:pt x="289957" y="528820"/>
                    </a:cubicBezTo>
                    <a:lnTo>
                      <a:pt x="13641" y="381793"/>
                    </a:lnTo>
                    <a:cubicBezTo>
                      <a:pt x="1028" y="375056"/>
                      <a:pt x="-3665" y="359387"/>
                      <a:pt x="3082" y="346793"/>
                    </a:cubicBezTo>
                    <a:cubicBezTo>
                      <a:pt x="6455" y="340496"/>
                      <a:pt x="12028" y="336176"/>
                      <a:pt x="18335" y="334272"/>
                    </a:cubicBezTo>
                    <a:close/>
                    <a:moveTo>
                      <a:pt x="18335" y="233364"/>
                    </a:moveTo>
                    <a:cubicBezTo>
                      <a:pt x="24642" y="231461"/>
                      <a:pt x="31682" y="231973"/>
                      <a:pt x="37988" y="235341"/>
                    </a:cubicBezTo>
                    <a:lnTo>
                      <a:pt x="302130" y="375925"/>
                    </a:lnTo>
                    <a:lnTo>
                      <a:pt x="566126" y="235341"/>
                    </a:lnTo>
                    <a:cubicBezTo>
                      <a:pt x="578739" y="228605"/>
                      <a:pt x="594432" y="233291"/>
                      <a:pt x="601178" y="245885"/>
                    </a:cubicBezTo>
                    <a:cubicBezTo>
                      <a:pt x="607925" y="258479"/>
                      <a:pt x="603085" y="274148"/>
                      <a:pt x="590619" y="280885"/>
                    </a:cubicBezTo>
                    <a:lnTo>
                      <a:pt x="314303" y="428058"/>
                    </a:lnTo>
                    <a:cubicBezTo>
                      <a:pt x="310490" y="430108"/>
                      <a:pt x="306383" y="430987"/>
                      <a:pt x="302130" y="430987"/>
                    </a:cubicBezTo>
                    <a:cubicBezTo>
                      <a:pt x="297877" y="430987"/>
                      <a:pt x="293770" y="430108"/>
                      <a:pt x="289957" y="428058"/>
                    </a:cubicBezTo>
                    <a:lnTo>
                      <a:pt x="13641" y="280885"/>
                    </a:lnTo>
                    <a:cubicBezTo>
                      <a:pt x="1028" y="274148"/>
                      <a:pt x="-3665" y="258479"/>
                      <a:pt x="3082" y="245885"/>
                    </a:cubicBezTo>
                    <a:cubicBezTo>
                      <a:pt x="6455" y="239588"/>
                      <a:pt x="12028" y="235268"/>
                      <a:pt x="18335" y="233364"/>
                    </a:cubicBezTo>
                    <a:close/>
                    <a:moveTo>
                      <a:pt x="291571" y="2196"/>
                    </a:moveTo>
                    <a:cubicBezTo>
                      <a:pt x="298317" y="-733"/>
                      <a:pt x="305943" y="-733"/>
                      <a:pt x="312689" y="2196"/>
                    </a:cubicBezTo>
                    <a:lnTo>
                      <a:pt x="588846" y="125214"/>
                    </a:lnTo>
                    <a:cubicBezTo>
                      <a:pt x="597938" y="129315"/>
                      <a:pt x="603805" y="138102"/>
                      <a:pt x="604245" y="147914"/>
                    </a:cubicBezTo>
                    <a:cubicBezTo>
                      <a:pt x="604538" y="157726"/>
                      <a:pt x="599258" y="166953"/>
                      <a:pt x="590605" y="171639"/>
                    </a:cubicBezTo>
                    <a:lnTo>
                      <a:pt x="314303" y="318676"/>
                    </a:lnTo>
                    <a:cubicBezTo>
                      <a:pt x="310489" y="320726"/>
                      <a:pt x="306383" y="321751"/>
                      <a:pt x="302130" y="321751"/>
                    </a:cubicBezTo>
                    <a:cubicBezTo>
                      <a:pt x="297877" y="321751"/>
                      <a:pt x="293771" y="320726"/>
                      <a:pt x="289957" y="318676"/>
                    </a:cubicBezTo>
                    <a:lnTo>
                      <a:pt x="13654" y="171639"/>
                    </a:lnTo>
                    <a:cubicBezTo>
                      <a:pt x="5002" y="166953"/>
                      <a:pt x="-278" y="157726"/>
                      <a:pt x="15" y="147914"/>
                    </a:cubicBezTo>
                    <a:cubicBezTo>
                      <a:pt x="309" y="138102"/>
                      <a:pt x="6322" y="129315"/>
                      <a:pt x="15414" y="12521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029" tIns="25514" rIns="51029" bIns="25514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509972"/>
                <a:endParaRPr lang="zh-CN" altLang="en-US" sz="1786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69" name="iṩļïḓê"/>
              <p:cNvSpPr txBox="1"/>
              <p:nvPr/>
            </p:nvSpPr>
            <p:spPr>
              <a:xfrm>
                <a:off x="6533544" y="8403050"/>
                <a:ext cx="4569132" cy="2024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1786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6614014" y="8254622"/>
                <a:ext cx="435100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išliḋè"/>
              <p:cNvSpPr/>
              <p:nvPr/>
            </p:nvSpPr>
            <p:spPr>
              <a:xfrm>
                <a:off x="7174646" y="6187364"/>
                <a:ext cx="3371204" cy="836476"/>
              </a:xfrm>
              <a:prstGeom prst="rect">
                <a:avLst/>
              </a:prstGeom>
            </p:spPr>
            <p:txBody>
              <a:bodyPr wrap="square" lIns="51029" tIns="25514" rIns="51029" bIns="25514" anchor="ctr" anchorCtr="0">
                <a:normAutofit/>
              </a:bodyPr>
              <a:lstStyle/>
              <a:p>
                <a:pPr algn="ctr"/>
                <a:r>
                  <a:rPr lang="en-US" altLang="zh-CN" sz="1786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04</a:t>
                </a:r>
                <a:endParaRPr lang="en-US" altLang="zh-CN" sz="1786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72" name="isľíḑè"/>
              <p:cNvSpPr txBox="1"/>
              <p:nvPr/>
            </p:nvSpPr>
            <p:spPr>
              <a:xfrm>
                <a:off x="6180658" y="7165948"/>
                <a:ext cx="5217717" cy="1434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51029" tIns="25514" rIns="51029" bIns="25514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786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总结</a:t>
                </a:r>
                <a:endParaRPr lang="zh-CN" altLang="en-US" sz="1786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2" name="isľíḑè"/>
          <p:cNvSpPr txBox="1"/>
          <p:nvPr/>
        </p:nvSpPr>
        <p:spPr>
          <a:xfrm>
            <a:off x="6524207" y="3381088"/>
            <a:ext cx="2911801" cy="402608"/>
          </a:xfrm>
          <a:prstGeom prst="rect">
            <a:avLst/>
          </a:prstGeom>
          <a:noFill/>
          <a:ln>
            <a:noFill/>
          </a:ln>
        </p:spPr>
        <p:txBody>
          <a:bodyPr wrap="square" lIns="51029" tIns="25514" rIns="51029" bIns="2551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 err="1" smtClean="0">
                <a:solidFill>
                  <a:schemeClr val="bg1"/>
                </a:solidFill>
              </a:rPr>
              <a:t>GcRoot</a:t>
            </a:r>
            <a:r>
              <a:rPr lang="zh-CN" altLang="en-US" sz="1600" dirty="0" smtClean="0">
                <a:solidFill>
                  <a:schemeClr val="bg1"/>
                </a:solidFill>
              </a:rPr>
              <a:t>原理详解</a:t>
            </a:r>
            <a:endParaRPr lang="zh-CN" altLang="en-US" sz="1786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ï$1îḓè"/>
          <p:cNvSpPr txBox="1"/>
          <p:nvPr/>
        </p:nvSpPr>
        <p:spPr>
          <a:xfrm>
            <a:off x="3577857" y="3351303"/>
            <a:ext cx="2549849" cy="402608"/>
          </a:xfrm>
          <a:prstGeom prst="rect">
            <a:avLst/>
          </a:prstGeom>
          <a:noFill/>
          <a:ln>
            <a:noFill/>
          </a:ln>
        </p:spPr>
        <p:txBody>
          <a:bodyPr wrap="square" lIns="51029" tIns="25514" rIns="51029" bIns="2551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563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垃圾回收机制</a:t>
            </a:r>
            <a:endParaRPr lang="zh-CN" altLang="en-US" sz="1563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0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225" y="2949775"/>
            <a:ext cx="12857401" cy="429417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98" y="45384"/>
            <a:ext cx="12857401" cy="4294177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>
              <a:solidFill>
                <a:srgbClr val="4D4D4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7" y="4386429"/>
            <a:ext cx="12856929" cy="1004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86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97" y="4553844"/>
            <a:ext cx="1285735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289668" y="2208990"/>
            <a:ext cx="6278515" cy="1537071"/>
          </a:xfrm>
        </p:spPr>
        <p:txBody>
          <a:bodyPr>
            <a:noAutofit/>
          </a:bodyPr>
          <a:lstStyle/>
          <a:p>
            <a:pPr algn="ctr"/>
            <a:r>
              <a:rPr lang="zh-CN" altLang="en-US" sz="7813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289862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4381" y="1184639"/>
            <a:ext cx="2787497" cy="2517072"/>
            <a:chOff x="4844381" y="1184639"/>
            <a:chExt cx="2787497" cy="2517072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062858" y="1184639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917207" y="237913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484554" y="2305476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44381" y="2305817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93271" y="1738912"/>
              <a:ext cx="13580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01</a:t>
              </a:r>
              <a:endParaRPr lang="zh-CN" altLang="en-US" sz="72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538711" y="4447286"/>
            <a:ext cx="9267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内存泄漏与内存溢出的区别</a:t>
            </a:r>
          </a:p>
        </p:txBody>
      </p:sp>
    </p:spTree>
    <p:extLst>
      <p:ext uri="{BB962C8B-B14F-4D97-AF65-F5344CB8AC3E}">
        <p14:creationId xmlns:p14="http://schemas.microsoft.com/office/powerpoint/2010/main" val="18152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844886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>
                <a:solidFill>
                  <a:srgbClr val="E8DE41"/>
                </a:solidFill>
              </a:rPr>
              <a:t>面试官</a:t>
            </a:r>
            <a:r>
              <a:rPr lang="en-US" altLang="zh-CN" sz="1600" dirty="0">
                <a:solidFill>
                  <a:srgbClr val="E8DE41"/>
                </a:solidFill>
              </a:rPr>
              <a:t>:</a:t>
            </a:r>
            <a:r>
              <a:rPr lang="zh-CN" altLang="en-US" sz="1600" dirty="0">
                <a:solidFill>
                  <a:schemeClr val="bg1"/>
                </a:solidFill>
              </a:rPr>
              <a:t>谈谈内存泄漏与内存溢出的区别？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/>
              <a:t>内存泄漏与内存</a:t>
            </a:r>
            <a:r>
              <a:rPr lang="zh-CN" altLang="en-US" dirty="0" smtClean="0"/>
              <a:t>溢出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1678924"/>
            <a:ext cx="10108607" cy="1018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内容占位符 2"/>
          <p:cNvSpPr txBox="1"/>
          <p:nvPr/>
        </p:nvSpPr>
        <p:spPr>
          <a:xfrm>
            <a:off x="1173981" y="3601547"/>
            <a:ext cx="9891393" cy="135703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心理分析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>
                <a:solidFill>
                  <a:schemeClr val="bg1"/>
                </a:solidFill>
              </a:rPr>
              <a:t>相比于上一</a:t>
            </a:r>
            <a:r>
              <a:rPr lang="zh-CN" altLang="en-US" sz="1600" dirty="0" smtClean="0">
                <a:solidFill>
                  <a:schemeClr val="bg1"/>
                </a:solidFill>
              </a:rPr>
              <a:t>节，这种问题是非常简单的 。内存泄漏与内存溢出的区别我们只需要熟记于心。就怕面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试官</a:t>
            </a:r>
            <a:r>
              <a:rPr lang="zh-CN" altLang="en-US" sz="1600" dirty="0">
                <a:solidFill>
                  <a:schemeClr val="bg1"/>
                </a:solidFill>
              </a:rPr>
              <a:t>问</a:t>
            </a:r>
            <a:r>
              <a:rPr lang="zh-CN" altLang="en-US" sz="1600" dirty="0" smtClean="0">
                <a:solidFill>
                  <a:schemeClr val="bg1"/>
                </a:solidFill>
              </a:rPr>
              <a:t>你，说说哪几种内存溢出和哪几种内存泄漏</a:t>
            </a:r>
            <a:r>
              <a:rPr lang="en-US" altLang="zh-CN" sz="1600" dirty="0" smtClean="0">
                <a:solidFill>
                  <a:schemeClr val="bg1"/>
                </a:solidFill>
              </a:rPr>
              <a:t>(</a:t>
            </a:r>
            <a:r>
              <a:rPr lang="zh-CN" altLang="en-US" sz="1600" dirty="0" smtClean="0">
                <a:solidFill>
                  <a:schemeClr val="bg1"/>
                </a:solidFill>
              </a:rPr>
              <a:t>换种说法</a:t>
            </a:r>
            <a:r>
              <a:rPr lang="en-US" altLang="zh-CN" sz="1600" dirty="0" smtClean="0">
                <a:solidFill>
                  <a:schemeClr val="bg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你们项目哪些地方有过内存泄漏或者内存溢出</a:t>
            </a:r>
            <a:r>
              <a:rPr lang="en-US" altLang="zh-CN" sz="1600" dirty="0" smtClean="0">
                <a:solidFill>
                  <a:schemeClr val="bg1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求职者应该对 这些问题闹记于心，知道两三种就够了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56767" y="3435585"/>
            <a:ext cx="10108607" cy="17649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962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844886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内存溢出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>
                <a:solidFill>
                  <a:schemeClr val="bg1"/>
                </a:solidFill>
              </a:rPr>
              <a:t>指程序在申请内存时，没有足够的内存空间供其使用，出现</a:t>
            </a:r>
            <a:r>
              <a:rPr lang="en-US" altLang="zh-CN" sz="1600" dirty="0">
                <a:solidFill>
                  <a:schemeClr val="bg1"/>
                </a:solidFill>
              </a:rPr>
              <a:t>out of </a:t>
            </a:r>
            <a:r>
              <a:rPr lang="en-US" altLang="zh-CN" sz="1600" dirty="0" smtClean="0">
                <a:solidFill>
                  <a:schemeClr val="bg1"/>
                </a:solidFill>
              </a:rPr>
              <a:t>memory</a:t>
            </a:r>
          </a:p>
          <a:p>
            <a:pPr marL="0" indent="0" algn="just"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Android</a:t>
            </a:r>
            <a:r>
              <a:rPr lang="zh-CN" altLang="en-US" sz="1600" dirty="0">
                <a:solidFill>
                  <a:schemeClr val="bg1"/>
                </a:solidFill>
              </a:rPr>
              <a:t>系统为每个应用程序申请到的内存有限</a:t>
            </a:r>
            <a:r>
              <a:rPr lang="en-US" altLang="zh-CN" sz="1600" dirty="0">
                <a:solidFill>
                  <a:schemeClr val="bg1"/>
                </a:solidFill>
              </a:rPr>
              <a:t>,</a:t>
            </a:r>
            <a:r>
              <a:rPr lang="zh-CN" altLang="en-US" sz="1600" dirty="0">
                <a:solidFill>
                  <a:schemeClr val="bg1"/>
                </a:solidFill>
              </a:rPr>
              <a:t>一般</a:t>
            </a:r>
            <a:r>
              <a:rPr lang="zh-CN" altLang="en-US" sz="1600" dirty="0" smtClean="0">
                <a:solidFill>
                  <a:schemeClr val="bg1"/>
                </a:solidFill>
              </a:rPr>
              <a:t>为</a:t>
            </a:r>
            <a:r>
              <a:rPr lang="en-US" altLang="zh-CN" sz="1600" dirty="0" smtClean="0">
                <a:solidFill>
                  <a:schemeClr val="bg1"/>
                </a:solidFill>
              </a:rPr>
              <a:t>64M</a:t>
            </a:r>
            <a:r>
              <a:rPr lang="zh-CN" altLang="en-US" sz="1600" dirty="0" smtClean="0">
                <a:solidFill>
                  <a:schemeClr val="bg1"/>
                </a:solidFill>
              </a:rPr>
              <a:t>或者</a:t>
            </a:r>
            <a:r>
              <a:rPr lang="en-US" altLang="zh-CN" sz="1600" dirty="0" smtClean="0">
                <a:solidFill>
                  <a:schemeClr val="bg1"/>
                </a:solidFill>
              </a:rPr>
              <a:t>128M</a:t>
            </a:r>
            <a:r>
              <a:rPr lang="zh-CN" altLang="en-US" sz="1600" dirty="0" smtClean="0">
                <a:solidFill>
                  <a:schemeClr val="bg1"/>
                </a:solidFill>
              </a:rPr>
              <a:t>等</a:t>
            </a:r>
            <a:r>
              <a:rPr lang="en-US" altLang="zh-CN" sz="1600" dirty="0">
                <a:solidFill>
                  <a:schemeClr val="bg1"/>
                </a:solidFill>
              </a:rPr>
              <a:t>,</a:t>
            </a:r>
            <a:r>
              <a:rPr lang="zh-CN" altLang="en-US" sz="1600" dirty="0">
                <a:solidFill>
                  <a:schemeClr val="bg1"/>
                </a:solidFill>
              </a:rPr>
              <a:t>我们可以在清单文件中进行</a:t>
            </a:r>
            <a:r>
              <a:rPr lang="zh-CN" altLang="en-US" sz="1600" dirty="0" smtClean="0">
                <a:solidFill>
                  <a:schemeClr val="bg1"/>
                </a:solidFill>
              </a:rPr>
              <a:t>配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置</a:t>
            </a:r>
            <a:r>
              <a:rPr lang="en-US" altLang="zh-CN" sz="1600" dirty="0">
                <a:solidFill>
                  <a:schemeClr val="bg1"/>
                </a:solidFill>
              </a:rPr>
              <a:t>,</a:t>
            </a:r>
            <a:r>
              <a:rPr lang="en-US" altLang="zh-CN" sz="1600" dirty="0" err="1">
                <a:solidFill>
                  <a:schemeClr val="bg1"/>
                </a:solidFill>
              </a:rPr>
              <a:t>android:largeheap</a:t>
            </a:r>
            <a:r>
              <a:rPr lang="en-US" altLang="zh-CN" sz="1600" dirty="0">
                <a:solidFill>
                  <a:schemeClr val="bg1"/>
                </a:solidFill>
              </a:rPr>
              <a:t> = "true" </a:t>
            </a:r>
            <a:r>
              <a:rPr lang="zh-CN" altLang="en-US" sz="1600" dirty="0">
                <a:solidFill>
                  <a:schemeClr val="bg1"/>
                </a:solidFill>
              </a:rPr>
              <a:t>从而给</a:t>
            </a:r>
            <a:r>
              <a:rPr lang="en-US" altLang="zh-CN" sz="1600" dirty="0">
                <a:solidFill>
                  <a:schemeClr val="bg1"/>
                </a:solidFill>
              </a:rPr>
              <a:t>APP</a:t>
            </a:r>
            <a:r>
              <a:rPr lang="zh-CN" altLang="en-US" sz="1600" dirty="0">
                <a:solidFill>
                  <a:schemeClr val="bg1"/>
                </a:solidFill>
              </a:rPr>
              <a:t>申请更大的内存空间</a:t>
            </a:r>
            <a:r>
              <a:rPr lang="en-US" altLang="zh-CN" sz="1600" dirty="0">
                <a:solidFill>
                  <a:schemeClr val="bg1"/>
                </a:solidFill>
              </a:rPr>
              <a:t>;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326797"/>
            <a:ext cx="12055205" cy="614405"/>
          </a:xfrm>
        </p:spPr>
        <p:txBody>
          <a:bodyPr/>
          <a:lstStyle/>
          <a:p>
            <a:r>
              <a:rPr lang="zh-CN" altLang="en-US" dirty="0"/>
              <a:t>内存泄漏与内存</a:t>
            </a:r>
            <a:r>
              <a:rPr lang="zh-CN" altLang="en-US" dirty="0" smtClean="0"/>
              <a:t>溢出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956767" y="1563198"/>
            <a:ext cx="10108607" cy="19374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内容占位符 2"/>
          <p:cNvSpPr txBox="1"/>
          <p:nvPr/>
        </p:nvSpPr>
        <p:spPr>
          <a:xfrm>
            <a:off x="1173981" y="4862407"/>
            <a:ext cx="9891393" cy="135703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内存泄漏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zh-CN" altLang="en-US" sz="1600" dirty="0" smtClean="0">
                <a:solidFill>
                  <a:schemeClr val="bg1"/>
                </a:solidFill>
              </a:rPr>
              <a:t>指</a:t>
            </a:r>
            <a:r>
              <a:rPr lang="zh-CN" altLang="en-US" sz="1600" dirty="0">
                <a:solidFill>
                  <a:schemeClr val="bg1"/>
                </a:solidFill>
              </a:rPr>
              <a:t>程序在申请内存后，被某个对象一直持有，无法释放已申请的内存空间</a:t>
            </a:r>
          </a:p>
          <a:p>
            <a:pPr marL="0" indent="0" algn="just">
              <a:buNone/>
            </a:pPr>
            <a:r>
              <a:rPr lang="zh-CN" altLang="en-US" sz="1600" dirty="0">
                <a:solidFill>
                  <a:schemeClr val="bg1"/>
                </a:solidFill>
              </a:rPr>
              <a:t>一次内存泄露危害可以忽略，但内存泄露堆积后果很严重，无论多少内存</a:t>
            </a:r>
            <a:r>
              <a:rPr lang="en-US" altLang="zh-CN" sz="1600" dirty="0">
                <a:solidFill>
                  <a:schemeClr val="bg1"/>
                </a:solidFill>
              </a:rPr>
              <a:t>,</a:t>
            </a:r>
            <a:r>
              <a:rPr lang="zh-CN" altLang="en-US" sz="1600" dirty="0">
                <a:solidFill>
                  <a:schemeClr val="bg1"/>
                </a:solidFill>
              </a:rPr>
              <a:t>迟早会被占光。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56767" y="4696445"/>
            <a:ext cx="10108607" cy="1378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591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1173981" y="1201120"/>
            <a:ext cx="9891393" cy="687013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虚拟机</a:t>
            </a:r>
            <a:r>
              <a:rPr lang="en-US" altLang="zh-CN" sz="1600" dirty="0" smtClean="0">
                <a:solidFill>
                  <a:srgbClr val="E8DE41"/>
                </a:solidFill>
              </a:rPr>
              <a:t>:</a:t>
            </a:r>
            <a:r>
              <a:rPr lang="zh-CN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JVM</a:t>
            </a:r>
            <a:r>
              <a:rPr lang="zh-CN" altLang="en-US" sz="1600" dirty="0" smtClean="0">
                <a:solidFill>
                  <a:schemeClr val="bg1"/>
                </a:solidFill>
              </a:rPr>
              <a:t>的作用是把平台无关的</a:t>
            </a:r>
            <a:r>
              <a:rPr lang="en-US" altLang="zh-CN" sz="1600" dirty="0" smtClean="0">
                <a:solidFill>
                  <a:schemeClr val="bg1"/>
                </a:solidFill>
              </a:rPr>
              <a:t>.class</a:t>
            </a:r>
            <a:r>
              <a:rPr lang="zh-CN" altLang="en-US" sz="1600" dirty="0" smtClean="0">
                <a:solidFill>
                  <a:schemeClr val="bg1"/>
                </a:solidFill>
              </a:rPr>
              <a:t>里面的字节码翻译成平台相关的机器码，来实现跨平台。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Dalvik</a:t>
            </a:r>
            <a:r>
              <a:rPr lang="zh-CN" altLang="en-US" sz="1600" dirty="0" smtClean="0">
                <a:solidFill>
                  <a:schemeClr val="bg1"/>
                </a:solidFill>
              </a:rPr>
              <a:t>和</a:t>
            </a:r>
            <a:r>
              <a:rPr lang="en-US" altLang="zh-CN" sz="1600" dirty="0" smtClean="0">
                <a:solidFill>
                  <a:schemeClr val="bg1"/>
                </a:solidFill>
              </a:rPr>
              <a:t>Art</a:t>
            </a:r>
            <a:r>
              <a:rPr lang="zh-CN" altLang="en-US" sz="1600" dirty="0" smtClean="0">
                <a:solidFill>
                  <a:schemeClr val="bg1"/>
                </a:solidFill>
              </a:rPr>
              <a:t>就是安卓中使用的虚拟机。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4679" y="272089"/>
            <a:ext cx="12055205" cy="614405"/>
          </a:xfrm>
        </p:spPr>
        <p:txBody>
          <a:bodyPr/>
          <a:lstStyle/>
          <a:p>
            <a:r>
              <a:rPr lang="zh-CN" altLang="en-US" dirty="0" smtClean="0"/>
              <a:t>内存溢出</a:t>
            </a:r>
            <a:endParaRPr lang="zh-CN" altLang="en-US" dirty="0"/>
          </a:p>
        </p:txBody>
      </p:sp>
      <p:sp>
        <p:nvSpPr>
          <p:cNvPr id="19" name="内容占位符 2"/>
          <p:cNvSpPr txBox="1"/>
          <p:nvPr/>
        </p:nvSpPr>
        <p:spPr>
          <a:xfrm>
            <a:off x="633921" y="4084377"/>
            <a:ext cx="1080120" cy="288032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rgbClr val="E8DE41"/>
                </a:solidFill>
              </a:rPr>
              <a:t>内存溢出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676848" y="2608213"/>
            <a:ext cx="288032" cy="3240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立方体 11"/>
          <p:cNvSpPr/>
          <p:nvPr/>
        </p:nvSpPr>
        <p:spPr>
          <a:xfrm>
            <a:off x="2324919" y="2608213"/>
            <a:ext cx="1800200" cy="28803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立方体 19"/>
          <p:cNvSpPr/>
          <p:nvPr/>
        </p:nvSpPr>
        <p:spPr>
          <a:xfrm>
            <a:off x="2324919" y="5344517"/>
            <a:ext cx="1800200" cy="28803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内容占位符 2"/>
          <p:cNvSpPr txBox="1"/>
          <p:nvPr/>
        </p:nvSpPr>
        <p:spPr>
          <a:xfrm>
            <a:off x="4269135" y="2573354"/>
            <a:ext cx="1584176" cy="342038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堆内存溢出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sp>
        <p:nvSpPr>
          <p:cNvPr id="22" name="内容占位符 2"/>
          <p:cNvSpPr txBox="1"/>
          <p:nvPr/>
        </p:nvSpPr>
        <p:spPr>
          <a:xfrm>
            <a:off x="4289877" y="5290511"/>
            <a:ext cx="1584176" cy="342038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dirty="0" smtClean="0">
                <a:solidFill>
                  <a:schemeClr val="bg1"/>
                </a:solidFill>
              </a:rPr>
              <a:t>栈内存溢出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02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19" grpId="1"/>
      <p:bldP spid="21" grpId="0"/>
      <p:bldP spid="21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4381" y="1184639"/>
            <a:ext cx="2787497" cy="2517072"/>
            <a:chOff x="4844381" y="1184639"/>
            <a:chExt cx="2787497" cy="2517072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062858" y="1184639"/>
              <a:ext cx="2378954" cy="2388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solidFill>
                  <a:srgbClr val="1475B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917207" y="2379139"/>
              <a:ext cx="2613333" cy="1322572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484554" y="2305476"/>
              <a:ext cx="147324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44381" y="2305817"/>
              <a:ext cx="145651" cy="147324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53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493271" y="1738912"/>
              <a:ext cx="13580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dirty="0" smtClean="0">
                  <a:solidFill>
                    <a:srgbClr val="F8F8F8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02</a:t>
              </a:r>
              <a:endParaRPr lang="zh-CN" altLang="en-US" sz="7200" dirty="0">
                <a:solidFill>
                  <a:srgbClr val="F8F8F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316333" y="4336108"/>
            <a:ext cx="6226129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590281" y="4506528"/>
            <a:ext cx="9267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下面哪种情况会出现内存溢出呢</a:t>
            </a:r>
            <a:endParaRPr lang="zh-CN" altLang="en-US" sz="2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0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2236</Words>
  <Application>Microsoft Office PowerPoint</Application>
  <PresentationFormat>自定义</PresentationFormat>
  <Paragraphs>177</Paragraphs>
  <Slides>40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4" baseType="lpstr">
      <vt:lpstr>Source Han Sans CN Normal</vt:lpstr>
      <vt:lpstr>方正姚体</vt:lpstr>
      <vt:lpstr>黑体</vt:lpstr>
      <vt:lpstr>思源黑体 CN Bold</vt:lpstr>
      <vt:lpstr>思源黑体 CN Medium</vt:lpstr>
      <vt:lpstr>思源黑体 CN Normal</vt:lpstr>
      <vt:lpstr>宋体</vt:lpstr>
      <vt:lpstr>微软雅黑</vt:lpstr>
      <vt:lpstr>Arial</vt:lpstr>
      <vt:lpstr>Calibri</vt:lpstr>
      <vt:lpstr>Calibri Light</vt:lpstr>
      <vt:lpstr>Times New Roman</vt:lpstr>
      <vt:lpstr>第一PPT，www.1ppt.com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内存泄漏与内存溢出</vt:lpstr>
      <vt:lpstr>内存泄漏与内存溢出</vt:lpstr>
      <vt:lpstr>内存溢出</vt:lpstr>
      <vt:lpstr>PowerPoint 演示文稿</vt:lpstr>
      <vt:lpstr>项目中内存溢出(1)</vt:lpstr>
      <vt:lpstr>项目中内存溢出(2)</vt:lpstr>
      <vt:lpstr>PowerPoint 演示文稿</vt:lpstr>
      <vt:lpstr>项目中内存泄漏(1)</vt:lpstr>
      <vt:lpstr>项目中内存泄漏(2)</vt:lpstr>
      <vt:lpstr>项目中内存泄漏(2)</vt:lpstr>
      <vt:lpstr>项目中内存泄漏(2)</vt:lpstr>
      <vt:lpstr>项目中内存泄漏(3)</vt:lpstr>
      <vt:lpstr>项目中内存泄漏(3)</vt:lpstr>
      <vt:lpstr>项目中内存泄漏(3还有一种)</vt:lpstr>
      <vt:lpstr>项目中内存泄漏(4)</vt:lpstr>
      <vt:lpstr>项目中内存泄漏(5)</vt:lpstr>
      <vt:lpstr>项目中内存泄漏(5)</vt:lpstr>
      <vt:lpstr>项目中内存泄漏(6)</vt:lpstr>
      <vt:lpstr>项目中内存泄漏(6)</vt:lpstr>
      <vt:lpstr>PowerPoint 演示文稿</vt:lpstr>
      <vt:lpstr>内存抖动</vt:lpstr>
      <vt:lpstr>内存抖动</vt:lpstr>
      <vt:lpstr>内存抖动</vt:lpstr>
      <vt:lpstr>内存抖动</vt:lpstr>
      <vt:lpstr>内存抖动解决办法</vt:lpstr>
      <vt:lpstr>总结</vt:lpstr>
      <vt:lpstr>PowerPoint 演示文稿</vt:lpstr>
      <vt:lpstr>面试心理分析</vt:lpstr>
      <vt:lpstr>JVM与Android关系</vt:lpstr>
      <vt:lpstr>GCRoot</vt:lpstr>
      <vt:lpstr>垃圾回收算法（标记-清除）</vt:lpstr>
      <vt:lpstr>垃圾回收算法（标记-整理）</vt:lpstr>
      <vt:lpstr>JVM与Android关系</vt:lpstr>
      <vt:lpstr>PowerPoint 演示文稿</vt:lpstr>
      <vt:lpstr>谢谢观看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四月你好</dc:title>
  <dc:creator/>
  <cp:keywords>www.1ppt.com</cp:keywords>
  <dc:description>www.1ppt.com</dc:description>
  <cp:lastModifiedBy/>
  <cp:revision>1</cp:revision>
  <dcterms:created xsi:type="dcterms:W3CDTF">2016-09-17T14:09:48Z</dcterms:created>
  <dcterms:modified xsi:type="dcterms:W3CDTF">2020-04-29T14:33:56Z</dcterms:modified>
</cp:coreProperties>
</file>