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3.xml" ContentType="application/vnd.openxmlformats-officedocument.presentationml.tags+xml"/>
  <Override PartName="/ppt/notesSlides/notesSlide24.xml" ContentType="application/vnd.openxmlformats-officedocument.presentationml.notesSlide+xml"/>
  <Override PartName="/ppt/tags/tag4.xml" ContentType="application/vnd.openxmlformats-officedocument.presentationml.tags+xml"/>
  <Override PartName="/ppt/notesSlides/notesSlide25.xml" ContentType="application/vnd.openxmlformats-officedocument.presentationml.notesSlide+xml"/>
  <Override PartName="/ppt/tags/tag5.xml" ContentType="application/vnd.openxmlformats-officedocument.presentationml.tags+xml"/>
  <Override PartName="/ppt/notesSlides/notesSlide26.xml" ContentType="application/vnd.openxmlformats-officedocument.presentationml.notesSlide+xml"/>
  <Override PartName="/ppt/tags/tag6.xml" ContentType="application/vnd.openxmlformats-officedocument.presentationml.tags+xml"/>
  <Override PartName="/ppt/notesSlides/notesSlide27.xml" ContentType="application/vnd.openxmlformats-officedocument.presentationml.notesSlide+xml"/>
  <Override PartName="/ppt/tags/tag7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792" r:id="rId2"/>
    <p:sldId id="398" r:id="rId3"/>
    <p:sldId id="793" r:id="rId4"/>
    <p:sldId id="400" r:id="rId5"/>
    <p:sldId id="755" r:id="rId6"/>
    <p:sldId id="806" r:id="rId7"/>
    <p:sldId id="805" r:id="rId8"/>
    <p:sldId id="812" r:id="rId9"/>
    <p:sldId id="811" r:id="rId10"/>
    <p:sldId id="807" r:id="rId11"/>
    <p:sldId id="672" r:id="rId12"/>
    <p:sldId id="813" r:id="rId13"/>
    <p:sldId id="814" r:id="rId14"/>
    <p:sldId id="815" r:id="rId15"/>
    <p:sldId id="816" r:id="rId16"/>
    <p:sldId id="817" r:id="rId17"/>
    <p:sldId id="818" r:id="rId18"/>
    <p:sldId id="819" r:id="rId19"/>
    <p:sldId id="820" r:id="rId20"/>
    <p:sldId id="821" r:id="rId21"/>
    <p:sldId id="822" r:id="rId22"/>
    <p:sldId id="823" r:id="rId23"/>
    <p:sldId id="824" r:id="rId24"/>
    <p:sldId id="825" r:id="rId25"/>
    <p:sldId id="826" r:id="rId26"/>
    <p:sldId id="827" r:id="rId27"/>
    <p:sldId id="828" r:id="rId28"/>
    <p:sldId id="794" r:id="rId29"/>
    <p:sldId id="808" r:id="rId30"/>
    <p:sldId id="795" r:id="rId31"/>
    <p:sldId id="809" r:id="rId32"/>
    <p:sldId id="810" r:id="rId33"/>
    <p:sldId id="796" r:id="rId34"/>
    <p:sldId id="797" r:id="rId35"/>
    <p:sldId id="798" r:id="rId36"/>
    <p:sldId id="799" r:id="rId37"/>
    <p:sldId id="800" r:id="rId38"/>
    <p:sldId id="803" r:id="rId39"/>
    <p:sldId id="804" r:id="rId40"/>
    <p:sldId id="312" r:id="rId41"/>
  </p:sldIdLst>
  <p:sldSz cx="23039388" cy="1296035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8CA6741-D517-47A3-B4C6-5CB7F7DC5A2E}">
          <p14:sldIdLst>
            <p14:sldId id="792"/>
            <p14:sldId id="398"/>
            <p14:sldId id="793"/>
            <p14:sldId id="400"/>
            <p14:sldId id="755"/>
            <p14:sldId id="806"/>
            <p14:sldId id="805"/>
            <p14:sldId id="812"/>
            <p14:sldId id="811"/>
            <p14:sldId id="807"/>
            <p14:sldId id="672"/>
            <p14:sldId id="813"/>
            <p14:sldId id="814"/>
            <p14:sldId id="815"/>
            <p14:sldId id="816"/>
            <p14:sldId id="817"/>
            <p14:sldId id="818"/>
            <p14:sldId id="819"/>
            <p14:sldId id="820"/>
            <p14:sldId id="821"/>
            <p14:sldId id="822"/>
            <p14:sldId id="823"/>
            <p14:sldId id="824"/>
            <p14:sldId id="825"/>
            <p14:sldId id="826"/>
            <p14:sldId id="827"/>
            <p14:sldId id="828"/>
            <p14:sldId id="794"/>
            <p14:sldId id="808"/>
            <p14:sldId id="795"/>
            <p14:sldId id="809"/>
            <p14:sldId id="810"/>
            <p14:sldId id="796"/>
            <p14:sldId id="797"/>
            <p14:sldId id="798"/>
            <p14:sldId id="799"/>
            <p14:sldId id="800"/>
            <p14:sldId id="803"/>
            <p14:sldId id="804"/>
            <p14:sldId id="31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735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77BA"/>
    <a:srgbClr val="000000"/>
    <a:srgbClr val="4D4D4D"/>
    <a:srgbClr val="297FD5"/>
    <a:srgbClr val="7F8FA9"/>
    <a:srgbClr val="87A896"/>
    <a:srgbClr val="2B5259"/>
    <a:srgbClr val="090A3C"/>
    <a:srgbClr val="6F7378"/>
    <a:srgbClr val="0F1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 autoAdjust="0"/>
  </p:normalViewPr>
  <p:slideViewPr>
    <p:cSldViewPr>
      <p:cViewPr varScale="1">
        <p:scale>
          <a:sx n="43" d="100"/>
          <a:sy n="43" d="100"/>
        </p:scale>
        <p:origin x="211" y="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802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>
        <p:guide orient="horz" pos="2735"/>
        <p:guide pos="2160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9DAC0-913F-4CFB-852F-43CCF0357516}" type="datetimeFigureOut">
              <a:rPr lang="zh-CN" altLang="en-US" smtClean="0"/>
              <a:t>2020/6/24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91DBA-2A2E-4F32-BB14-713FAEE65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6146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B019A-55AE-4BF7-B4D3-0D825A3F122A}" type="datetimeFigureOut">
              <a:rPr lang="zh-CN" altLang="en-US" smtClean="0"/>
              <a:t>2020/6/24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46743-8D4B-4DFC-A9C0-210E1C1A60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40888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325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2058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5255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5666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4869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8083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9054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3186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0365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0994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2618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dirty="0"/>
              <a:t>https://blog.csdn.net/huachao1001/article/details/51810328</a:t>
            </a:r>
            <a:br>
              <a:rPr dirty="0"/>
            </a:br>
            <a:endParaRPr dirty="0"/>
          </a:p>
          <a:p>
            <a:endParaRPr dirty="0"/>
          </a:p>
          <a:p>
            <a:r>
              <a:rPr dirty="0"/>
              <a:t>https://www.cnblogs.com/chiangchou/p/javassist.html</a:t>
            </a:r>
          </a:p>
          <a:p>
            <a:r>
              <a:rPr dirty="0"/>
              <a:t>https://blog.csdn.net/huachao1001/article/details/51810328</a:t>
            </a:r>
          </a:p>
          <a:p>
            <a:r>
              <a:rPr dirty="0"/>
              <a:t>https://www.jianshu.com/p/37a5e058830a</a:t>
            </a:r>
          </a:p>
        </p:txBody>
      </p:sp>
    </p:spTree>
    <p:extLst>
      <p:ext uri="{BB962C8B-B14F-4D97-AF65-F5344CB8AC3E}">
        <p14:creationId xmlns:p14="http://schemas.microsoft.com/office/powerpoint/2010/main" val="9706836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35091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37300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7683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2266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496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6310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4531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9474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8226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980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904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6583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549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、 课程目标</a:t>
            </a:r>
          </a:p>
        </p:txBody>
      </p:sp>
    </p:spTree>
    <p:extLst>
      <p:ext uri="{BB962C8B-B14F-4D97-AF65-F5344CB8AC3E}">
        <p14:creationId xmlns:p14="http://schemas.microsoft.com/office/powerpoint/2010/main" val="38232362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662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228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710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6137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39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79924" y="2121058"/>
            <a:ext cx="17279541" cy="4512122"/>
          </a:xfrm>
        </p:spPr>
        <p:txBody>
          <a:bodyPr anchor="b"/>
          <a:lstStyle>
            <a:lvl1pPr algn="ctr">
              <a:defRPr sz="1134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79924" y="6807185"/>
            <a:ext cx="17279541" cy="3129084"/>
          </a:xfrm>
        </p:spPr>
        <p:txBody>
          <a:bodyPr/>
          <a:lstStyle>
            <a:lvl1pPr marL="0" indent="0" algn="ctr">
              <a:buNone/>
              <a:defRPr sz="4535"/>
            </a:lvl1pPr>
            <a:lvl2pPr marL="864235" indent="0" algn="ctr">
              <a:buNone/>
              <a:defRPr sz="3780"/>
            </a:lvl2pPr>
            <a:lvl3pPr marL="1727835" indent="0" algn="ctr">
              <a:buNone/>
              <a:defRPr sz="3400"/>
            </a:lvl3pPr>
            <a:lvl4pPr marL="2592070" indent="0" algn="ctr">
              <a:buNone/>
              <a:defRPr sz="3025"/>
            </a:lvl4pPr>
            <a:lvl5pPr marL="3455670" indent="0" algn="ctr">
              <a:buNone/>
              <a:defRPr sz="3025"/>
            </a:lvl5pPr>
            <a:lvl6pPr marL="4319905" indent="0" algn="ctr">
              <a:buNone/>
              <a:defRPr sz="3025"/>
            </a:lvl6pPr>
            <a:lvl7pPr marL="5184140" indent="0" algn="ctr">
              <a:buNone/>
              <a:defRPr sz="3025"/>
            </a:lvl7pPr>
            <a:lvl8pPr marL="6047740" indent="0" algn="ctr">
              <a:buNone/>
              <a:defRPr sz="3025"/>
            </a:lvl8pPr>
            <a:lvl9pPr marL="6911975" indent="0" algn="ctr">
              <a:buNone/>
              <a:defRPr sz="3025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6487562" y="690018"/>
            <a:ext cx="4967868" cy="109832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1583958" y="690018"/>
            <a:ext cx="14615612" cy="1098329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  <p:sp>
        <p:nvSpPr>
          <p:cNvPr id="2" name="矩形 1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  <p:sp>
        <p:nvSpPr>
          <p:cNvPr id="11" name="标题占位符 1"/>
          <p:cNvSpPr>
            <a:spLocks noGrp="1"/>
          </p:cNvSpPr>
          <p:nvPr>
            <p:ph type="title"/>
          </p:nvPr>
        </p:nvSpPr>
        <p:spPr>
          <a:xfrm>
            <a:off x="719908" y="519000"/>
            <a:ext cx="21599654" cy="11009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600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0860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6963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71425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92150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3159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514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59302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68275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31932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8834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6087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8299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3087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3" y="539959"/>
            <a:ext cx="719907" cy="1080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  <p:sp>
        <p:nvSpPr>
          <p:cNvPr id="2" name="矩形 1"/>
          <p:cNvSpPr/>
          <p:nvPr userDrawn="1"/>
        </p:nvSpPr>
        <p:spPr>
          <a:xfrm>
            <a:off x="3" y="539959"/>
            <a:ext cx="719907" cy="1080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  <p:sp>
        <p:nvSpPr>
          <p:cNvPr id="11" name="标题占位符 1"/>
          <p:cNvSpPr>
            <a:spLocks noGrp="1"/>
          </p:cNvSpPr>
          <p:nvPr>
            <p:ph type="title" hasCustomPrompt="1"/>
          </p:nvPr>
        </p:nvSpPr>
        <p:spPr>
          <a:xfrm>
            <a:off x="719908" y="519003"/>
            <a:ext cx="21599655" cy="11009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单击此处编辑标题样式</a:t>
            </a:r>
          </a:p>
        </p:txBody>
      </p:sp>
      <p:sp>
        <p:nvSpPr>
          <p:cNvPr id="6" name="文本占位符 10"/>
          <p:cNvSpPr>
            <a:spLocks noGrp="1"/>
          </p:cNvSpPr>
          <p:nvPr>
            <p:ph type="body" sz="quarter" idx="12" hasCustomPrompt="1"/>
          </p:nvPr>
        </p:nvSpPr>
        <p:spPr>
          <a:xfrm>
            <a:off x="1695663" y="2232004"/>
            <a:ext cx="19648063" cy="9828173"/>
          </a:xfrm>
          <a:prstGeom prst="rect">
            <a:avLst/>
          </a:prstGeom>
        </p:spPr>
        <p:txBody>
          <a:bodyPr/>
          <a:lstStyle>
            <a:lvl1pPr marL="863625" indent="-863625">
              <a:buClr>
                <a:srgbClr val="1577BA"/>
              </a:buClr>
              <a:buFont typeface="Arial" panose="020B0604020202020204" pitchFamily="34" charset="0"/>
              <a:buChar char="•"/>
              <a:defRPr lang="zh-CN" altLang="en-US" sz="6400" b="0" kern="1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defRPr>
            </a:lvl1pPr>
            <a:lvl2pPr>
              <a:defRPr sz="4800"/>
            </a:lvl2pPr>
          </a:lstStyle>
          <a:p>
            <a:pPr marL="863625" lvl="0" indent="-863625" algn="l" defTabSz="2303212" rtl="0" eaLnBrk="1" latinLnBrk="0" hangingPunct="1">
              <a:lnSpc>
                <a:spcPct val="150000"/>
              </a:lnSpc>
              <a:spcBef>
                <a:spcPts val="246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编辑文本样式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54048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958" y="3231089"/>
            <a:ext cx="19871472" cy="5391145"/>
          </a:xfrm>
        </p:spPr>
        <p:txBody>
          <a:bodyPr anchor="b"/>
          <a:lstStyle>
            <a:lvl1pPr>
              <a:defRPr sz="1134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71958" y="8673236"/>
            <a:ext cx="19871472" cy="2835076"/>
          </a:xfrm>
        </p:spPr>
        <p:txBody>
          <a:bodyPr/>
          <a:lstStyle>
            <a:lvl1pPr marL="0" indent="0">
              <a:buNone/>
              <a:defRPr sz="4535">
                <a:solidFill>
                  <a:schemeClr val="tx1">
                    <a:tint val="75000"/>
                  </a:schemeClr>
                </a:solidFill>
              </a:defRPr>
            </a:lvl1pPr>
            <a:lvl2pPr marL="86423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2pPr>
            <a:lvl3pPr marL="1727835" indent="0">
              <a:buNone/>
              <a:defRPr sz="3400">
                <a:solidFill>
                  <a:schemeClr val="tx1">
                    <a:tint val="75000"/>
                  </a:schemeClr>
                </a:solidFill>
              </a:defRPr>
            </a:lvl3pPr>
            <a:lvl4pPr marL="2592070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4pPr>
            <a:lvl5pPr marL="3455670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5pPr>
            <a:lvl6pPr marL="4319905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6pPr>
            <a:lvl7pPr marL="5184140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7pPr>
            <a:lvl8pPr marL="6047740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8pPr>
            <a:lvl9pPr marL="6911975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1583958" y="3450093"/>
            <a:ext cx="9791740" cy="822322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11663690" y="3450093"/>
            <a:ext cx="9791740" cy="822322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6959" y="690019"/>
            <a:ext cx="19871472" cy="250506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86960" y="3177087"/>
            <a:ext cx="9746740" cy="1557041"/>
          </a:xfrm>
        </p:spPr>
        <p:txBody>
          <a:bodyPr anchor="b"/>
          <a:lstStyle>
            <a:lvl1pPr marL="0" indent="0">
              <a:buNone/>
              <a:defRPr sz="4535" b="1"/>
            </a:lvl1pPr>
            <a:lvl2pPr marL="864235" indent="0">
              <a:buNone/>
              <a:defRPr sz="3780" b="1"/>
            </a:lvl2pPr>
            <a:lvl3pPr marL="1727835" indent="0">
              <a:buNone/>
              <a:defRPr sz="3400" b="1"/>
            </a:lvl3pPr>
            <a:lvl4pPr marL="2592070" indent="0">
              <a:buNone/>
              <a:defRPr sz="3025" b="1"/>
            </a:lvl4pPr>
            <a:lvl5pPr marL="3455670" indent="0">
              <a:buNone/>
              <a:defRPr sz="3025" b="1"/>
            </a:lvl5pPr>
            <a:lvl6pPr marL="4319905" indent="0">
              <a:buNone/>
              <a:defRPr sz="3025" b="1"/>
            </a:lvl6pPr>
            <a:lvl7pPr marL="5184140" indent="0">
              <a:buNone/>
              <a:defRPr sz="3025" b="1"/>
            </a:lvl7pPr>
            <a:lvl8pPr marL="6047740" indent="0">
              <a:buNone/>
              <a:defRPr sz="3025" b="1"/>
            </a:lvl8pPr>
            <a:lvl9pPr marL="6911975" indent="0">
              <a:buNone/>
              <a:defRPr sz="3025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1586960" y="4734128"/>
            <a:ext cx="9746740" cy="696318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11663690" y="3177087"/>
            <a:ext cx="9794741" cy="1557041"/>
          </a:xfrm>
        </p:spPr>
        <p:txBody>
          <a:bodyPr anchor="b"/>
          <a:lstStyle>
            <a:lvl1pPr marL="0" indent="0">
              <a:buNone/>
              <a:defRPr sz="4535" b="1"/>
            </a:lvl1pPr>
            <a:lvl2pPr marL="864235" indent="0">
              <a:buNone/>
              <a:defRPr sz="3780" b="1"/>
            </a:lvl2pPr>
            <a:lvl3pPr marL="1727835" indent="0">
              <a:buNone/>
              <a:defRPr sz="3400" b="1"/>
            </a:lvl3pPr>
            <a:lvl4pPr marL="2592070" indent="0">
              <a:buNone/>
              <a:defRPr sz="3025" b="1"/>
            </a:lvl4pPr>
            <a:lvl5pPr marL="3455670" indent="0">
              <a:buNone/>
              <a:defRPr sz="3025" b="1"/>
            </a:lvl5pPr>
            <a:lvl6pPr marL="4319905" indent="0">
              <a:buNone/>
              <a:defRPr sz="3025" b="1"/>
            </a:lvl6pPr>
            <a:lvl7pPr marL="5184140" indent="0">
              <a:buNone/>
              <a:defRPr sz="3025" b="1"/>
            </a:lvl7pPr>
            <a:lvl8pPr marL="6047740" indent="0">
              <a:buNone/>
              <a:defRPr sz="3025" b="1"/>
            </a:lvl8pPr>
            <a:lvl9pPr marL="6911975" indent="0">
              <a:buNone/>
              <a:defRPr sz="3025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11663690" y="4734128"/>
            <a:ext cx="9794741" cy="696318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矩形 5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6960" y="864023"/>
            <a:ext cx="7430802" cy="3024082"/>
          </a:xfrm>
        </p:spPr>
        <p:txBody>
          <a:bodyPr anchor="b"/>
          <a:lstStyle>
            <a:lvl1pPr>
              <a:defRPr sz="6045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9794741" y="1866051"/>
            <a:ext cx="11663690" cy="9210249"/>
          </a:xfrm>
        </p:spPr>
        <p:txBody>
          <a:bodyPr/>
          <a:lstStyle>
            <a:lvl1pPr>
              <a:defRPr sz="6045"/>
            </a:lvl1pPr>
            <a:lvl2pPr>
              <a:defRPr sz="5290"/>
            </a:lvl2pPr>
            <a:lvl3pPr>
              <a:defRPr sz="4535"/>
            </a:lvl3pPr>
            <a:lvl4pPr>
              <a:defRPr sz="3780"/>
            </a:lvl4pPr>
            <a:lvl5pPr>
              <a:defRPr sz="3780"/>
            </a:lvl5pPr>
            <a:lvl6pPr>
              <a:defRPr sz="3780"/>
            </a:lvl6pPr>
            <a:lvl7pPr>
              <a:defRPr sz="3780"/>
            </a:lvl7pPr>
            <a:lvl8pPr>
              <a:defRPr sz="3780"/>
            </a:lvl8pPr>
            <a:lvl9pPr>
              <a:defRPr sz="378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1586960" y="3888105"/>
            <a:ext cx="7430802" cy="7203195"/>
          </a:xfrm>
        </p:spPr>
        <p:txBody>
          <a:bodyPr/>
          <a:lstStyle>
            <a:lvl1pPr marL="0" indent="0">
              <a:buNone/>
              <a:defRPr sz="3025"/>
            </a:lvl1pPr>
            <a:lvl2pPr marL="864235" indent="0">
              <a:buNone/>
              <a:defRPr sz="2645"/>
            </a:lvl2pPr>
            <a:lvl3pPr marL="1727835" indent="0">
              <a:buNone/>
              <a:defRPr sz="2270"/>
            </a:lvl3pPr>
            <a:lvl4pPr marL="2592070" indent="0">
              <a:buNone/>
              <a:defRPr sz="1890"/>
            </a:lvl4pPr>
            <a:lvl5pPr marL="3455670" indent="0">
              <a:buNone/>
              <a:defRPr sz="1890"/>
            </a:lvl5pPr>
            <a:lvl6pPr marL="4319905" indent="0">
              <a:buNone/>
              <a:defRPr sz="1890"/>
            </a:lvl6pPr>
            <a:lvl7pPr marL="5184140" indent="0">
              <a:buNone/>
              <a:defRPr sz="1890"/>
            </a:lvl7pPr>
            <a:lvl8pPr marL="6047740" indent="0">
              <a:buNone/>
              <a:defRPr sz="1890"/>
            </a:lvl8pPr>
            <a:lvl9pPr marL="6911975" indent="0">
              <a:buNone/>
              <a:defRPr sz="189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6960" y="864023"/>
            <a:ext cx="7430802" cy="3024082"/>
          </a:xfrm>
        </p:spPr>
        <p:txBody>
          <a:bodyPr anchor="b"/>
          <a:lstStyle>
            <a:lvl1pPr>
              <a:defRPr sz="6045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9794741" y="1866051"/>
            <a:ext cx="11663690" cy="9210249"/>
          </a:xfrm>
        </p:spPr>
        <p:txBody>
          <a:bodyPr/>
          <a:lstStyle>
            <a:lvl1pPr marL="0" indent="0">
              <a:buNone/>
              <a:defRPr sz="6045"/>
            </a:lvl1pPr>
            <a:lvl2pPr marL="864235" indent="0">
              <a:buNone/>
              <a:defRPr sz="5290"/>
            </a:lvl2pPr>
            <a:lvl3pPr marL="1727835" indent="0">
              <a:buNone/>
              <a:defRPr sz="4535"/>
            </a:lvl3pPr>
            <a:lvl4pPr marL="2592070" indent="0">
              <a:buNone/>
              <a:defRPr sz="3780"/>
            </a:lvl4pPr>
            <a:lvl5pPr marL="3455670" indent="0">
              <a:buNone/>
              <a:defRPr sz="3780"/>
            </a:lvl5pPr>
            <a:lvl6pPr marL="4319905" indent="0">
              <a:buNone/>
              <a:defRPr sz="3780"/>
            </a:lvl6pPr>
            <a:lvl7pPr marL="5184140" indent="0">
              <a:buNone/>
              <a:defRPr sz="3780"/>
            </a:lvl7pPr>
            <a:lvl8pPr marL="6047740" indent="0">
              <a:buNone/>
              <a:defRPr sz="3780"/>
            </a:lvl8pPr>
            <a:lvl9pPr marL="6911975" indent="0">
              <a:buNone/>
              <a:defRPr sz="378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1586960" y="3888105"/>
            <a:ext cx="7430802" cy="7203195"/>
          </a:xfrm>
        </p:spPr>
        <p:txBody>
          <a:bodyPr/>
          <a:lstStyle>
            <a:lvl1pPr marL="0" indent="0">
              <a:buNone/>
              <a:defRPr sz="3025"/>
            </a:lvl1pPr>
            <a:lvl2pPr marL="864235" indent="0">
              <a:buNone/>
              <a:defRPr sz="2645"/>
            </a:lvl2pPr>
            <a:lvl3pPr marL="1727835" indent="0">
              <a:buNone/>
              <a:defRPr sz="2270"/>
            </a:lvl3pPr>
            <a:lvl4pPr marL="2592070" indent="0">
              <a:buNone/>
              <a:defRPr sz="1890"/>
            </a:lvl4pPr>
            <a:lvl5pPr marL="3455670" indent="0">
              <a:buNone/>
              <a:defRPr sz="1890"/>
            </a:lvl5pPr>
            <a:lvl6pPr marL="4319905" indent="0">
              <a:buNone/>
              <a:defRPr sz="1890"/>
            </a:lvl6pPr>
            <a:lvl7pPr marL="5184140" indent="0">
              <a:buNone/>
              <a:defRPr sz="1890"/>
            </a:lvl7pPr>
            <a:lvl8pPr marL="6047740" indent="0">
              <a:buNone/>
              <a:defRPr sz="1890"/>
            </a:lvl8pPr>
            <a:lvl9pPr marL="6911975" indent="0">
              <a:buNone/>
              <a:defRPr sz="189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583958" y="690019"/>
            <a:ext cx="19871472" cy="2505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83958" y="3450093"/>
            <a:ext cx="19871472" cy="8223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583958" y="12012325"/>
            <a:ext cx="5183862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C84F8-6015-41F6-B7C9-6E32EB8C5074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7631798" y="12012325"/>
            <a:ext cx="7775793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6271568" y="12012325"/>
            <a:ext cx="5183862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4" r:id="rId23"/>
    <p:sldLayoutId id="2147483675" r:id="rId24"/>
    <p:sldLayoutId id="2147483676" r:id="rId25"/>
    <p:sldLayoutId id="2147483677" r:id="rId26"/>
    <p:sldLayoutId id="2147483678" r:id="rId27"/>
  </p:sldLayoutIdLst>
  <p:hf sldNum="0" hdr="0" dt="0"/>
  <p:txStyles>
    <p:titleStyle>
      <a:lvl1pPr algn="l" defTabSz="1727835" rtl="0" eaLnBrk="1" latinLnBrk="0" hangingPunct="1">
        <a:lnSpc>
          <a:spcPct val="90000"/>
        </a:lnSpc>
        <a:spcBef>
          <a:spcPct val="0"/>
        </a:spcBef>
        <a:buNone/>
        <a:defRPr sz="83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1800" indent="-431800" algn="l" defTabSz="172783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5290" kern="1200">
          <a:solidFill>
            <a:schemeClr val="tx1"/>
          </a:solidFill>
          <a:latin typeface="+mn-lt"/>
          <a:ea typeface="+mn-ea"/>
          <a:cs typeface="+mn-cs"/>
        </a:defRPr>
      </a:lvl1pPr>
      <a:lvl2pPr marL="1296035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2pPr>
      <a:lvl3pPr marL="2159635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3pPr>
      <a:lvl4pPr marL="3023870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888105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751705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615940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6479540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7343775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64235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727835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592070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455670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319905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184140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6047740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6911975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../media/media1.mp3"/><Relationship Id="rId7" Type="http://schemas.openxmlformats.org/officeDocument/2006/relationships/image" Target="../media/image22.png"/><Relationship Id="rId2" Type="http://schemas.microsoft.com/office/2007/relationships/media" Target="../media/media1.mp3"/><Relationship Id="rId1" Type="http://schemas.openxmlformats.org/officeDocument/2006/relationships/tags" Target="../tags/tag4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2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media1.mp3"/><Relationship Id="rId7" Type="http://schemas.openxmlformats.org/officeDocument/2006/relationships/image" Target="../media/image25.png"/><Relationship Id="rId2" Type="http://schemas.microsoft.com/office/2007/relationships/media" Target="../media/media1.mp3"/><Relationship Id="rId1" Type="http://schemas.openxmlformats.org/officeDocument/2006/relationships/tags" Target="../tags/tag5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audio" Target="../media/media1.mp3"/><Relationship Id="rId7" Type="http://schemas.openxmlformats.org/officeDocument/2006/relationships/image" Target="../media/image28.png"/><Relationship Id="rId2" Type="http://schemas.microsoft.com/office/2007/relationships/media" Target="../media/media1.mp3"/><Relationship Id="rId1" Type="http://schemas.openxmlformats.org/officeDocument/2006/relationships/tags" Target="../tags/tag6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2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../media/media1.mp3"/><Relationship Id="rId7" Type="http://schemas.openxmlformats.org/officeDocument/2006/relationships/image" Target="../media/image30.png"/><Relationship Id="rId2" Type="http://schemas.microsoft.com/office/2007/relationships/media" Target="../media/media1.mp3"/><Relationship Id="rId1" Type="http://schemas.openxmlformats.org/officeDocument/2006/relationships/tags" Target="../tags/tag7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2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jp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6065839" y="4313034"/>
            <a:ext cx="14034827" cy="1488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71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9071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高级开发试听课</a:t>
            </a: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15291194" y="5881392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3921" y="3301460"/>
            <a:ext cx="3525506" cy="352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35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62" grpId="0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/>
        </p:nvSpPr>
        <p:spPr>
          <a:xfrm>
            <a:off x="1578748" y="402534"/>
            <a:ext cx="21599655" cy="1100941"/>
          </a:xfrm>
          <a:prstGeom prst="rect">
            <a:avLst/>
          </a:prstGeom>
        </p:spPr>
        <p:txBody>
          <a:bodyPr vert="horz" lIns="121917" tIns="60959" rIns="121917" bIns="60959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533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课程小结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694" y="409078"/>
            <a:ext cx="21599654" cy="1100967"/>
          </a:xfrm>
        </p:spPr>
        <p:txBody>
          <a:bodyPr/>
          <a:lstStyle/>
          <a:p>
            <a:r>
              <a:rPr lang="zh-CN" altLang="en-US" dirty="0" smtClean="0"/>
              <a:t>一线大厂面试诀窍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78719" y="3330175"/>
            <a:ext cx="16605000" cy="711000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简历包装</a:t>
            </a:r>
            <a:r>
              <a:rPr lang="en-US" altLang="zh-CN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: </a:t>
            </a:r>
            <a:r>
              <a:rPr lang="en-US" altLang="zh-CN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</a:t>
            </a:r>
            <a:r>
              <a:rPr lang="zh-CN" altLang="en-US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简历一定要吸引，把最好的两个项目经验放在最前面</a:t>
            </a:r>
            <a:endParaRPr lang="en-US" altLang="zh-CN" sz="3200" dirty="0" smtClean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n-US" altLang="zh-CN" sz="3200" dirty="0" smtClean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备战简历</a:t>
            </a:r>
            <a:r>
              <a:rPr lang="en-US" altLang="zh-CN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: </a:t>
            </a:r>
            <a:r>
              <a:rPr lang="en-US" altLang="zh-CN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</a:t>
            </a:r>
            <a:r>
              <a:rPr lang="zh-CN" altLang="en-US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简历里面的技术写自己最熟悉和擅长的，每个技术准备对应的连环炮</a:t>
            </a:r>
            <a:endParaRPr lang="en-US" altLang="zh-CN" sz="3200" dirty="0" smtClean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n-US" altLang="zh-CN" sz="3200" dirty="0" smtClean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深挖底层</a:t>
            </a:r>
            <a:r>
              <a:rPr lang="en-US" altLang="zh-CN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: </a:t>
            </a:r>
            <a:r>
              <a:rPr lang="en-US" altLang="zh-CN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</a:t>
            </a:r>
            <a:r>
              <a:rPr lang="zh-CN" altLang="en-US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底层技术一时半会学不懂，找到高频点，如虚拟机原理，区别，准备</a:t>
            </a:r>
            <a:r>
              <a:rPr lang="en-US" altLang="zh-CN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5</a:t>
            </a:r>
            <a:r>
              <a:rPr lang="zh-CN" altLang="en-US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个左右</a:t>
            </a:r>
            <a:endParaRPr lang="en-US" altLang="zh-CN" sz="3200" dirty="0" smtClean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n-US" altLang="zh-CN" sz="3200" dirty="0" smtClean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吃闹架构</a:t>
            </a:r>
            <a:r>
              <a:rPr lang="en-US" altLang="zh-CN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: </a:t>
            </a:r>
            <a:r>
              <a:rPr lang="en-US" altLang="zh-CN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</a:t>
            </a:r>
            <a:r>
              <a:rPr lang="zh-CN" altLang="en-US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架构一定要好好看，比如</a:t>
            </a:r>
            <a:r>
              <a:rPr lang="en-US" altLang="zh-CN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Glide</a:t>
            </a:r>
            <a:r>
              <a:rPr lang="zh-CN" altLang="en-US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</a:t>
            </a:r>
            <a:r>
              <a:rPr lang="en-US" altLang="zh-CN" sz="3200" dirty="0" err="1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Okhttp</a:t>
            </a:r>
            <a:r>
              <a:rPr lang="zh-CN" altLang="en-US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</a:t>
            </a:r>
            <a:r>
              <a:rPr lang="en-US" altLang="zh-CN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MVVM</a:t>
            </a:r>
            <a:r>
              <a:rPr lang="zh-CN" altLang="en-US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</a:t>
            </a:r>
            <a:r>
              <a:rPr lang="en-US" altLang="zh-CN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MVP</a:t>
            </a:r>
            <a:r>
              <a:rPr lang="zh-CN" altLang="en-US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架构实现一定要掌握</a:t>
            </a:r>
            <a:endParaRPr lang="en-US" altLang="zh-CN" sz="3200" dirty="0" smtClean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n-US" altLang="zh-CN" sz="3200" dirty="0" smtClean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掌握源码</a:t>
            </a:r>
            <a:r>
              <a:rPr lang="en-US" altLang="zh-CN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: </a:t>
            </a:r>
            <a:r>
              <a:rPr lang="en-US" altLang="zh-CN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</a:t>
            </a:r>
            <a:r>
              <a:rPr lang="zh-CN" altLang="en-US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简一定要了解</a:t>
            </a:r>
            <a:r>
              <a:rPr lang="en-US" altLang="zh-CN" sz="3200" dirty="0" err="1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FrameWork</a:t>
            </a:r>
            <a:r>
              <a:rPr lang="zh-CN" altLang="en-US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层源码，如</a:t>
            </a:r>
            <a:r>
              <a:rPr lang="en-US" altLang="zh-CN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AMS</a:t>
            </a:r>
            <a:r>
              <a:rPr lang="zh-CN" altLang="en-US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</a:t>
            </a:r>
            <a:r>
              <a:rPr lang="en-US" altLang="zh-CN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PMS</a:t>
            </a:r>
            <a:r>
              <a:rPr lang="zh-CN" altLang="en-US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</a:t>
            </a:r>
            <a:r>
              <a:rPr lang="en-US" altLang="zh-CN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Handler</a:t>
            </a:r>
            <a:r>
              <a:rPr lang="zh-CN" altLang="en-US" sz="32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，属性动画</a:t>
            </a:r>
            <a:endParaRPr lang="zh-CN" altLang="en-US" sz="3200" dirty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4496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9306993" y="2620589"/>
            <a:ext cx="4262902" cy="428090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solidFill>
                <a:srgbClr val="14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9181303" y="4653049"/>
            <a:ext cx="4682891" cy="2369946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4535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3732187" y="4497046"/>
            <a:ext cx="263994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9046304" y="4497046"/>
            <a:ext cx="260995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10149566" y="3260629"/>
            <a:ext cx="2608406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900" dirty="0" smtClean="0">
                <a:solidFill>
                  <a:srgbClr val="F8F8F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02</a:t>
            </a:r>
            <a:endParaRPr lang="zh-CN" altLang="en-US" sz="18900" dirty="0">
              <a:solidFill>
                <a:srgbClr val="F8F8F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941364" y="7769971"/>
            <a:ext cx="11156742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5059941" y="8137907"/>
            <a:ext cx="129195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一起看看这位同学的境遇，</a:t>
            </a:r>
            <a:endParaRPr lang="zh-CN" altLang="en-US" sz="44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6599" dirty="0" err="1"/>
              <a:t>dex</a:t>
            </a:r>
            <a:r>
              <a:rPr lang="zh-CN" altLang="en-US" sz="6599" dirty="0"/>
              <a:t>字节码执行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473" y="2867649"/>
            <a:ext cx="12311450" cy="749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5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79816" y="2123255"/>
            <a:ext cx="4994438" cy="4509909"/>
            <a:chOff x="4844381" y="1184639"/>
            <a:chExt cx="2787497" cy="2517072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5062858" y="1184639"/>
              <a:ext cx="2378954" cy="238899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453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4917207" y="2379139"/>
              <a:ext cx="2613333" cy="1322572"/>
            </a:xfrm>
            <a:custGeom>
              <a:avLst/>
              <a:gdLst>
                <a:gd name="T0" fmla="*/ 3963 w 3963"/>
                <a:gd name="T1" fmla="*/ 0 h 1997"/>
                <a:gd name="T2" fmla="*/ 3963 w 3963"/>
                <a:gd name="T3" fmla="*/ 16 h 1997"/>
                <a:gd name="T4" fmla="*/ 1982 w 3963"/>
                <a:gd name="T5" fmla="*/ 1997 h 1997"/>
                <a:gd name="T6" fmla="*/ 0 w 3963"/>
                <a:gd name="T7" fmla="*/ 16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3" h="1997">
                  <a:moveTo>
                    <a:pt x="3963" y="0"/>
                  </a:moveTo>
                  <a:cubicBezTo>
                    <a:pt x="3963" y="5"/>
                    <a:pt x="3963" y="11"/>
                    <a:pt x="3963" y="16"/>
                  </a:cubicBezTo>
                  <a:cubicBezTo>
                    <a:pt x="3963" y="1110"/>
                    <a:pt x="3076" y="1997"/>
                    <a:pt x="1982" y="1997"/>
                  </a:cubicBezTo>
                  <a:cubicBezTo>
                    <a:pt x="888" y="1997"/>
                    <a:pt x="0" y="1110"/>
                    <a:pt x="0" y="16"/>
                  </a:cubicBezTo>
                </a:path>
              </a:pathLst>
            </a:custGeom>
            <a:noFill/>
            <a:ln w="8" cap="flat" cmpd="sng">
              <a:solidFill>
                <a:srgbClr val="4E4B49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453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7484554" y="2305476"/>
              <a:ext cx="147324" cy="147324"/>
            </a:xfrm>
            <a:prstGeom prst="ellipse">
              <a:avLst/>
            </a:prstGeom>
            <a:solidFill>
              <a:srgbClr val="1475B2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453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44381" y="2305817"/>
              <a:ext cx="145651" cy="147324"/>
            </a:xfrm>
            <a:prstGeom prst="ellipse">
              <a:avLst/>
            </a:prstGeom>
            <a:solidFill>
              <a:srgbClr val="1475B2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453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TextBox 13"/>
            <p:cNvSpPr txBox="1">
              <a:spLocks noChangeArrowheads="1"/>
            </p:cNvSpPr>
            <p:nvPr/>
          </p:nvSpPr>
          <p:spPr bwMode="auto">
            <a:xfrm>
              <a:off x="5493271" y="1738912"/>
              <a:ext cx="1412860" cy="1159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9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01</a:t>
              </a:r>
              <a:endParaRPr lang="zh-CN" altLang="en-US" sz="129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941969" y="7769831"/>
            <a:ext cx="11155532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3907586" y="8126811"/>
            <a:ext cx="16604277" cy="864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5017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虚拟机是什么，</a:t>
            </a:r>
            <a:r>
              <a:rPr lang="en-US" altLang="zh-CN" sz="5017" dirty="0" err="1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Jvm,Dalvik</a:t>
            </a:r>
            <a:r>
              <a:rPr lang="zh-CN" altLang="en-US" sz="5017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与</a:t>
            </a:r>
            <a:r>
              <a:rPr lang="en-US" altLang="zh-CN" sz="5017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Art</a:t>
            </a:r>
            <a:r>
              <a:rPr lang="zh-CN" altLang="en-US" sz="5017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三者之间的区别</a:t>
            </a:r>
          </a:p>
        </p:txBody>
      </p:sp>
    </p:spTree>
    <p:extLst>
      <p:ext uri="{BB962C8B-B14F-4D97-AF65-F5344CB8AC3E}">
        <p14:creationId xmlns:p14="http://schemas.microsoft.com/office/powerpoint/2010/main" val="398025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内容占位符 2"/>
          <p:cNvSpPr txBox="1"/>
          <p:nvPr/>
        </p:nvSpPr>
        <p:spPr>
          <a:xfrm>
            <a:off x="2103456" y="3306238"/>
            <a:ext cx="17722690" cy="1230941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2867" dirty="0"/>
              <a:t>面试官</a:t>
            </a:r>
            <a:r>
              <a:rPr lang="en-US" altLang="zh-CN" sz="2867" dirty="0"/>
              <a:t>:</a:t>
            </a:r>
            <a:r>
              <a:rPr lang="zh-CN" altLang="en-US" sz="2867" dirty="0"/>
              <a:t> 看看这位同学知不知道虚拟机的概念，能不能答出他们之间的区别？   如果能，接下来虚拟机相关的</a:t>
            </a:r>
            <a:endParaRPr lang="en-US" altLang="zh-CN" sz="2867" dirty="0"/>
          </a:p>
          <a:p>
            <a:pPr marL="0" indent="0" algn="just">
              <a:buNone/>
            </a:pPr>
            <a:r>
              <a:rPr lang="zh-CN" altLang="en-US" sz="2867" dirty="0"/>
              <a:t>内容有很多，看他掌握到哪种程度</a:t>
            </a:r>
            <a:endParaRPr lang="en-US" altLang="zh-CN" sz="2867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64694" y="586234"/>
            <a:ext cx="21599653" cy="1100847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面试心理分析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714268" y="3008879"/>
            <a:ext cx="18111878" cy="18256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25">
              <a:solidFill>
                <a:schemeClr val="tx1"/>
              </a:solidFill>
            </a:endParaRPr>
          </a:p>
        </p:txBody>
      </p:sp>
      <p:sp>
        <p:nvSpPr>
          <p:cNvPr id="21" name="内容占位符 2"/>
          <p:cNvSpPr txBox="1"/>
          <p:nvPr/>
        </p:nvSpPr>
        <p:spPr>
          <a:xfrm>
            <a:off x="2103456" y="6453698"/>
            <a:ext cx="17722690" cy="243143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2867" dirty="0"/>
              <a:t>心理分析</a:t>
            </a:r>
            <a:r>
              <a:rPr lang="en-US" altLang="zh-CN" sz="2867" dirty="0"/>
              <a:t>:</a:t>
            </a:r>
            <a:r>
              <a:rPr lang="zh-CN" altLang="en-US" sz="2867" dirty="0"/>
              <a:t> 面试官想考的是虚拟机掌握程度判断你做</a:t>
            </a:r>
            <a:r>
              <a:rPr lang="en-US" altLang="zh-CN" sz="2867" dirty="0"/>
              <a:t>Android</a:t>
            </a:r>
            <a:r>
              <a:rPr lang="zh-CN" altLang="en-US" sz="2867" dirty="0"/>
              <a:t>到底多久，如果是一个工作没有满一年遇到这样问题，肯定会难倒一些初学者，我们如果想找到高薪，需要找到回答问题的入口，层层推进，理清原理和区别最后发表自己看法。 入口可以是弄清这个区别前，我们看看什么是</a:t>
            </a:r>
            <a:r>
              <a:rPr lang="en-US" altLang="zh-CN" sz="2867" dirty="0"/>
              <a:t>JVM</a:t>
            </a:r>
            <a:r>
              <a:rPr lang="zh-CN" altLang="en-US" sz="2867" dirty="0"/>
              <a:t>虚拟机，后再聊一聊</a:t>
            </a:r>
            <a:r>
              <a:rPr lang="en-US" altLang="zh-CN" sz="2867" dirty="0"/>
              <a:t>Art</a:t>
            </a:r>
            <a:r>
              <a:rPr lang="zh-CN" altLang="en-US" sz="2867" dirty="0"/>
              <a:t>虚拟机与</a:t>
            </a:r>
            <a:r>
              <a:rPr lang="en-US" altLang="zh-CN" sz="2867" dirty="0" err="1"/>
              <a:t>Dalvik</a:t>
            </a:r>
            <a:r>
              <a:rPr lang="zh-CN" altLang="en-US" sz="2867" dirty="0"/>
              <a:t>之间区别。最后发散 从自己的理解看</a:t>
            </a:r>
            <a:r>
              <a:rPr lang="en-US" altLang="zh-CN" sz="2867" dirty="0"/>
              <a:t>Google</a:t>
            </a:r>
            <a:r>
              <a:rPr lang="zh-CN" altLang="en-US" sz="2867" dirty="0"/>
              <a:t>为什么会这样做</a:t>
            </a:r>
            <a:endParaRPr lang="en-US" altLang="zh-CN" sz="2867" dirty="0"/>
          </a:p>
        </p:txBody>
      </p:sp>
      <p:sp>
        <p:nvSpPr>
          <p:cNvPr id="22" name="圆角矩形 21"/>
          <p:cNvSpPr/>
          <p:nvPr/>
        </p:nvSpPr>
        <p:spPr>
          <a:xfrm>
            <a:off x="1714268" y="6156339"/>
            <a:ext cx="18111878" cy="24707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25">
              <a:solidFill>
                <a:schemeClr val="tx1"/>
              </a:solidFill>
            </a:endParaRPr>
          </a:p>
        </p:txBody>
      </p:sp>
      <p:sp>
        <p:nvSpPr>
          <p:cNvPr id="24" name="内容占位符 2"/>
          <p:cNvSpPr txBox="1"/>
          <p:nvPr/>
        </p:nvSpPr>
        <p:spPr>
          <a:xfrm>
            <a:off x="2232475" y="10112624"/>
            <a:ext cx="17722690" cy="1230941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2867" dirty="0"/>
              <a:t>备注</a:t>
            </a:r>
            <a:r>
              <a:rPr lang="en-US" altLang="zh-CN" sz="2867" dirty="0"/>
              <a:t>:</a:t>
            </a:r>
            <a:r>
              <a:rPr lang="zh-CN" altLang="en-US" sz="2867" dirty="0"/>
              <a:t> 面试时虚拟机的区别一定要闹记在心，做到这个倒是不难，另外虚拟机的面试题中，容易被牵出一</a:t>
            </a:r>
            <a:endParaRPr lang="en-US" altLang="zh-CN" sz="2867" dirty="0"/>
          </a:p>
          <a:p>
            <a:pPr marL="0" indent="0" algn="just">
              <a:buNone/>
            </a:pPr>
            <a:r>
              <a:rPr lang="zh-CN" altLang="en-US" sz="2867" dirty="0"/>
              <a:t>些列内存，编译流程等问题，这才是每一位学员格外小心的。</a:t>
            </a:r>
            <a:endParaRPr lang="en-US" altLang="zh-CN" sz="2867" dirty="0"/>
          </a:p>
        </p:txBody>
      </p:sp>
      <p:sp>
        <p:nvSpPr>
          <p:cNvPr id="25" name="圆角矩形 24"/>
          <p:cNvSpPr/>
          <p:nvPr/>
        </p:nvSpPr>
        <p:spPr>
          <a:xfrm>
            <a:off x="1843287" y="9815265"/>
            <a:ext cx="18111878" cy="18256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25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4460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1" grpId="0"/>
      <p:bldP spid="21" grpId="1"/>
      <p:bldP spid="24" grpId="0"/>
      <p:bldP spid="2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内容占位符 2"/>
          <p:cNvSpPr txBox="1"/>
          <p:nvPr/>
        </p:nvSpPr>
        <p:spPr>
          <a:xfrm>
            <a:off x="2103456" y="2152784"/>
            <a:ext cx="17722690" cy="1230941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2867" dirty="0"/>
              <a:t>虚拟机</a:t>
            </a:r>
            <a:r>
              <a:rPr lang="en-US" altLang="zh-CN" sz="2867" dirty="0"/>
              <a:t>:</a:t>
            </a:r>
            <a:r>
              <a:rPr lang="zh-CN" altLang="en-US" sz="2867" dirty="0"/>
              <a:t> </a:t>
            </a:r>
            <a:r>
              <a:rPr lang="en-US" altLang="zh-CN" sz="2867" dirty="0"/>
              <a:t>JVM</a:t>
            </a:r>
            <a:r>
              <a:rPr lang="zh-CN" altLang="en-US" sz="2867" dirty="0"/>
              <a:t>的作用是把平台无关的</a:t>
            </a:r>
            <a:r>
              <a:rPr lang="en-US" altLang="zh-CN" sz="2867" dirty="0"/>
              <a:t>.class</a:t>
            </a:r>
            <a:r>
              <a:rPr lang="zh-CN" altLang="en-US" sz="2867" dirty="0"/>
              <a:t>里面的字节码翻译成平台相关的机器码，来实现跨平台。</a:t>
            </a:r>
            <a:r>
              <a:rPr lang="en-US" altLang="zh-CN" sz="2867" dirty="0" err="1"/>
              <a:t>Dalvik</a:t>
            </a:r>
            <a:r>
              <a:rPr lang="zh-CN" altLang="en-US" sz="2867" dirty="0"/>
              <a:t>和</a:t>
            </a:r>
            <a:r>
              <a:rPr lang="en-US" altLang="zh-CN" sz="2867" dirty="0"/>
              <a:t>Art</a:t>
            </a:r>
            <a:r>
              <a:rPr lang="zh-CN" altLang="en-US" sz="2867" dirty="0"/>
              <a:t>就是安卓中使用的虚拟机。</a:t>
            </a:r>
            <a:endParaRPr lang="en-US" altLang="zh-CN" sz="2867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64694" y="506848"/>
            <a:ext cx="21599653" cy="1100847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虚拟机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714268" y="1738091"/>
            <a:ext cx="18111878" cy="18256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25">
              <a:solidFill>
                <a:schemeClr val="tx1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409501" y="5060968"/>
            <a:ext cx="3354488" cy="1290188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25" dirty="0">
                <a:solidFill>
                  <a:schemeClr val="tx1"/>
                </a:solidFill>
              </a:rPr>
              <a:t>小程序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2809882" y="5060968"/>
            <a:ext cx="3354488" cy="1290188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25" dirty="0">
                <a:solidFill>
                  <a:schemeClr val="tx1"/>
                </a:solidFill>
              </a:rPr>
              <a:t>Java</a:t>
            </a:r>
            <a:r>
              <a:rPr lang="zh-CN" altLang="en-US" sz="3225" dirty="0">
                <a:solidFill>
                  <a:schemeClr val="tx1"/>
                </a:solidFill>
              </a:rPr>
              <a:t>程序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5409501" y="7262458"/>
            <a:ext cx="3354488" cy="1290188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50" dirty="0">
                <a:solidFill>
                  <a:schemeClr val="tx1"/>
                </a:solidFill>
              </a:rPr>
              <a:t>Android</a:t>
            </a:r>
            <a:r>
              <a:rPr lang="zh-CN" altLang="en-US" sz="2150" dirty="0">
                <a:solidFill>
                  <a:schemeClr val="tx1"/>
                </a:solidFill>
              </a:rPr>
              <a:t>微信</a:t>
            </a:r>
            <a:r>
              <a:rPr lang="en-US" altLang="zh-CN" sz="2150" dirty="0">
                <a:solidFill>
                  <a:schemeClr val="tx1"/>
                </a:solidFill>
              </a:rPr>
              <a:t>/IOS</a:t>
            </a:r>
            <a:r>
              <a:rPr lang="zh-CN" altLang="en-US" sz="2150" dirty="0">
                <a:solidFill>
                  <a:schemeClr val="tx1"/>
                </a:solidFill>
              </a:rPr>
              <a:t>微信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5399336" y="9775484"/>
            <a:ext cx="3354488" cy="1290188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25" dirty="0">
                <a:solidFill>
                  <a:schemeClr val="tx1"/>
                </a:solidFill>
              </a:rPr>
              <a:t>系统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2724752" y="7254053"/>
            <a:ext cx="3354488" cy="1290188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50" dirty="0" err="1">
                <a:solidFill>
                  <a:schemeClr val="tx1"/>
                </a:solidFill>
              </a:rPr>
              <a:t>Dalvik</a:t>
            </a:r>
            <a:r>
              <a:rPr lang="zh-CN" altLang="en-US" sz="2150" dirty="0">
                <a:solidFill>
                  <a:schemeClr val="tx1"/>
                </a:solidFill>
              </a:rPr>
              <a:t>虚拟机</a:t>
            </a:r>
            <a:r>
              <a:rPr lang="en-US" altLang="zh-CN" sz="2150" dirty="0">
                <a:solidFill>
                  <a:schemeClr val="tx1"/>
                </a:solidFill>
              </a:rPr>
              <a:t>/Art</a:t>
            </a:r>
            <a:r>
              <a:rPr lang="zh-CN" altLang="en-US" sz="2150" dirty="0">
                <a:solidFill>
                  <a:schemeClr val="tx1"/>
                </a:solidFill>
              </a:rPr>
              <a:t>虚拟机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2673521" y="9775484"/>
            <a:ext cx="3354488" cy="1290188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25" dirty="0">
                <a:solidFill>
                  <a:schemeClr val="tx1"/>
                </a:solidFill>
              </a:rPr>
              <a:t>系统</a:t>
            </a:r>
          </a:p>
        </p:txBody>
      </p:sp>
      <p:cxnSp>
        <p:nvCxnSpPr>
          <p:cNvPr id="6" name="直接箭头连接符 5"/>
          <p:cNvCxnSpPr>
            <a:stCxn id="5" idx="2"/>
            <a:endCxn id="8" idx="0"/>
          </p:cNvCxnSpPr>
          <p:nvPr/>
        </p:nvCxnSpPr>
        <p:spPr>
          <a:xfrm>
            <a:off x="7086745" y="6351156"/>
            <a:ext cx="0" cy="91130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7076580" y="8673494"/>
            <a:ext cx="0" cy="91130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14487126" y="6342751"/>
            <a:ext cx="0" cy="91130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14401996" y="8673494"/>
            <a:ext cx="0" cy="91130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78712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内容占位符 2"/>
          <p:cNvSpPr txBox="1"/>
          <p:nvPr/>
        </p:nvSpPr>
        <p:spPr>
          <a:xfrm>
            <a:off x="2103456" y="2152784"/>
            <a:ext cx="17722690" cy="1230941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2867" dirty="0"/>
              <a:t>区别</a:t>
            </a:r>
            <a:r>
              <a:rPr lang="en-US" altLang="zh-CN" sz="2867" dirty="0"/>
              <a:t>:</a:t>
            </a:r>
            <a:r>
              <a:rPr lang="zh-CN" altLang="en-US" sz="2867" dirty="0"/>
              <a:t>  体现在编译时</a:t>
            </a:r>
            <a:r>
              <a:rPr lang="en-US" altLang="zh-CN" sz="2867" dirty="0"/>
              <a:t>JVM</a:t>
            </a:r>
            <a:r>
              <a:rPr lang="zh-CN" altLang="en-US" sz="2867" dirty="0"/>
              <a:t>与</a:t>
            </a:r>
            <a:r>
              <a:rPr lang="en-US" altLang="zh-CN" sz="2867" dirty="0"/>
              <a:t>Android</a:t>
            </a:r>
            <a:r>
              <a:rPr lang="zh-CN" altLang="en-US" sz="2867" dirty="0"/>
              <a:t>的虚拟机又有些不一样的地方</a:t>
            </a:r>
            <a:endParaRPr lang="en-US" altLang="zh-CN" sz="2867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2117" y="564810"/>
            <a:ext cx="21599653" cy="1100847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JVM</a:t>
            </a:r>
            <a:r>
              <a:rPr lang="zh-CN" altLang="en-US" dirty="0" smtClean="0">
                <a:solidFill>
                  <a:schemeClr val="tx1"/>
                </a:solidFill>
              </a:rPr>
              <a:t>虚拟机与</a:t>
            </a:r>
            <a:r>
              <a:rPr lang="en-US" altLang="zh-CN" dirty="0" smtClean="0">
                <a:solidFill>
                  <a:schemeClr val="tx1"/>
                </a:solidFill>
              </a:rPr>
              <a:t>Android</a:t>
            </a:r>
            <a:r>
              <a:rPr lang="zh-CN" altLang="en-US" dirty="0" smtClean="0">
                <a:solidFill>
                  <a:schemeClr val="tx1"/>
                </a:solidFill>
              </a:rPr>
              <a:t>虚拟机区别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714268" y="1738091"/>
            <a:ext cx="18111878" cy="18256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25">
              <a:solidFill>
                <a:schemeClr val="tx1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82117" y="5060968"/>
            <a:ext cx="2967432" cy="774113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25" dirty="0">
                <a:solidFill>
                  <a:schemeClr val="tx1"/>
                </a:solidFill>
              </a:rPr>
              <a:t>Java</a:t>
            </a:r>
            <a:r>
              <a:rPr lang="zh-CN" altLang="en-US" sz="3225" dirty="0">
                <a:solidFill>
                  <a:schemeClr val="tx1"/>
                </a:solidFill>
              </a:rPr>
              <a:t>文件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7270108" y="5060968"/>
            <a:ext cx="2967432" cy="774113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25" dirty="0">
                <a:solidFill>
                  <a:schemeClr val="tx1"/>
                </a:solidFill>
              </a:rPr>
              <a:t>.class</a:t>
            </a:r>
            <a:r>
              <a:rPr lang="zh-CN" altLang="en-US" sz="3225" dirty="0">
                <a:solidFill>
                  <a:schemeClr val="tx1"/>
                </a:solidFill>
              </a:rPr>
              <a:t>文件</a:t>
            </a:r>
          </a:p>
        </p:txBody>
      </p:sp>
      <p:cxnSp>
        <p:nvCxnSpPr>
          <p:cNvPr id="21" name="直接箭头连接符 20"/>
          <p:cNvCxnSpPr>
            <a:stCxn id="5" idx="3"/>
            <a:endCxn id="20" idx="1"/>
          </p:cNvCxnSpPr>
          <p:nvPr/>
        </p:nvCxnSpPr>
        <p:spPr>
          <a:xfrm>
            <a:off x="3649548" y="5448025"/>
            <a:ext cx="3620560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4487638" y="4093302"/>
            <a:ext cx="1944380" cy="11611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25" dirty="0" err="1">
                <a:solidFill>
                  <a:schemeClr val="tx1"/>
                </a:solidFill>
              </a:rPr>
              <a:t>javac</a:t>
            </a:r>
            <a:endParaRPr lang="zh-CN" altLang="en-US" sz="3225" dirty="0">
              <a:solidFill>
                <a:schemeClr val="tx1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2551844" y="5060968"/>
            <a:ext cx="3999582" cy="774113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50" dirty="0">
                <a:solidFill>
                  <a:schemeClr val="tx1"/>
                </a:solidFill>
              </a:rPr>
              <a:t>字节码文件在</a:t>
            </a:r>
            <a:r>
              <a:rPr lang="en-US" altLang="zh-CN" sz="2150" dirty="0" err="1">
                <a:solidFill>
                  <a:schemeClr val="tx1"/>
                </a:solidFill>
              </a:rPr>
              <a:t>jvm</a:t>
            </a:r>
            <a:r>
              <a:rPr lang="zh-CN" altLang="en-US" sz="2150" dirty="0">
                <a:solidFill>
                  <a:schemeClr val="tx1"/>
                </a:solidFill>
              </a:rPr>
              <a:t>运行</a:t>
            </a:r>
            <a:endParaRPr lang="en-US" altLang="zh-CN" sz="2150" dirty="0">
              <a:solidFill>
                <a:schemeClr val="tx1"/>
              </a:solidFill>
            </a:endParaRPr>
          </a:p>
          <a:p>
            <a:pPr algn="ctr"/>
            <a:r>
              <a:rPr lang="en-US" altLang="zh-CN" sz="2150" dirty="0">
                <a:solidFill>
                  <a:schemeClr val="tx1"/>
                </a:solidFill>
              </a:rPr>
              <a:t>(</a:t>
            </a:r>
            <a:r>
              <a:rPr lang="zh-CN" altLang="en-US" sz="2150" dirty="0">
                <a:solidFill>
                  <a:schemeClr val="tx1"/>
                </a:solidFill>
              </a:rPr>
              <a:t>字节码翻译成机器指令</a:t>
            </a:r>
            <a:r>
              <a:rPr lang="en-US" altLang="zh-CN" sz="2150" dirty="0">
                <a:solidFill>
                  <a:schemeClr val="tx1"/>
                </a:solidFill>
              </a:rPr>
              <a:t>)</a:t>
            </a:r>
            <a:endParaRPr lang="zh-CN" altLang="en-US" sz="2150" dirty="0">
              <a:solidFill>
                <a:schemeClr val="tx1"/>
              </a:solidFill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10237540" y="5448025"/>
            <a:ext cx="2314304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17942116" y="5060968"/>
            <a:ext cx="3999582" cy="774113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50" dirty="0">
                <a:solidFill>
                  <a:schemeClr val="tx1"/>
                </a:solidFill>
              </a:rPr>
              <a:t>机器码指令在硬件就能运行</a:t>
            </a:r>
            <a:endParaRPr lang="en-US" altLang="zh-CN" sz="2150" dirty="0">
              <a:solidFill>
                <a:schemeClr val="tx1"/>
              </a:solidFill>
            </a:endParaRPr>
          </a:p>
        </p:txBody>
      </p:sp>
      <p:cxnSp>
        <p:nvCxnSpPr>
          <p:cNvPr id="29" name="直接箭头连接符 28"/>
          <p:cNvCxnSpPr>
            <a:stCxn id="25" idx="3"/>
          </p:cNvCxnSpPr>
          <p:nvPr/>
        </p:nvCxnSpPr>
        <p:spPr>
          <a:xfrm>
            <a:off x="16551427" y="5448026"/>
            <a:ext cx="1390689" cy="251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>
            <a:off x="596157" y="8821912"/>
            <a:ext cx="2967432" cy="774113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25" dirty="0">
                <a:solidFill>
                  <a:schemeClr val="tx1"/>
                </a:solidFill>
              </a:rPr>
              <a:t>Java</a:t>
            </a:r>
            <a:r>
              <a:rPr lang="zh-CN" altLang="en-US" sz="3225" dirty="0">
                <a:solidFill>
                  <a:schemeClr val="tx1"/>
                </a:solidFill>
              </a:rPr>
              <a:t>文件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7184148" y="8821912"/>
            <a:ext cx="2967432" cy="774113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25" dirty="0">
                <a:solidFill>
                  <a:schemeClr val="tx1"/>
                </a:solidFill>
              </a:rPr>
              <a:t>.class</a:t>
            </a:r>
            <a:r>
              <a:rPr lang="zh-CN" altLang="en-US" sz="3225" dirty="0">
                <a:solidFill>
                  <a:schemeClr val="tx1"/>
                </a:solidFill>
              </a:rPr>
              <a:t>文件</a:t>
            </a:r>
          </a:p>
        </p:txBody>
      </p:sp>
      <p:cxnSp>
        <p:nvCxnSpPr>
          <p:cNvPr id="33" name="直接箭头连接符 32"/>
          <p:cNvCxnSpPr>
            <a:stCxn id="31" idx="3"/>
            <a:endCxn id="32" idx="1"/>
          </p:cNvCxnSpPr>
          <p:nvPr/>
        </p:nvCxnSpPr>
        <p:spPr>
          <a:xfrm>
            <a:off x="3563589" y="9208968"/>
            <a:ext cx="3620560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4401679" y="7854245"/>
            <a:ext cx="1944380" cy="11611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25" dirty="0" err="1">
                <a:solidFill>
                  <a:schemeClr val="tx1"/>
                </a:solidFill>
              </a:rPr>
              <a:t>javac</a:t>
            </a:r>
            <a:endParaRPr lang="zh-CN" altLang="en-US" sz="3225" dirty="0">
              <a:solidFill>
                <a:schemeClr val="tx1"/>
              </a:solidFill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12465884" y="8821912"/>
            <a:ext cx="3999582" cy="774113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50" dirty="0">
                <a:solidFill>
                  <a:schemeClr val="tx1"/>
                </a:solidFill>
              </a:rPr>
              <a:t>.</a:t>
            </a:r>
            <a:r>
              <a:rPr lang="en-US" altLang="zh-CN" sz="2150" dirty="0" err="1">
                <a:solidFill>
                  <a:schemeClr val="tx1"/>
                </a:solidFill>
              </a:rPr>
              <a:t>dex</a:t>
            </a:r>
            <a:r>
              <a:rPr lang="zh-CN" altLang="en-US" sz="2150" dirty="0">
                <a:solidFill>
                  <a:schemeClr val="tx1"/>
                </a:solidFill>
              </a:rPr>
              <a:t>文件</a:t>
            </a:r>
          </a:p>
        </p:txBody>
      </p:sp>
      <p:cxnSp>
        <p:nvCxnSpPr>
          <p:cNvPr id="36" name="直接箭头连接符 35"/>
          <p:cNvCxnSpPr/>
          <p:nvPr/>
        </p:nvCxnSpPr>
        <p:spPr>
          <a:xfrm>
            <a:off x="10151580" y="9208968"/>
            <a:ext cx="2314304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36"/>
          <p:cNvSpPr/>
          <p:nvPr/>
        </p:nvSpPr>
        <p:spPr>
          <a:xfrm>
            <a:off x="17856156" y="8821912"/>
            <a:ext cx="3999582" cy="774113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50" dirty="0" err="1">
                <a:solidFill>
                  <a:schemeClr val="tx1"/>
                </a:solidFill>
              </a:rPr>
              <a:t>Apk</a:t>
            </a:r>
            <a:r>
              <a:rPr lang="zh-CN" altLang="en-US" sz="2150" dirty="0">
                <a:solidFill>
                  <a:schemeClr val="tx1"/>
                </a:solidFill>
              </a:rPr>
              <a:t>文件</a:t>
            </a:r>
            <a:endParaRPr lang="en-US" altLang="zh-CN" sz="2150" dirty="0">
              <a:solidFill>
                <a:schemeClr val="tx1"/>
              </a:solidFill>
            </a:endParaRPr>
          </a:p>
        </p:txBody>
      </p:sp>
      <p:cxnSp>
        <p:nvCxnSpPr>
          <p:cNvPr id="38" name="直接箭头连接符 37"/>
          <p:cNvCxnSpPr>
            <a:stCxn id="35" idx="3"/>
          </p:cNvCxnSpPr>
          <p:nvPr/>
        </p:nvCxnSpPr>
        <p:spPr>
          <a:xfrm>
            <a:off x="16465467" y="9208969"/>
            <a:ext cx="1390689" cy="251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10422502" y="7899047"/>
            <a:ext cx="1944380" cy="11611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25" dirty="0" err="1">
                <a:solidFill>
                  <a:schemeClr val="tx1"/>
                </a:solidFill>
              </a:rPr>
              <a:t>dex</a:t>
            </a:r>
            <a:endParaRPr lang="zh-CN" altLang="en-US" sz="3225" dirty="0">
              <a:solidFill>
                <a:schemeClr val="tx1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6188621" y="7605942"/>
            <a:ext cx="1944380" cy="11611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25" dirty="0" err="1">
                <a:solidFill>
                  <a:schemeClr val="tx1"/>
                </a:solidFill>
              </a:rPr>
              <a:t>aapt</a:t>
            </a:r>
            <a:endParaRPr lang="zh-CN" altLang="en-US" sz="3225" dirty="0">
              <a:solidFill>
                <a:schemeClr val="tx1"/>
              </a:solidFill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17856156" y="11753968"/>
            <a:ext cx="4339720" cy="774113"/>
          </a:xfrm>
          <a:prstGeom prst="roundRect">
            <a:avLst>
              <a:gd name="adj" fmla="val 39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50" dirty="0">
                <a:solidFill>
                  <a:schemeClr val="tx1"/>
                </a:solidFill>
              </a:rPr>
              <a:t>虚拟机执行</a:t>
            </a:r>
            <a:r>
              <a:rPr lang="en-US" altLang="zh-CN" sz="2150" dirty="0">
                <a:solidFill>
                  <a:schemeClr val="tx1"/>
                </a:solidFill>
              </a:rPr>
              <a:t>.</a:t>
            </a:r>
            <a:r>
              <a:rPr lang="en-US" altLang="zh-CN" sz="2150" dirty="0" err="1">
                <a:solidFill>
                  <a:schemeClr val="tx1"/>
                </a:solidFill>
              </a:rPr>
              <a:t>dex</a:t>
            </a:r>
            <a:r>
              <a:rPr lang="zh-CN" altLang="en-US" sz="2150" dirty="0">
                <a:solidFill>
                  <a:schemeClr val="tx1"/>
                </a:solidFill>
              </a:rPr>
              <a:t>文件，</a:t>
            </a:r>
            <a:r>
              <a:rPr lang="en-US" altLang="zh-CN" sz="2150" dirty="0">
                <a:solidFill>
                  <a:schemeClr val="tx1"/>
                </a:solidFill>
              </a:rPr>
              <a:t>Android</a:t>
            </a:r>
            <a:r>
              <a:rPr lang="zh-CN" altLang="en-US" sz="2150" dirty="0">
                <a:solidFill>
                  <a:schemeClr val="tx1"/>
                </a:solidFill>
              </a:rPr>
              <a:t>程序运行</a:t>
            </a:r>
            <a:r>
              <a:rPr lang="en-US" altLang="zh-CN" sz="2150" dirty="0">
                <a:solidFill>
                  <a:schemeClr val="tx1"/>
                </a:solidFill>
              </a:rPr>
              <a:t>(.</a:t>
            </a:r>
            <a:r>
              <a:rPr lang="en-US" altLang="zh-CN" sz="2150" dirty="0" err="1">
                <a:solidFill>
                  <a:schemeClr val="tx1"/>
                </a:solidFill>
              </a:rPr>
              <a:t>dex</a:t>
            </a:r>
            <a:r>
              <a:rPr lang="zh-CN" altLang="en-US" sz="2150" dirty="0">
                <a:solidFill>
                  <a:schemeClr val="tx1"/>
                </a:solidFill>
              </a:rPr>
              <a:t>文件翻译成机器码</a:t>
            </a:r>
            <a:r>
              <a:rPr lang="en-US" altLang="zh-CN" sz="2150" dirty="0">
                <a:solidFill>
                  <a:schemeClr val="tx1"/>
                </a:solidFill>
              </a:rPr>
              <a:t>)</a:t>
            </a:r>
            <a:endParaRPr lang="zh-CN" altLang="en-US" sz="2150" dirty="0">
              <a:solidFill>
                <a:schemeClr val="tx1"/>
              </a:solidFill>
            </a:endParaRPr>
          </a:p>
        </p:txBody>
      </p:sp>
      <p:cxnSp>
        <p:nvCxnSpPr>
          <p:cNvPr id="43" name="直接箭头连接符 42"/>
          <p:cNvCxnSpPr>
            <a:endCxn id="42" idx="0"/>
          </p:cNvCxnSpPr>
          <p:nvPr/>
        </p:nvCxnSpPr>
        <p:spPr>
          <a:xfrm>
            <a:off x="20026016" y="9623412"/>
            <a:ext cx="0" cy="213055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049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内容占位符 2"/>
          <p:cNvSpPr txBox="1"/>
          <p:nvPr/>
        </p:nvSpPr>
        <p:spPr>
          <a:xfrm>
            <a:off x="2103456" y="2152784"/>
            <a:ext cx="17722690" cy="1230941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2867" dirty="0"/>
              <a:t>区别</a:t>
            </a:r>
            <a:r>
              <a:rPr lang="en-US" altLang="zh-CN" sz="2867" dirty="0"/>
              <a:t>:</a:t>
            </a:r>
            <a:r>
              <a:rPr lang="zh-CN" altLang="en-US" sz="2867" dirty="0"/>
              <a:t>  体现在编译时</a:t>
            </a:r>
            <a:r>
              <a:rPr lang="en-US" altLang="zh-CN" sz="2867" dirty="0"/>
              <a:t>JVM</a:t>
            </a:r>
            <a:r>
              <a:rPr lang="zh-CN" altLang="en-US" sz="2867" dirty="0"/>
              <a:t>与</a:t>
            </a:r>
            <a:r>
              <a:rPr lang="en-US" altLang="zh-CN" sz="2867" dirty="0"/>
              <a:t>Android</a:t>
            </a:r>
            <a:r>
              <a:rPr lang="zh-CN" altLang="en-US" sz="2867" dirty="0"/>
              <a:t>的虚拟机又有些不一样的地方</a:t>
            </a:r>
            <a:endParaRPr lang="en-US" altLang="zh-CN" sz="2867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64694" y="457216"/>
            <a:ext cx="21599653" cy="1100847"/>
          </a:xfrm>
        </p:spPr>
        <p:txBody>
          <a:bodyPr/>
          <a:lstStyle/>
          <a:p>
            <a:r>
              <a:rPr lang="zh-CN" altLang="en-US" dirty="0" smtClean="0"/>
              <a:t>区别</a:t>
            </a:r>
            <a:endParaRPr lang="zh-CN" altLang="en-US" dirty="0"/>
          </a:p>
        </p:txBody>
      </p:sp>
      <p:sp>
        <p:nvSpPr>
          <p:cNvPr id="2" name="圆角矩形 1"/>
          <p:cNvSpPr/>
          <p:nvPr/>
        </p:nvSpPr>
        <p:spPr>
          <a:xfrm>
            <a:off x="1714268" y="1738091"/>
            <a:ext cx="18111878" cy="18256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25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708" y="3798418"/>
            <a:ext cx="7483089" cy="8756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1936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95061" y="586235"/>
            <a:ext cx="21599653" cy="1100847"/>
          </a:xfrm>
        </p:spPr>
        <p:txBody>
          <a:bodyPr/>
          <a:lstStyle/>
          <a:p>
            <a:r>
              <a:rPr lang="en-US" altLang="zh-CN" dirty="0" smtClean="0"/>
              <a:t>JVM</a:t>
            </a:r>
            <a:r>
              <a:rPr lang="zh-CN" altLang="en-US" dirty="0" smtClean="0"/>
              <a:t>与</a:t>
            </a:r>
            <a:r>
              <a:rPr lang="en-US" altLang="zh-CN" dirty="0" smtClean="0"/>
              <a:t>Android</a:t>
            </a:r>
            <a:r>
              <a:rPr lang="zh-CN" altLang="en-US" dirty="0" smtClean="0"/>
              <a:t>虚拟机区别总结</a:t>
            </a:r>
            <a:endParaRPr lang="zh-CN" altLang="en-US" dirty="0"/>
          </a:p>
        </p:txBody>
      </p:sp>
      <p:sp>
        <p:nvSpPr>
          <p:cNvPr id="2" name="左大括号 1"/>
          <p:cNvSpPr/>
          <p:nvPr/>
        </p:nvSpPr>
        <p:spPr>
          <a:xfrm>
            <a:off x="3004456" y="2996668"/>
            <a:ext cx="626802" cy="787014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25"/>
          </a:p>
        </p:txBody>
      </p:sp>
      <p:sp>
        <p:nvSpPr>
          <p:cNvPr id="4" name="文本框 3"/>
          <p:cNvSpPr txBox="1"/>
          <p:nvPr/>
        </p:nvSpPr>
        <p:spPr>
          <a:xfrm>
            <a:off x="1437938" y="6609194"/>
            <a:ext cx="2193319" cy="588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25" dirty="0"/>
              <a:t>区别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036605" y="2996669"/>
            <a:ext cx="12127765" cy="774113"/>
            <a:chOff x="2252911" y="1096045"/>
            <a:chExt cx="6768752" cy="432048"/>
          </a:xfrm>
        </p:grpSpPr>
        <p:sp>
          <p:nvSpPr>
            <p:cNvPr id="5" name="立方体 4"/>
            <p:cNvSpPr/>
            <p:nvPr/>
          </p:nvSpPr>
          <p:spPr>
            <a:xfrm>
              <a:off x="2252911" y="1096045"/>
              <a:ext cx="6768752" cy="432048"/>
            </a:xfrm>
            <a:prstGeom prst="cube">
              <a:avLst>
                <a:gd name="adj" fmla="val 8069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25">
                <a:solidFill>
                  <a:schemeClr val="tx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468935" y="1158762"/>
              <a:ext cx="5976664" cy="236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50" dirty="0"/>
                <a:t>Android</a:t>
              </a:r>
              <a:r>
                <a:rPr lang="zh-CN" altLang="en-US" sz="2150" dirty="0"/>
                <a:t>虚拟机执行的是</a:t>
              </a:r>
              <a:r>
                <a:rPr lang="en-US" altLang="zh-CN" sz="2150" dirty="0"/>
                <a:t>.</a:t>
              </a:r>
              <a:r>
                <a:rPr lang="en-US" altLang="zh-CN" sz="2150" dirty="0" err="1"/>
                <a:t>dex</a:t>
              </a:r>
              <a:r>
                <a:rPr lang="zh-CN" altLang="en-US" sz="2150" dirty="0"/>
                <a:t>格式文件 </a:t>
              </a:r>
              <a:r>
                <a:rPr lang="en-US" altLang="zh-CN" sz="2150" dirty="0" err="1"/>
                <a:t>jvm</a:t>
              </a:r>
              <a:r>
                <a:rPr lang="zh-CN" altLang="en-US" sz="2150" dirty="0"/>
                <a:t>执行的是</a:t>
              </a:r>
              <a:r>
                <a:rPr lang="en-US" altLang="zh-CN" sz="2150" dirty="0"/>
                <a:t>.class</a:t>
              </a:r>
              <a:r>
                <a:rPr lang="zh-CN" altLang="en-US" sz="2150" dirty="0"/>
                <a:t>文件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36605" y="10092702"/>
            <a:ext cx="12127765" cy="774113"/>
            <a:chOff x="2252911" y="1096045"/>
            <a:chExt cx="6768752" cy="432048"/>
          </a:xfrm>
        </p:grpSpPr>
        <p:sp>
          <p:nvSpPr>
            <p:cNvPr id="10" name="立方体 9"/>
            <p:cNvSpPr/>
            <p:nvPr/>
          </p:nvSpPr>
          <p:spPr>
            <a:xfrm>
              <a:off x="2252911" y="1096045"/>
              <a:ext cx="6768752" cy="432048"/>
            </a:xfrm>
            <a:prstGeom prst="cube">
              <a:avLst>
                <a:gd name="adj" fmla="val 8069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25">
                <a:solidFill>
                  <a:schemeClr val="tx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468935" y="1158762"/>
              <a:ext cx="5976664" cy="236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50" dirty="0"/>
                <a:t>Android</a:t>
              </a:r>
              <a:r>
                <a:rPr lang="zh-CN" altLang="en-US" sz="2150" dirty="0"/>
                <a:t>虚拟机是基于寄存器的虚拟机 而</a:t>
              </a:r>
              <a:r>
                <a:rPr lang="en-US" altLang="zh-CN" sz="2150" dirty="0" err="1"/>
                <a:t>jvm</a:t>
              </a:r>
              <a:r>
                <a:rPr lang="zh-CN" altLang="en-US" sz="2150" dirty="0"/>
                <a:t>执行是基于虚拟栈的虚拟机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36605" y="7175444"/>
            <a:ext cx="12127765" cy="774113"/>
            <a:chOff x="2252911" y="1096045"/>
            <a:chExt cx="6768752" cy="432048"/>
          </a:xfrm>
        </p:grpSpPr>
        <p:sp>
          <p:nvSpPr>
            <p:cNvPr id="13" name="立方体 12"/>
            <p:cNvSpPr/>
            <p:nvPr/>
          </p:nvSpPr>
          <p:spPr>
            <a:xfrm>
              <a:off x="2252911" y="1096045"/>
              <a:ext cx="6768752" cy="432048"/>
            </a:xfrm>
            <a:prstGeom prst="cube">
              <a:avLst>
                <a:gd name="adj" fmla="val 8069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25">
                <a:solidFill>
                  <a:schemeClr val="tx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468935" y="1158762"/>
              <a:ext cx="5976664" cy="236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50" dirty="0"/>
                <a:t>class</a:t>
              </a:r>
              <a:r>
                <a:rPr lang="zh-CN" altLang="en-US" sz="2150" dirty="0"/>
                <a:t>文件存在很多的冗余信息，</a:t>
              </a:r>
              <a:r>
                <a:rPr lang="en-US" altLang="zh-CN" sz="2150" dirty="0" err="1"/>
                <a:t>dex</a:t>
              </a:r>
              <a:r>
                <a:rPr lang="zh-CN" altLang="en-US" sz="2150" dirty="0"/>
                <a:t>工具会去除冗余信息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45184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19694" y="571786"/>
            <a:ext cx="21599653" cy="1100847"/>
          </a:xfrm>
        </p:spPr>
        <p:txBody>
          <a:bodyPr/>
          <a:lstStyle/>
          <a:p>
            <a:r>
              <a:rPr lang="en-US" altLang="zh-CN" dirty="0" smtClean="0"/>
              <a:t>Art</a:t>
            </a:r>
            <a:r>
              <a:rPr lang="zh-CN" altLang="en-US" dirty="0" smtClean="0"/>
              <a:t>虚拟机与</a:t>
            </a:r>
            <a:r>
              <a:rPr lang="en-US" altLang="zh-CN" dirty="0" err="1" smtClean="0"/>
              <a:t>Dalvik</a:t>
            </a:r>
            <a:r>
              <a:rPr lang="zh-CN" altLang="en-US" dirty="0" smtClean="0"/>
              <a:t>虚拟机的区别</a:t>
            </a:r>
            <a:endParaRPr lang="zh-CN" altLang="en-US" dirty="0"/>
          </a:p>
        </p:txBody>
      </p:sp>
      <p:sp>
        <p:nvSpPr>
          <p:cNvPr id="2" name="左大括号 1"/>
          <p:cNvSpPr/>
          <p:nvPr/>
        </p:nvSpPr>
        <p:spPr>
          <a:xfrm>
            <a:off x="3004456" y="2996668"/>
            <a:ext cx="626802" cy="787014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25"/>
          </a:p>
        </p:txBody>
      </p:sp>
      <p:sp>
        <p:nvSpPr>
          <p:cNvPr id="4" name="文本框 3"/>
          <p:cNvSpPr txBox="1"/>
          <p:nvPr/>
        </p:nvSpPr>
        <p:spPr>
          <a:xfrm>
            <a:off x="1437938" y="6609194"/>
            <a:ext cx="2193319" cy="588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25" dirty="0"/>
              <a:t>区别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036605" y="2996668"/>
            <a:ext cx="5289770" cy="903131"/>
            <a:chOff x="2252911" y="1096045"/>
            <a:chExt cx="6768752" cy="432048"/>
          </a:xfrm>
        </p:grpSpPr>
        <p:sp>
          <p:nvSpPr>
            <p:cNvPr id="5" name="立方体 4"/>
            <p:cNvSpPr/>
            <p:nvPr/>
          </p:nvSpPr>
          <p:spPr>
            <a:xfrm>
              <a:off x="2252911" y="1096045"/>
              <a:ext cx="6768752" cy="432048"/>
            </a:xfrm>
            <a:prstGeom prst="cube">
              <a:avLst>
                <a:gd name="adj" fmla="val 8069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25">
                <a:solidFill>
                  <a:schemeClr val="tx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468934" y="1194987"/>
              <a:ext cx="5976664" cy="202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50" dirty="0" err="1"/>
                <a:t>Dalvik</a:t>
              </a:r>
              <a:r>
                <a:rPr lang="en-US" altLang="zh-CN" sz="2150" dirty="0"/>
                <a:t> </a:t>
              </a:r>
              <a:r>
                <a:rPr lang="zh-CN" altLang="en-US" sz="2150" dirty="0"/>
                <a:t>使用 </a:t>
              </a:r>
              <a:r>
                <a:rPr lang="en-US" altLang="zh-CN" sz="2150" dirty="0"/>
                <a:t>JIT</a:t>
              </a:r>
              <a:r>
                <a:rPr lang="zh-CN" altLang="en-US" sz="2150" dirty="0"/>
                <a:t>（</a:t>
              </a:r>
              <a:r>
                <a:rPr lang="en-US" altLang="zh-CN" sz="2150" dirty="0"/>
                <a:t>Just in time</a:t>
              </a:r>
              <a:r>
                <a:rPr lang="zh-CN" altLang="en-US" sz="2150" dirty="0"/>
                <a:t>）编译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14058" y="9963685"/>
            <a:ext cx="5612317" cy="903132"/>
            <a:chOff x="2252911" y="1096045"/>
            <a:chExt cx="6768752" cy="432048"/>
          </a:xfrm>
        </p:grpSpPr>
        <p:sp>
          <p:nvSpPr>
            <p:cNvPr id="10" name="立方体 9"/>
            <p:cNvSpPr/>
            <p:nvPr/>
          </p:nvSpPr>
          <p:spPr>
            <a:xfrm>
              <a:off x="2252911" y="1096045"/>
              <a:ext cx="6768752" cy="432048"/>
            </a:xfrm>
            <a:prstGeom prst="cube">
              <a:avLst>
                <a:gd name="adj" fmla="val 8069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25">
                <a:solidFill>
                  <a:schemeClr val="tx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468936" y="1158762"/>
              <a:ext cx="5976665" cy="202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50" dirty="0"/>
                <a:t>ART </a:t>
              </a:r>
              <a:r>
                <a:rPr lang="zh-CN" altLang="en-US" sz="2150" dirty="0"/>
                <a:t>使用 </a:t>
              </a:r>
              <a:r>
                <a:rPr lang="en-US" altLang="zh-CN" sz="2150" dirty="0"/>
                <a:t>AOT</a:t>
              </a:r>
              <a:r>
                <a:rPr lang="zh-CN" altLang="en-US" sz="2150" dirty="0"/>
                <a:t>（</a:t>
              </a:r>
              <a:r>
                <a:rPr lang="en-US" altLang="zh-CN" sz="2150" dirty="0"/>
                <a:t>Ahead of time</a:t>
              </a:r>
              <a:r>
                <a:rPr lang="zh-CN" altLang="en-US" sz="2150" dirty="0"/>
                <a:t>）编译</a:t>
              </a:r>
            </a:p>
          </p:txBody>
        </p:sp>
      </p:grpSp>
      <p:sp>
        <p:nvSpPr>
          <p:cNvPr id="15" name="左大括号 14"/>
          <p:cNvSpPr/>
          <p:nvPr/>
        </p:nvSpPr>
        <p:spPr>
          <a:xfrm>
            <a:off x="9538195" y="2165181"/>
            <a:ext cx="387056" cy="265564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25"/>
          </a:p>
        </p:txBody>
      </p:sp>
      <p:sp>
        <p:nvSpPr>
          <p:cNvPr id="17" name="文本框 16"/>
          <p:cNvSpPr txBox="1"/>
          <p:nvPr/>
        </p:nvSpPr>
        <p:spPr>
          <a:xfrm>
            <a:off x="10358525" y="2339293"/>
            <a:ext cx="8257202" cy="2408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50" dirty="0"/>
              <a:t>使用 </a:t>
            </a:r>
            <a:r>
              <a:rPr lang="en-US" altLang="zh-CN" sz="2150" dirty="0" err="1"/>
              <a:t>Dalvik</a:t>
            </a:r>
            <a:r>
              <a:rPr lang="en-US" altLang="zh-CN" sz="2150" dirty="0"/>
              <a:t> JIT </a:t>
            </a:r>
            <a:r>
              <a:rPr lang="zh-CN" altLang="en-US" sz="2150" dirty="0"/>
              <a:t>编译器，每次应用在运行时，它实时的将一部分</a:t>
            </a:r>
            <a:endParaRPr lang="en-US" altLang="zh-CN" sz="2150" dirty="0"/>
          </a:p>
          <a:p>
            <a:endParaRPr lang="en-US" altLang="zh-CN" sz="2150" dirty="0"/>
          </a:p>
          <a:p>
            <a:r>
              <a:rPr lang="zh-CN" altLang="en-US" sz="2150" dirty="0"/>
              <a:t> </a:t>
            </a:r>
            <a:r>
              <a:rPr lang="en-US" altLang="zh-CN" sz="2150" dirty="0" err="1"/>
              <a:t>Dalvik</a:t>
            </a:r>
            <a:r>
              <a:rPr lang="en-US" altLang="zh-CN" sz="2150" dirty="0"/>
              <a:t>  </a:t>
            </a:r>
            <a:r>
              <a:rPr lang="en-US" altLang="zh-CN" sz="2150" dirty="0" err="1"/>
              <a:t>dex</a:t>
            </a:r>
            <a:r>
              <a:rPr lang="zh-CN" altLang="en-US" sz="2150" dirty="0"/>
              <a:t>成机器码。它消耗的更少的内存</a:t>
            </a:r>
            <a:r>
              <a:rPr lang="en-US" altLang="zh-CN" sz="2150" dirty="0"/>
              <a:t>,  </a:t>
            </a:r>
            <a:r>
              <a:rPr lang="zh-CN" altLang="en-US" sz="2150" dirty="0"/>
              <a:t>占用的更少的物理存</a:t>
            </a:r>
            <a:endParaRPr lang="en-US" altLang="zh-CN" sz="2150" dirty="0"/>
          </a:p>
          <a:p>
            <a:endParaRPr lang="en-US" altLang="zh-CN" sz="2150" dirty="0"/>
          </a:p>
          <a:p>
            <a:r>
              <a:rPr lang="zh-CN" altLang="en-US" sz="2150" dirty="0"/>
              <a:t>储空间。 类似于每次运行代码需要从压缩包取。内存少了，存储</a:t>
            </a:r>
            <a:endParaRPr lang="en-US" altLang="zh-CN" sz="2150" dirty="0"/>
          </a:p>
          <a:p>
            <a:endParaRPr lang="en-US" altLang="zh-CN" sz="2150" dirty="0"/>
          </a:p>
          <a:p>
            <a:r>
              <a:rPr lang="zh-CN" altLang="en-US" sz="2150" dirty="0"/>
              <a:t>少了，</a:t>
            </a:r>
            <a:r>
              <a:rPr lang="en-US" altLang="zh-CN" sz="2150" dirty="0"/>
              <a:t>CPU</a:t>
            </a:r>
            <a:r>
              <a:rPr lang="zh-CN" altLang="en-US" sz="2150" dirty="0"/>
              <a:t>消耗相对多了</a:t>
            </a:r>
            <a:endParaRPr lang="en-US" altLang="zh-CN" sz="2150" dirty="0"/>
          </a:p>
        </p:txBody>
      </p:sp>
      <p:sp>
        <p:nvSpPr>
          <p:cNvPr id="18" name="左大括号 17"/>
          <p:cNvSpPr/>
          <p:nvPr/>
        </p:nvSpPr>
        <p:spPr>
          <a:xfrm>
            <a:off x="9583244" y="9015458"/>
            <a:ext cx="387056" cy="265564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25"/>
          </a:p>
        </p:txBody>
      </p:sp>
      <p:sp>
        <p:nvSpPr>
          <p:cNvPr id="19" name="文本框 18"/>
          <p:cNvSpPr txBox="1"/>
          <p:nvPr/>
        </p:nvSpPr>
        <p:spPr>
          <a:xfrm>
            <a:off x="10403574" y="9189570"/>
            <a:ext cx="8257202" cy="2408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50" dirty="0"/>
              <a:t>ART </a:t>
            </a:r>
            <a:r>
              <a:rPr lang="zh-CN" altLang="en-US" sz="2150" dirty="0"/>
              <a:t>内置了一个 </a:t>
            </a:r>
            <a:r>
              <a:rPr lang="en-US" altLang="zh-CN" sz="2150" dirty="0"/>
              <a:t>Ahead-of-Time </a:t>
            </a:r>
            <a:r>
              <a:rPr lang="zh-CN" altLang="en-US" sz="2150" dirty="0"/>
              <a:t>编译器。在应用的安装期间，他就</a:t>
            </a:r>
            <a:endParaRPr lang="en-US" altLang="zh-CN" sz="2150" dirty="0"/>
          </a:p>
          <a:p>
            <a:endParaRPr lang="en-US" altLang="zh-CN" sz="2150" dirty="0"/>
          </a:p>
          <a:p>
            <a:r>
              <a:rPr lang="zh-CN" altLang="en-US" sz="2150" dirty="0"/>
              <a:t>将 </a:t>
            </a:r>
            <a:r>
              <a:rPr lang="en-US" altLang="zh-CN" sz="2150" dirty="0"/>
              <a:t>DEX </a:t>
            </a:r>
            <a:r>
              <a:rPr lang="zh-CN" altLang="en-US" sz="2150" dirty="0"/>
              <a:t>字节码翻译成机器码并存储在设备的存储器上。这个过程</a:t>
            </a:r>
            <a:endParaRPr lang="en-US" altLang="zh-CN" sz="2150" dirty="0"/>
          </a:p>
          <a:p>
            <a:endParaRPr lang="en-US" altLang="zh-CN" sz="2150" dirty="0"/>
          </a:p>
          <a:p>
            <a:r>
              <a:rPr lang="zh-CN" altLang="en-US" sz="2150" dirty="0"/>
              <a:t>只在将应用安装到设备上时发生。由于不再需要 </a:t>
            </a:r>
            <a:r>
              <a:rPr lang="en-US" altLang="zh-CN" sz="2150" dirty="0"/>
              <a:t>JIT </a:t>
            </a:r>
            <a:r>
              <a:rPr lang="zh-CN" altLang="en-US" sz="2150" dirty="0"/>
              <a:t>编译，代码的</a:t>
            </a:r>
            <a:endParaRPr lang="en-US" altLang="zh-CN" sz="2150" dirty="0"/>
          </a:p>
          <a:p>
            <a:endParaRPr lang="en-US" altLang="zh-CN" sz="2150" dirty="0"/>
          </a:p>
          <a:p>
            <a:r>
              <a:rPr lang="zh-CN" altLang="en-US" sz="2150" dirty="0"/>
              <a:t>执行速度要快得多</a:t>
            </a:r>
          </a:p>
        </p:txBody>
      </p:sp>
    </p:spTree>
    <p:extLst>
      <p:ext uri="{BB962C8B-B14F-4D97-AF65-F5344CB8AC3E}">
        <p14:creationId xmlns:p14="http://schemas.microsoft.com/office/powerpoint/2010/main" val="17363455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过程 15"/>
          <p:cNvSpPr/>
          <p:nvPr/>
        </p:nvSpPr>
        <p:spPr>
          <a:xfrm>
            <a:off x="0" y="10260439"/>
            <a:ext cx="23039469" cy="2699911"/>
          </a:xfrm>
          <a:prstGeom prst="flowChartProcess">
            <a:avLst/>
          </a:prstGeom>
          <a:solidFill>
            <a:srgbClr val="87A8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-1747691" y="2806185"/>
            <a:ext cx="22635000" cy="3735054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algn="ctr">
              <a:lnSpc>
                <a:spcPct val="105000"/>
              </a:lnSpc>
            </a:pPr>
            <a:r>
              <a:rPr lang="zh-CN" altLang="en-US" sz="66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阿里面试题单利模式下引发的血案</a:t>
            </a:r>
            <a:endParaRPr lang="en-US" altLang="zh-CN" sz="6600" b="1" dirty="0" smtClean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05000"/>
              </a:lnSpc>
            </a:pPr>
            <a:r>
              <a:rPr lang="en-US" altLang="zh-CN" sz="66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DCL</a:t>
            </a:r>
            <a:r>
              <a:rPr lang="zh-CN" altLang="en-US" sz="66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双端锁下的</a:t>
            </a:r>
            <a:r>
              <a:rPr lang="en-US" altLang="zh-CN" sz="66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CAS</a:t>
            </a:r>
            <a:r>
              <a:rPr lang="zh-CN" altLang="en-US" sz="66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66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ABA</a:t>
            </a:r>
            <a:r>
              <a:rPr lang="zh-CN" altLang="en-US" sz="66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endParaRPr lang="zh-CN" altLang="en-US" sz="66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24694" y="5895175"/>
            <a:ext cx="15300000" cy="310500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>
              <a:lnSpc>
                <a:spcPct val="105000"/>
              </a:lnSpc>
            </a:pPr>
            <a:r>
              <a:rPr lang="zh-CN" altLang="en-US" sz="3200" dirty="0" smtClean="0"/>
              <a:t>技术点：颠覆你的传统认知，你以为保险的双重检查的单例实际并不保险</a:t>
            </a:r>
            <a:endParaRPr lang="en-US" altLang="zh-CN" sz="3200" dirty="0" smtClean="0"/>
          </a:p>
          <a:p>
            <a:pPr>
              <a:lnSpc>
                <a:spcPct val="105000"/>
              </a:lnSpc>
            </a:pPr>
            <a:r>
              <a:rPr lang="zh-CN" altLang="en-US" sz="3200" dirty="0" smtClean="0"/>
              <a:t>                 双重锁下的单例为什么还会出现线程安全问题</a:t>
            </a:r>
            <a:endParaRPr lang="en-US" altLang="zh-CN" sz="3200" dirty="0" smtClean="0"/>
          </a:p>
          <a:p>
            <a:pPr>
              <a:lnSpc>
                <a:spcPct val="105000"/>
              </a:lnSpc>
            </a:pPr>
            <a:r>
              <a:rPr lang="zh-CN" altLang="en-US" sz="3200" dirty="0" smtClean="0"/>
              <a:t>                 单例下的字节码解读指令</a:t>
            </a:r>
            <a:endParaRPr lang="en-US" altLang="zh-CN" sz="3200" dirty="0" smtClean="0"/>
          </a:p>
          <a:p>
            <a:pPr>
              <a:lnSpc>
                <a:spcPct val="105000"/>
              </a:lnSpc>
            </a:pPr>
            <a:r>
              <a:rPr lang="en-US" altLang="zh-CN" sz="3200" dirty="0" smtClean="0"/>
              <a:t>                 </a:t>
            </a:r>
            <a:r>
              <a:rPr lang="zh-CN" altLang="en-US" sz="3200" dirty="0" smtClean="0"/>
              <a:t>重排序造成单例空指针问题</a:t>
            </a:r>
            <a:endParaRPr lang="zh-CN" altLang="en-US" sz="3200" dirty="0">
              <a:solidFill>
                <a:srgbClr val="1577BA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980152" y="2766998"/>
            <a:ext cx="3814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David</a:t>
            </a:r>
            <a:r>
              <a:rPr lang="zh-CN" altLang="en-US" sz="2400" b="1" dirty="0" smtClean="0"/>
              <a:t>老师</a:t>
            </a:r>
            <a:r>
              <a:rPr lang="en-US" altLang="zh-CN" sz="2400" b="1" dirty="0" smtClean="0"/>
              <a:t>QQ</a:t>
            </a:r>
            <a:r>
              <a:rPr lang="zh-CN" altLang="en-US" sz="2400" b="1" dirty="0" smtClean="0"/>
              <a:t>：</a:t>
            </a:r>
            <a:r>
              <a:rPr lang="en-US" altLang="zh-CN" sz="2400" b="1" dirty="0" smtClean="0"/>
              <a:t>1051917835</a:t>
            </a:r>
            <a:endParaRPr lang="zh-CN" altLang="en-US" sz="24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06" y="128198"/>
            <a:ext cx="18636000" cy="10353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6706" y="3503727"/>
            <a:ext cx="4095750" cy="40957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037533" y="7796160"/>
            <a:ext cx="21226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开讲时间</a:t>
            </a:r>
            <a:r>
              <a:rPr lang="en-US" altLang="zh-CN" sz="2400" b="1" dirty="0" smtClean="0"/>
              <a:t>20:05</a:t>
            </a:r>
            <a:endParaRPr lang="zh-CN" altLang="en-US" sz="2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内容占位符 2"/>
          <p:cNvSpPr txBox="1"/>
          <p:nvPr/>
        </p:nvSpPr>
        <p:spPr>
          <a:xfrm>
            <a:off x="2103456" y="3306238"/>
            <a:ext cx="17722690" cy="1230941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2867" dirty="0"/>
              <a:t>总结</a:t>
            </a:r>
            <a:r>
              <a:rPr lang="en-US" altLang="zh-CN" sz="2867" dirty="0"/>
              <a:t>:</a:t>
            </a:r>
            <a:r>
              <a:rPr lang="zh-CN" altLang="en-US" sz="2867" dirty="0"/>
              <a:t> </a:t>
            </a:r>
            <a:r>
              <a:rPr lang="en-US" altLang="zh-CN" sz="2867" dirty="0"/>
              <a:t>JVM</a:t>
            </a:r>
            <a:r>
              <a:rPr lang="zh-CN" altLang="en-US" sz="2867" dirty="0"/>
              <a:t>以</a:t>
            </a:r>
            <a:r>
              <a:rPr lang="en-US" altLang="zh-CN" sz="2867" dirty="0"/>
              <a:t>Class</a:t>
            </a:r>
            <a:r>
              <a:rPr lang="zh-CN" altLang="en-US" sz="2867" dirty="0"/>
              <a:t>为执行单元，</a:t>
            </a:r>
            <a:r>
              <a:rPr lang="en-US" altLang="zh-CN" sz="2867" dirty="0"/>
              <a:t>Android</a:t>
            </a:r>
            <a:r>
              <a:rPr lang="zh-CN" altLang="en-US" sz="2867" dirty="0"/>
              <a:t>虚拟机以</a:t>
            </a:r>
            <a:r>
              <a:rPr lang="en-US" altLang="zh-CN" sz="2867" dirty="0" err="1"/>
              <a:t>Dex</a:t>
            </a:r>
            <a:r>
              <a:rPr lang="zh-CN" altLang="en-US" sz="2867" dirty="0"/>
              <a:t>执行单元，编译流程</a:t>
            </a:r>
            <a:r>
              <a:rPr lang="en-US" altLang="zh-CN" sz="2867" dirty="0"/>
              <a:t>JVM</a:t>
            </a:r>
            <a:r>
              <a:rPr lang="zh-CN" altLang="en-US" sz="2867" dirty="0"/>
              <a:t>直接通过</a:t>
            </a:r>
            <a:r>
              <a:rPr lang="en-US" altLang="zh-CN" sz="2867" dirty="0" err="1"/>
              <a:t>Javac</a:t>
            </a:r>
            <a:r>
              <a:rPr lang="zh-CN" altLang="en-US" sz="2867" dirty="0"/>
              <a:t>即可加载。</a:t>
            </a:r>
            <a:r>
              <a:rPr lang="en-US" altLang="zh-CN" sz="2867" dirty="0"/>
              <a:t>Android</a:t>
            </a:r>
          </a:p>
          <a:p>
            <a:pPr marL="0" indent="0" algn="just">
              <a:buNone/>
            </a:pPr>
            <a:r>
              <a:rPr lang="zh-CN" altLang="en-US" sz="2867" dirty="0"/>
              <a:t>虚拟机需要先编译成</a:t>
            </a:r>
            <a:r>
              <a:rPr lang="en-US" altLang="zh-CN" sz="2867" dirty="0" err="1"/>
              <a:t>dex</a:t>
            </a:r>
            <a:r>
              <a:rPr lang="zh-CN" altLang="en-US" sz="2867" dirty="0"/>
              <a:t>，然后编译成</a:t>
            </a:r>
            <a:r>
              <a:rPr lang="en-US" altLang="zh-CN" sz="2867" dirty="0" err="1"/>
              <a:t>apk</a:t>
            </a:r>
            <a:r>
              <a:rPr lang="zh-CN" altLang="en-US" sz="2867" dirty="0"/>
              <a:t>。最后执行</a:t>
            </a:r>
            <a:endParaRPr lang="en-US" altLang="zh-CN" sz="2867" dirty="0"/>
          </a:p>
          <a:p>
            <a:pPr marL="0" indent="0" algn="just">
              <a:buNone/>
            </a:pPr>
            <a:r>
              <a:rPr lang="en-US" altLang="zh-CN" sz="2867" dirty="0"/>
              <a:t>Android  Art</a:t>
            </a:r>
            <a:r>
              <a:rPr lang="zh-CN" altLang="en-US" sz="2867" dirty="0"/>
              <a:t>虚拟机在安装的时候讲</a:t>
            </a:r>
            <a:r>
              <a:rPr lang="en-US" altLang="zh-CN" sz="2867" dirty="0" err="1"/>
              <a:t>dex</a:t>
            </a:r>
            <a:r>
              <a:rPr lang="zh-CN" altLang="en-US" sz="2867" dirty="0"/>
              <a:t>缓存本地机器码，安装比较慢，耗存储空间</a:t>
            </a:r>
            <a:endParaRPr lang="en-US" altLang="zh-CN" sz="2867" dirty="0"/>
          </a:p>
          <a:p>
            <a:pPr marL="0" indent="0" algn="just">
              <a:buNone/>
            </a:pPr>
            <a:r>
              <a:rPr lang="en-US" altLang="zh-CN" sz="2867" dirty="0"/>
              <a:t>Android  </a:t>
            </a:r>
            <a:r>
              <a:rPr lang="en-US" altLang="zh-CN" sz="2867" dirty="0" err="1"/>
              <a:t>Dalvik</a:t>
            </a:r>
            <a:r>
              <a:rPr lang="zh-CN" altLang="en-US" sz="2867" dirty="0"/>
              <a:t>虚拟机在程序运行过程中进行翻译。节省空间，耗</a:t>
            </a:r>
            <a:r>
              <a:rPr lang="en-US" altLang="zh-CN" sz="2867" dirty="0" err="1"/>
              <a:t>cpu</a:t>
            </a:r>
            <a:r>
              <a:rPr lang="zh-CN" altLang="en-US" sz="2867" dirty="0"/>
              <a:t>时间。以空间换时间的典型</a:t>
            </a:r>
            <a:endParaRPr lang="en-US" altLang="zh-CN" sz="2867" dirty="0"/>
          </a:p>
          <a:p>
            <a:pPr marL="0" indent="0" algn="just">
              <a:buNone/>
            </a:pPr>
            <a:endParaRPr lang="en-US" altLang="zh-CN" sz="2867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54694" y="515459"/>
            <a:ext cx="21599653" cy="1100847"/>
          </a:xfrm>
        </p:spPr>
        <p:txBody>
          <a:bodyPr/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2" name="圆角矩形 1"/>
          <p:cNvSpPr/>
          <p:nvPr/>
        </p:nvSpPr>
        <p:spPr>
          <a:xfrm>
            <a:off x="1456230" y="3008880"/>
            <a:ext cx="18369916" cy="34712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25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8322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79816" y="2123255"/>
            <a:ext cx="4994438" cy="4509909"/>
            <a:chOff x="4844381" y="1184639"/>
            <a:chExt cx="2787497" cy="2517072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5062858" y="1184639"/>
              <a:ext cx="2378954" cy="238899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4535">
                <a:solidFill>
                  <a:srgbClr val="1475B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4917207" y="2379139"/>
              <a:ext cx="2613333" cy="1322572"/>
            </a:xfrm>
            <a:custGeom>
              <a:avLst/>
              <a:gdLst>
                <a:gd name="T0" fmla="*/ 3963 w 3963"/>
                <a:gd name="T1" fmla="*/ 0 h 1997"/>
                <a:gd name="T2" fmla="*/ 3963 w 3963"/>
                <a:gd name="T3" fmla="*/ 16 h 1997"/>
                <a:gd name="T4" fmla="*/ 1982 w 3963"/>
                <a:gd name="T5" fmla="*/ 1997 h 1997"/>
                <a:gd name="T6" fmla="*/ 0 w 3963"/>
                <a:gd name="T7" fmla="*/ 16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3" h="1997">
                  <a:moveTo>
                    <a:pt x="3963" y="0"/>
                  </a:moveTo>
                  <a:cubicBezTo>
                    <a:pt x="3963" y="5"/>
                    <a:pt x="3963" y="11"/>
                    <a:pt x="3963" y="16"/>
                  </a:cubicBezTo>
                  <a:cubicBezTo>
                    <a:pt x="3963" y="1110"/>
                    <a:pt x="3076" y="1997"/>
                    <a:pt x="1982" y="1997"/>
                  </a:cubicBezTo>
                  <a:cubicBezTo>
                    <a:pt x="888" y="1997"/>
                    <a:pt x="0" y="1110"/>
                    <a:pt x="0" y="16"/>
                  </a:cubicBezTo>
                </a:path>
              </a:pathLst>
            </a:custGeom>
            <a:noFill/>
            <a:ln w="8" cap="flat" cmpd="sng">
              <a:solidFill>
                <a:srgbClr val="4E4B49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453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7484554" y="2305476"/>
              <a:ext cx="147324" cy="147324"/>
            </a:xfrm>
            <a:prstGeom prst="ellipse">
              <a:avLst/>
            </a:prstGeom>
            <a:solidFill>
              <a:srgbClr val="1475B2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453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44381" y="2305817"/>
              <a:ext cx="145651" cy="147324"/>
            </a:xfrm>
            <a:prstGeom prst="ellipse">
              <a:avLst/>
            </a:prstGeom>
            <a:solidFill>
              <a:srgbClr val="1475B2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453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TextBox 13"/>
            <p:cNvSpPr txBox="1">
              <a:spLocks noChangeArrowheads="1"/>
            </p:cNvSpPr>
            <p:nvPr/>
          </p:nvSpPr>
          <p:spPr bwMode="auto">
            <a:xfrm>
              <a:off x="5493271" y="1738912"/>
              <a:ext cx="1412860" cy="1159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900" dirty="0">
                  <a:solidFill>
                    <a:srgbClr val="F8F8F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02</a:t>
              </a:r>
              <a:endParaRPr lang="zh-CN" altLang="en-US" sz="12900" dirty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941969" y="7769831"/>
            <a:ext cx="11155532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2701521" y="8349437"/>
            <a:ext cx="17636427" cy="643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583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虚拟机连环炮系列</a:t>
            </a:r>
            <a:r>
              <a:rPr lang="en-US" altLang="zh-CN" sz="3583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—</a:t>
            </a:r>
            <a:r>
              <a:rPr lang="zh-CN" altLang="en-US" sz="3583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那</a:t>
            </a:r>
            <a:r>
              <a:rPr lang="en-US" altLang="zh-CN" sz="3583" dirty="0" err="1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dex</a:t>
            </a:r>
            <a:r>
              <a:rPr lang="zh-CN" altLang="en-US" sz="3583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和</a:t>
            </a:r>
            <a:r>
              <a:rPr lang="en-US" altLang="zh-CN" sz="3583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class</a:t>
            </a:r>
            <a:r>
              <a:rPr lang="zh-CN" altLang="en-US" sz="3583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到底在结构上有什么区别呢</a:t>
            </a:r>
          </a:p>
        </p:txBody>
      </p:sp>
    </p:spTree>
    <p:extLst>
      <p:ext uri="{BB962C8B-B14F-4D97-AF65-F5344CB8AC3E}">
        <p14:creationId xmlns:p14="http://schemas.microsoft.com/office/powerpoint/2010/main" val="415994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内容占位符 2"/>
          <p:cNvSpPr txBox="1"/>
          <p:nvPr/>
        </p:nvSpPr>
        <p:spPr>
          <a:xfrm>
            <a:off x="2103456" y="3306238"/>
            <a:ext cx="17722690" cy="1230941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2867" dirty="0"/>
              <a:t>面试官</a:t>
            </a:r>
            <a:r>
              <a:rPr lang="en-US" altLang="zh-CN" sz="2867" dirty="0"/>
              <a:t>:</a:t>
            </a:r>
            <a:r>
              <a:rPr lang="zh-CN" altLang="en-US" sz="2867" dirty="0"/>
              <a:t>第一个问题好像难不倒你，那接下来看这个问题怎么接招。直到你回答不上来，我就能大致明白你</a:t>
            </a:r>
            <a:endParaRPr lang="en-US" altLang="zh-CN" sz="2867" dirty="0"/>
          </a:p>
          <a:p>
            <a:pPr marL="0" indent="0" algn="just">
              <a:buNone/>
            </a:pPr>
            <a:r>
              <a:rPr lang="zh-CN" altLang="en-US" sz="2867" dirty="0"/>
              <a:t>工作了多久，技术水平怎么样</a:t>
            </a:r>
            <a:endParaRPr lang="en-US" altLang="zh-CN" sz="2867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944694" y="450175"/>
            <a:ext cx="21599653" cy="1100847"/>
          </a:xfrm>
        </p:spPr>
        <p:txBody>
          <a:bodyPr/>
          <a:lstStyle/>
          <a:p>
            <a:r>
              <a:rPr lang="zh-CN" altLang="en-US" dirty="0" smtClean="0"/>
              <a:t>面试心理分析</a:t>
            </a:r>
            <a:endParaRPr lang="zh-CN" altLang="en-US" dirty="0"/>
          </a:p>
        </p:txBody>
      </p:sp>
      <p:sp>
        <p:nvSpPr>
          <p:cNvPr id="2" name="圆角矩形 1"/>
          <p:cNvSpPr/>
          <p:nvPr/>
        </p:nvSpPr>
        <p:spPr>
          <a:xfrm>
            <a:off x="1714268" y="3008879"/>
            <a:ext cx="18111878" cy="18256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25">
              <a:solidFill>
                <a:schemeClr val="tx1"/>
              </a:solidFill>
            </a:endParaRPr>
          </a:p>
        </p:txBody>
      </p:sp>
      <p:sp>
        <p:nvSpPr>
          <p:cNvPr id="21" name="内容占位符 2"/>
          <p:cNvSpPr txBox="1"/>
          <p:nvPr/>
        </p:nvSpPr>
        <p:spPr>
          <a:xfrm>
            <a:off x="2103456" y="6453698"/>
            <a:ext cx="17722690" cy="243143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2867" dirty="0"/>
              <a:t>心理分析</a:t>
            </a:r>
            <a:r>
              <a:rPr lang="en-US" altLang="zh-CN" sz="2867" dirty="0"/>
              <a:t>:</a:t>
            </a:r>
            <a:r>
              <a:rPr lang="zh-CN" altLang="en-US" sz="2867" dirty="0"/>
              <a:t>这个问题确实有些难度，不能从</a:t>
            </a:r>
            <a:r>
              <a:rPr lang="en-US" altLang="zh-CN" sz="2867" dirty="0" err="1"/>
              <a:t>dex</a:t>
            </a:r>
            <a:r>
              <a:rPr lang="zh-CN" altLang="en-US" sz="2867" dirty="0"/>
              <a:t>与</a:t>
            </a:r>
            <a:r>
              <a:rPr lang="en-US" altLang="zh-CN" sz="2867" dirty="0"/>
              <a:t>class</a:t>
            </a:r>
            <a:r>
              <a:rPr lang="zh-CN" altLang="en-US" sz="2867" dirty="0"/>
              <a:t>简单的区别</a:t>
            </a:r>
            <a:r>
              <a:rPr lang="en-US" altLang="zh-CN" sz="2867" dirty="0"/>
              <a:t>(class </a:t>
            </a:r>
            <a:r>
              <a:rPr lang="zh-CN" altLang="en-US" sz="2867" dirty="0"/>
              <a:t>是</a:t>
            </a:r>
            <a:r>
              <a:rPr lang="en-US" altLang="zh-CN" sz="2867" dirty="0"/>
              <a:t>)</a:t>
            </a:r>
            <a:r>
              <a:rPr lang="zh-CN" altLang="en-US" sz="2867" dirty="0"/>
              <a:t>入手了。比较考 对</a:t>
            </a:r>
            <a:r>
              <a:rPr lang="en-US" altLang="zh-CN" sz="2867" dirty="0" err="1"/>
              <a:t>dex</a:t>
            </a:r>
            <a:r>
              <a:rPr lang="zh-CN" altLang="en-US" sz="2867" dirty="0"/>
              <a:t>文件和</a:t>
            </a:r>
            <a:r>
              <a:rPr lang="en-US" altLang="zh-CN" sz="2867" dirty="0"/>
              <a:t>class</a:t>
            </a:r>
            <a:r>
              <a:rPr lang="zh-CN" altLang="en-US" sz="2867" dirty="0"/>
              <a:t>文</a:t>
            </a:r>
            <a:endParaRPr lang="en-US" altLang="zh-CN" sz="2867" dirty="0"/>
          </a:p>
          <a:p>
            <a:pPr marL="0" indent="0" algn="just">
              <a:buNone/>
            </a:pPr>
            <a:r>
              <a:rPr lang="zh-CN" altLang="en-US" sz="2867" dirty="0"/>
              <a:t>件理解的深度。从文件格式的差异，指令集加载流程入手。</a:t>
            </a:r>
            <a:endParaRPr lang="en-US" altLang="zh-CN" sz="2867" dirty="0"/>
          </a:p>
        </p:txBody>
      </p:sp>
      <p:sp>
        <p:nvSpPr>
          <p:cNvPr id="22" name="圆角矩形 21"/>
          <p:cNvSpPr/>
          <p:nvPr/>
        </p:nvSpPr>
        <p:spPr>
          <a:xfrm>
            <a:off x="1714268" y="6156339"/>
            <a:ext cx="18111878" cy="24707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25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9882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1" grpId="0"/>
      <p:bldP spid="2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95061" y="586235"/>
            <a:ext cx="21599653" cy="1100847"/>
          </a:xfrm>
        </p:spPr>
        <p:txBody>
          <a:bodyPr/>
          <a:lstStyle/>
          <a:p>
            <a:r>
              <a:rPr lang="en-US" altLang="zh-CN" dirty="0" smtClean="0"/>
              <a:t>Class</a:t>
            </a:r>
            <a:r>
              <a:rPr lang="zh-CN" altLang="en-US" dirty="0" smtClean="0"/>
              <a:t>与</a:t>
            </a:r>
            <a:r>
              <a:rPr lang="en-US" altLang="zh-CN" dirty="0" err="1" smtClean="0"/>
              <a:t>dex</a:t>
            </a:r>
            <a:r>
              <a:rPr lang="zh-CN" altLang="en-US" dirty="0" smtClean="0"/>
              <a:t>结构</a:t>
            </a: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1198192" y="2222556"/>
            <a:ext cx="8128183" cy="10192483"/>
          </a:xfrm>
          <a:prstGeom prst="roundRect">
            <a:avLst>
              <a:gd name="adj" fmla="val 2557"/>
            </a:avLst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25"/>
          </a:p>
        </p:txBody>
      </p:sp>
      <p:sp>
        <p:nvSpPr>
          <p:cNvPr id="5" name="文本框 4"/>
          <p:cNvSpPr txBox="1"/>
          <p:nvPr/>
        </p:nvSpPr>
        <p:spPr>
          <a:xfrm>
            <a:off x="1456229" y="2480594"/>
            <a:ext cx="1290188" cy="588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25" dirty="0">
                <a:solidFill>
                  <a:schemeClr val="bg1"/>
                </a:solidFill>
              </a:rPr>
              <a:t>jar</a:t>
            </a:r>
            <a:endParaRPr lang="zh-CN" altLang="en-US" sz="3225" dirty="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146458" y="3142336"/>
            <a:ext cx="6921879" cy="9014664"/>
          </a:xfrm>
          <a:prstGeom prst="roundRect">
            <a:avLst>
              <a:gd name="adj" fmla="val 251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25"/>
          </a:p>
        </p:txBody>
      </p:sp>
      <p:sp>
        <p:nvSpPr>
          <p:cNvPr id="11" name="文本框 10"/>
          <p:cNvSpPr txBox="1"/>
          <p:nvPr/>
        </p:nvSpPr>
        <p:spPr>
          <a:xfrm>
            <a:off x="2359361" y="3400373"/>
            <a:ext cx="1290188" cy="588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25" dirty="0">
                <a:solidFill>
                  <a:schemeClr val="bg1"/>
                </a:solidFill>
              </a:rPr>
              <a:t>class</a:t>
            </a:r>
            <a:endParaRPr lang="zh-CN" altLang="en-US" sz="3225" dirty="0">
              <a:solidFill>
                <a:schemeClr val="bg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939736" y="3804078"/>
            <a:ext cx="2838413" cy="869834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25" dirty="0"/>
              <a:t>Header</a:t>
            </a:r>
            <a:endParaRPr lang="zh-CN" altLang="en-US" sz="3225" dirty="0"/>
          </a:p>
        </p:txBody>
      </p:sp>
      <p:sp>
        <p:nvSpPr>
          <p:cNvPr id="14" name="圆角矩形 13"/>
          <p:cNvSpPr/>
          <p:nvPr/>
        </p:nvSpPr>
        <p:spPr>
          <a:xfrm>
            <a:off x="4939736" y="5158775"/>
            <a:ext cx="2838413" cy="869834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25" dirty="0"/>
              <a:t>常量池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4939736" y="6555678"/>
            <a:ext cx="2838413" cy="869834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25" dirty="0"/>
              <a:t>class</a:t>
            </a:r>
            <a:endParaRPr lang="zh-CN" altLang="en-US" sz="3225" dirty="0"/>
          </a:p>
        </p:txBody>
      </p:sp>
      <p:sp>
        <p:nvSpPr>
          <p:cNvPr id="17" name="圆角矩形 16"/>
          <p:cNvSpPr/>
          <p:nvPr/>
        </p:nvSpPr>
        <p:spPr>
          <a:xfrm>
            <a:off x="4939736" y="8019171"/>
            <a:ext cx="2838413" cy="869834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25" dirty="0"/>
              <a:t>filed</a:t>
            </a:r>
            <a:endParaRPr lang="zh-CN" altLang="en-US" sz="3225" dirty="0"/>
          </a:p>
        </p:txBody>
      </p:sp>
      <p:sp>
        <p:nvSpPr>
          <p:cNvPr id="18" name="圆角矩形 17"/>
          <p:cNvSpPr/>
          <p:nvPr/>
        </p:nvSpPr>
        <p:spPr>
          <a:xfrm>
            <a:off x="4972559" y="9373868"/>
            <a:ext cx="2838413" cy="869834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25" dirty="0"/>
              <a:t>Method</a:t>
            </a:r>
            <a:endParaRPr lang="zh-CN" altLang="en-US" sz="3225" dirty="0"/>
          </a:p>
        </p:txBody>
      </p:sp>
      <p:sp>
        <p:nvSpPr>
          <p:cNvPr id="19" name="圆角矩形 18"/>
          <p:cNvSpPr/>
          <p:nvPr/>
        </p:nvSpPr>
        <p:spPr>
          <a:xfrm>
            <a:off x="4972559" y="10728565"/>
            <a:ext cx="2838413" cy="869834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25" dirty="0"/>
              <a:t>Attributes</a:t>
            </a:r>
            <a:endParaRPr lang="zh-CN" altLang="en-US" sz="3225" dirty="0"/>
          </a:p>
        </p:txBody>
      </p:sp>
      <p:sp>
        <p:nvSpPr>
          <p:cNvPr id="20" name="圆角矩形 19"/>
          <p:cNvSpPr/>
          <p:nvPr/>
        </p:nvSpPr>
        <p:spPr>
          <a:xfrm>
            <a:off x="11261656" y="2329271"/>
            <a:ext cx="8128183" cy="10192483"/>
          </a:xfrm>
          <a:prstGeom prst="roundRect">
            <a:avLst>
              <a:gd name="adj" fmla="val 2557"/>
            </a:avLst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25"/>
          </a:p>
        </p:txBody>
      </p:sp>
      <p:sp>
        <p:nvSpPr>
          <p:cNvPr id="23" name="文本框 22"/>
          <p:cNvSpPr txBox="1"/>
          <p:nvPr/>
        </p:nvSpPr>
        <p:spPr>
          <a:xfrm>
            <a:off x="11519694" y="2587308"/>
            <a:ext cx="1290188" cy="588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25" dirty="0" err="1">
                <a:solidFill>
                  <a:schemeClr val="bg1"/>
                </a:solidFill>
              </a:rPr>
              <a:t>apk</a:t>
            </a:r>
            <a:endParaRPr lang="zh-CN" altLang="en-US" sz="3225" dirty="0">
              <a:solidFill>
                <a:schemeClr val="bg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2209922" y="3249052"/>
            <a:ext cx="6921879" cy="9014664"/>
          </a:xfrm>
          <a:prstGeom prst="roundRect">
            <a:avLst>
              <a:gd name="adj" fmla="val 251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25"/>
          </a:p>
        </p:txBody>
      </p:sp>
      <p:sp>
        <p:nvSpPr>
          <p:cNvPr id="25" name="文本框 24"/>
          <p:cNvSpPr txBox="1"/>
          <p:nvPr/>
        </p:nvSpPr>
        <p:spPr>
          <a:xfrm>
            <a:off x="12422825" y="3507088"/>
            <a:ext cx="1290188" cy="588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25" dirty="0" err="1">
                <a:solidFill>
                  <a:schemeClr val="bg1"/>
                </a:solidFill>
              </a:rPr>
              <a:t>dex</a:t>
            </a:r>
            <a:endParaRPr lang="zh-CN" altLang="en-US" sz="3225" dirty="0">
              <a:solidFill>
                <a:schemeClr val="bg1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5003201" y="3910793"/>
            <a:ext cx="3612522" cy="720914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67" dirty="0"/>
              <a:t>Header</a:t>
            </a:r>
            <a:endParaRPr lang="zh-CN" altLang="en-US" sz="2867" dirty="0"/>
          </a:p>
        </p:txBody>
      </p:sp>
      <p:sp>
        <p:nvSpPr>
          <p:cNvPr id="27" name="圆角矩形 26"/>
          <p:cNvSpPr/>
          <p:nvPr/>
        </p:nvSpPr>
        <p:spPr>
          <a:xfrm>
            <a:off x="15003201" y="5265490"/>
            <a:ext cx="3612522" cy="763119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50" dirty="0"/>
              <a:t>String Constant Pool</a:t>
            </a:r>
            <a:endParaRPr lang="zh-CN" altLang="en-US" sz="2150" dirty="0"/>
          </a:p>
        </p:txBody>
      </p:sp>
      <p:sp>
        <p:nvSpPr>
          <p:cNvPr id="28" name="圆角矩形 27"/>
          <p:cNvSpPr/>
          <p:nvPr/>
        </p:nvSpPr>
        <p:spPr>
          <a:xfrm>
            <a:off x="15003201" y="6662394"/>
            <a:ext cx="3612522" cy="763119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67" dirty="0"/>
              <a:t>class constant pool</a:t>
            </a:r>
            <a:endParaRPr lang="zh-CN" altLang="en-US" sz="2867" dirty="0"/>
          </a:p>
        </p:txBody>
      </p:sp>
      <p:sp>
        <p:nvSpPr>
          <p:cNvPr id="29" name="圆角矩形 28"/>
          <p:cNvSpPr/>
          <p:nvPr/>
        </p:nvSpPr>
        <p:spPr>
          <a:xfrm>
            <a:off x="14986788" y="7947244"/>
            <a:ext cx="3612524" cy="796097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67" dirty="0"/>
              <a:t>filed constant pool</a:t>
            </a:r>
            <a:endParaRPr lang="zh-CN" altLang="en-US" sz="2867" dirty="0"/>
          </a:p>
        </p:txBody>
      </p:sp>
      <p:sp>
        <p:nvSpPr>
          <p:cNvPr id="30" name="圆角矩形 29"/>
          <p:cNvSpPr/>
          <p:nvPr/>
        </p:nvSpPr>
        <p:spPr>
          <a:xfrm>
            <a:off x="15036023" y="9224309"/>
            <a:ext cx="3579703" cy="796097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08" dirty="0"/>
              <a:t>method constant pol</a:t>
            </a:r>
            <a:endParaRPr lang="zh-CN" altLang="en-US" sz="2508" dirty="0"/>
          </a:p>
        </p:txBody>
      </p:sp>
      <p:sp>
        <p:nvSpPr>
          <p:cNvPr id="32" name="圆角矩形 31"/>
          <p:cNvSpPr/>
          <p:nvPr/>
        </p:nvSpPr>
        <p:spPr>
          <a:xfrm>
            <a:off x="15036023" y="10243702"/>
            <a:ext cx="3579703" cy="796097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08" dirty="0"/>
              <a:t>Field list</a:t>
            </a:r>
            <a:endParaRPr lang="zh-CN" altLang="en-US" sz="2508" dirty="0"/>
          </a:p>
        </p:txBody>
      </p:sp>
      <p:sp>
        <p:nvSpPr>
          <p:cNvPr id="33" name="圆角矩形 32"/>
          <p:cNvSpPr/>
          <p:nvPr/>
        </p:nvSpPr>
        <p:spPr>
          <a:xfrm>
            <a:off x="15003200" y="11329114"/>
            <a:ext cx="3579703" cy="796097"/>
          </a:xfrm>
          <a:prstGeom prst="roundRect">
            <a:avLst>
              <a:gd name="adj" fmla="val 110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08" dirty="0"/>
              <a:t>method list</a:t>
            </a:r>
            <a:endParaRPr lang="zh-CN" altLang="en-US" sz="2508" dirty="0"/>
          </a:p>
        </p:txBody>
      </p:sp>
    </p:spTree>
    <p:extLst>
      <p:ext uri="{BB962C8B-B14F-4D97-AF65-F5344CB8AC3E}">
        <p14:creationId xmlns:p14="http://schemas.microsoft.com/office/powerpoint/2010/main" val="18736231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95061" y="586235"/>
            <a:ext cx="21599653" cy="1100847"/>
          </a:xfrm>
        </p:spPr>
        <p:txBody>
          <a:bodyPr/>
          <a:lstStyle/>
          <a:p>
            <a:r>
              <a:rPr lang="en-US" altLang="zh-CN" dirty="0"/>
              <a:t>Class</a:t>
            </a:r>
            <a:r>
              <a:rPr lang="zh-CN" altLang="en-US" dirty="0"/>
              <a:t>与</a:t>
            </a:r>
            <a:r>
              <a:rPr lang="en-US" altLang="zh-CN" dirty="0" err="1"/>
              <a:t>dex</a:t>
            </a:r>
            <a:r>
              <a:rPr lang="zh-CN" altLang="en-US" dirty="0"/>
              <a:t>结构</a:t>
            </a:r>
          </a:p>
        </p:txBody>
      </p:sp>
      <p:pic>
        <p:nvPicPr>
          <p:cNvPr id="2050" name="Picture 2" descr="这里写图片描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003" y="631754"/>
            <a:ext cx="16385385" cy="1171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8226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79816" y="2123255"/>
            <a:ext cx="4994438" cy="4509909"/>
            <a:chOff x="4844381" y="1184639"/>
            <a:chExt cx="2787497" cy="2517072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5062858" y="1184639"/>
              <a:ext cx="2378954" cy="238899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4535">
                <a:solidFill>
                  <a:srgbClr val="1475B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4917207" y="2379139"/>
              <a:ext cx="2613333" cy="1322572"/>
            </a:xfrm>
            <a:custGeom>
              <a:avLst/>
              <a:gdLst>
                <a:gd name="T0" fmla="*/ 3963 w 3963"/>
                <a:gd name="T1" fmla="*/ 0 h 1997"/>
                <a:gd name="T2" fmla="*/ 3963 w 3963"/>
                <a:gd name="T3" fmla="*/ 16 h 1997"/>
                <a:gd name="T4" fmla="*/ 1982 w 3963"/>
                <a:gd name="T5" fmla="*/ 1997 h 1997"/>
                <a:gd name="T6" fmla="*/ 0 w 3963"/>
                <a:gd name="T7" fmla="*/ 16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3" h="1997">
                  <a:moveTo>
                    <a:pt x="3963" y="0"/>
                  </a:moveTo>
                  <a:cubicBezTo>
                    <a:pt x="3963" y="5"/>
                    <a:pt x="3963" y="11"/>
                    <a:pt x="3963" y="16"/>
                  </a:cubicBezTo>
                  <a:cubicBezTo>
                    <a:pt x="3963" y="1110"/>
                    <a:pt x="3076" y="1997"/>
                    <a:pt x="1982" y="1997"/>
                  </a:cubicBezTo>
                  <a:cubicBezTo>
                    <a:pt x="888" y="1997"/>
                    <a:pt x="0" y="1110"/>
                    <a:pt x="0" y="16"/>
                  </a:cubicBezTo>
                </a:path>
              </a:pathLst>
            </a:custGeom>
            <a:noFill/>
            <a:ln w="8" cap="flat" cmpd="sng">
              <a:solidFill>
                <a:srgbClr val="4E4B49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453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7484554" y="2305476"/>
              <a:ext cx="147324" cy="147324"/>
            </a:xfrm>
            <a:prstGeom prst="ellipse">
              <a:avLst/>
            </a:prstGeom>
            <a:solidFill>
              <a:srgbClr val="1475B2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453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44381" y="2305817"/>
              <a:ext cx="145651" cy="147324"/>
            </a:xfrm>
            <a:prstGeom prst="ellipse">
              <a:avLst/>
            </a:prstGeom>
            <a:solidFill>
              <a:srgbClr val="1475B2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453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TextBox 13"/>
            <p:cNvSpPr txBox="1">
              <a:spLocks noChangeArrowheads="1"/>
            </p:cNvSpPr>
            <p:nvPr/>
          </p:nvSpPr>
          <p:spPr bwMode="auto">
            <a:xfrm>
              <a:off x="5493271" y="1738912"/>
              <a:ext cx="1412860" cy="1159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900" dirty="0">
                  <a:solidFill>
                    <a:srgbClr val="F8F8F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03</a:t>
              </a:r>
              <a:endParaRPr lang="zh-CN" altLang="en-US" sz="12900" dirty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941969" y="7769831"/>
            <a:ext cx="11155532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2701520" y="8070580"/>
            <a:ext cx="17636427" cy="643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583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虚拟机连环炮系列</a:t>
            </a:r>
            <a:r>
              <a:rPr lang="en-US" altLang="zh-CN" sz="3583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—</a:t>
            </a:r>
            <a:r>
              <a:rPr lang="zh-CN" altLang="en-US" sz="3583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你刚才提到了一个 栈和寄存器的概念，你之前有深入理解过吗？</a:t>
            </a:r>
          </a:p>
        </p:txBody>
      </p:sp>
    </p:spTree>
    <p:extLst>
      <p:ext uri="{BB962C8B-B14F-4D97-AF65-F5344CB8AC3E}">
        <p14:creationId xmlns:p14="http://schemas.microsoft.com/office/powerpoint/2010/main" val="386143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内容占位符 2"/>
          <p:cNvSpPr txBox="1"/>
          <p:nvPr/>
        </p:nvSpPr>
        <p:spPr>
          <a:xfrm>
            <a:off x="2103456" y="3306238"/>
            <a:ext cx="17722690" cy="1230941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2867" dirty="0"/>
              <a:t>总结</a:t>
            </a:r>
            <a:r>
              <a:rPr lang="en-US" altLang="zh-CN" sz="2867" dirty="0"/>
              <a:t>:</a:t>
            </a:r>
            <a:r>
              <a:rPr lang="zh-CN" altLang="en-US" sz="2867" dirty="0"/>
              <a:t> </a:t>
            </a:r>
            <a:r>
              <a:rPr lang="en-US" altLang="zh-CN" sz="2867" dirty="0"/>
              <a:t>Java</a:t>
            </a:r>
            <a:r>
              <a:rPr lang="zh-CN" altLang="en-US" sz="2867" dirty="0"/>
              <a:t>虚拟机都是基于栈的结构，而</a:t>
            </a:r>
            <a:r>
              <a:rPr lang="en-US" altLang="zh-CN" sz="2867" dirty="0" err="1"/>
              <a:t>Dalvik</a:t>
            </a:r>
            <a:r>
              <a:rPr lang="zh-CN" altLang="en-US" sz="2867" dirty="0"/>
              <a:t>虚拟机则是基于寄存器。基于栈的指令很紧凑，</a:t>
            </a:r>
            <a:endParaRPr lang="en-US" altLang="zh-CN" sz="2867" dirty="0"/>
          </a:p>
          <a:p>
            <a:pPr marL="0" indent="0" algn="just">
              <a:buNone/>
            </a:pPr>
            <a:r>
              <a:rPr lang="en-US" altLang="zh-CN" sz="2867" dirty="0"/>
              <a:t>Java</a:t>
            </a:r>
            <a:r>
              <a:rPr lang="zh-CN" altLang="en-US" sz="2867" dirty="0"/>
              <a:t>虚拟机使用的指令只占一个字节，因而称为字节码。</a:t>
            </a:r>
            <a:endParaRPr lang="en-US" altLang="zh-CN" sz="2867" dirty="0"/>
          </a:p>
          <a:p>
            <a:pPr marL="0" indent="0" algn="just">
              <a:buNone/>
            </a:pPr>
            <a:r>
              <a:rPr lang="zh-CN" altLang="en-US" sz="2867" dirty="0"/>
              <a:t>基于寄存器的指令由于需要指定源地址和目标地址，因此需要占用更多的指令空间。</a:t>
            </a:r>
            <a:endParaRPr lang="en-US" altLang="zh-CN" sz="2867" dirty="0"/>
          </a:p>
          <a:p>
            <a:pPr marL="0" indent="0" algn="just">
              <a:buNone/>
            </a:pPr>
            <a:r>
              <a:rPr lang="en-US" altLang="zh-CN" sz="2867" dirty="0" err="1"/>
              <a:t>Dalvik</a:t>
            </a:r>
            <a:r>
              <a:rPr lang="zh-CN" altLang="en-US" sz="2867" dirty="0"/>
              <a:t>虚拟机的某些指令需要占用两个字节。</a:t>
            </a:r>
            <a:endParaRPr lang="en-US" altLang="zh-CN" sz="2867" dirty="0"/>
          </a:p>
          <a:p>
            <a:pPr marL="0" indent="0" algn="just">
              <a:buNone/>
            </a:pPr>
            <a:r>
              <a:rPr lang="zh-CN" altLang="en-US" sz="2867" dirty="0"/>
              <a:t>基于栈和基于寄存器的指令集各有优劣，一般而言，执行同样的功能，</a:t>
            </a:r>
            <a:endParaRPr lang="en-US" altLang="zh-CN" sz="2867" dirty="0"/>
          </a:p>
          <a:p>
            <a:pPr marL="0" indent="0" algn="just">
              <a:buNone/>
            </a:pPr>
            <a:r>
              <a:rPr lang="zh-CN" altLang="en-US" sz="2867" dirty="0"/>
              <a:t>基于栈的需要更多的指令（主要是</a:t>
            </a:r>
            <a:r>
              <a:rPr lang="en-US" altLang="zh-CN" sz="2867" dirty="0"/>
              <a:t>load</a:t>
            </a:r>
            <a:r>
              <a:rPr lang="zh-CN" altLang="en-US" sz="2867" dirty="0"/>
              <a:t>和</a:t>
            </a:r>
            <a:r>
              <a:rPr lang="en-US" altLang="zh-CN" sz="2867" dirty="0"/>
              <a:t>store</a:t>
            </a:r>
            <a:r>
              <a:rPr lang="zh-CN" altLang="en-US" sz="2867" dirty="0"/>
              <a:t>指令），而基于寄存器需要更多的指令空间。</a:t>
            </a:r>
            <a:endParaRPr lang="en-US" altLang="zh-CN" sz="2867" dirty="0"/>
          </a:p>
          <a:p>
            <a:pPr marL="0" indent="0" algn="just">
              <a:buNone/>
            </a:pPr>
            <a:r>
              <a:rPr lang="zh-CN" altLang="en-US" sz="2867" dirty="0"/>
              <a:t>栈需要更多指令意味着要多占用</a:t>
            </a:r>
            <a:r>
              <a:rPr lang="en-US" altLang="zh-CN" sz="2867" dirty="0"/>
              <a:t>CPU</a:t>
            </a:r>
            <a:r>
              <a:rPr lang="zh-CN" altLang="en-US" sz="2867" dirty="0"/>
              <a:t>时间，寄存器需要更多指令空间意味着数据缓冲（</a:t>
            </a:r>
            <a:r>
              <a:rPr lang="en-US" altLang="zh-CN" sz="2867" dirty="0"/>
              <a:t>d-cache</a:t>
            </a:r>
            <a:r>
              <a:rPr lang="zh-CN" altLang="en-US" sz="2867" dirty="0"/>
              <a:t>）更易失效</a:t>
            </a:r>
            <a:endParaRPr lang="en-US" altLang="zh-CN" sz="2867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95061" y="586235"/>
            <a:ext cx="21599653" cy="1100847"/>
          </a:xfrm>
        </p:spPr>
        <p:txBody>
          <a:bodyPr/>
          <a:lstStyle/>
          <a:p>
            <a:r>
              <a:rPr lang="zh-CN" altLang="en-US" smtClean="0"/>
              <a:t>栈与寄存器区别</a:t>
            </a:r>
            <a:endParaRPr lang="zh-CN" altLang="en-US" dirty="0"/>
          </a:p>
        </p:txBody>
      </p:sp>
      <p:sp>
        <p:nvSpPr>
          <p:cNvPr id="2" name="圆角矩形 1"/>
          <p:cNvSpPr/>
          <p:nvPr/>
        </p:nvSpPr>
        <p:spPr>
          <a:xfrm>
            <a:off x="1585248" y="2996668"/>
            <a:ext cx="18707723" cy="69670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25"/>
          </a:p>
        </p:txBody>
      </p:sp>
    </p:spTree>
    <p:extLst>
      <p:ext uri="{BB962C8B-B14F-4D97-AF65-F5344CB8AC3E}">
        <p14:creationId xmlns:p14="http://schemas.microsoft.com/office/powerpoint/2010/main" val="33604213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79816" y="2123255"/>
            <a:ext cx="4994438" cy="4509909"/>
            <a:chOff x="4844381" y="1184639"/>
            <a:chExt cx="2787497" cy="2517072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5062858" y="1184639"/>
              <a:ext cx="2378954" cy="238899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4535">
                <a:solidFill>
                  <a:srgbClr val="1475B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4917207" y="2379139"/>
              <a:ext cx="2613333" cy="1322572"/>
            </a:xfrm>
            <a:custGeom>
              <a:avLst/>
              <a:gdLst>
                <a:gd name="T0" fmla="*/ 3963 w 3963"/>
                <a:gd name="T1" fmla="*/ 0 h 1997"/>
                <a:gd name="T2" fmla="*/ 3963 w 3963"/>
                <a:gd name="T3" fmla="*/ 16 h 1997"/>
                <a:gd name="T4" fmla="*/ 1982 w 3963"/>
                <a:gd name="T5" fmla="*/ 1997 h 1997"/>
                <a:gd name="T6" fmla="*/ 0 w 3963"/>
                <a:gd name="T7" fmla="*/ 16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3" h="1997">
                  <a:moveTo>
                    <a:pt x="3963" y="0"/>
                  </a:moveTo>
                  <a:cubicBezTo>
                    <a:pt x="3963" y="5"/>
                    <a:pt x="3963" y="11"/>
                    <a:pt x="3963" y="16"/>
                  </a:cubicBezTo>
                  <a:cubicBezTo>
                    <a:pt x="3963" y="1110"/>
                    <a:pt x="3076" y="1997"/>
                    <a:pt x="1982" y="1997"/>
                  </a:cubicBezTo>
                  <a:cubicBezTo>
                    <a:pt x="888" y="1997"/>
                    <a:pt x="0" y="1110"/>
                    <a:pt x="0" y="16"/>
                  </a:cubicBezTo>
                </a:path>
              </a:pathLst>
            </a:custGeom>
            <a:noFill/>
            <a:ln w="8" cap="flat" cmpd="sng">
              <a:solidFill>
                <a:srgbClr val="4E4B49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453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7484554" y="2305476"/>
              <a:ext cx="147324" cy="147324"/>
            </a:xfrm>
            <a:prstGeom prst="ellipse">
              <a:avLst/>
            </a:prstGeom>
            <a:solidFill>
              <a:srgbClr val="1475B2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453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44381" y="2305817"/>
              <a:ext cx="145651" cy="147324"/>
            </a:xfrm>
            <a:prstGeom prst="ellipse">
              <a:avLst/>
            </a:prstGeom>
            <a:solidFill>
              <a:srgbClr val="1475B2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453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TextBox 13"/>
            <p:cNvSpPr txBox="1">
              <a:spLocks noChangeArrowheads="1"/>
            </p:cNvSpPr>
            <p:nvPr/>
          </p:nvSpPr>
          <p:spPr bwMode="auto">
            <a:xfrm>
              <a:off x="5493271" y="1738912"/>
              <a:ext cx="1412860" cy="1159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900" dirty="0">
                  <a:solidFill>
                    <a:srgbClr val="F8F8F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03</a:t>
              </a:r>
              <a:endParaRPr lang="zh-CN" altLang="en-US" sz="12900" dirty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804694" y="7965175"/>
            <a:ext cx="11155532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2101323" y="8272331"/>
            <a:ext cx="19784770" cy="4393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583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虚拟机连环炮系列  你刚提到了一个</a:t>
            </a:r>
            <a:r>
              <a:rPr lang="en-US" altLang="zh-CN" sz="3583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JVM</a:t>
            </a:r>
            <a:r>
              <a:rPr lang="zh-CN" altLang="en-US" sz="3583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基于栈，栈是什么，程序执行的原理是怎样进行的</a:t>
            </a:r>
            <a:endParaRPr lang="en-US" altLang="zh-CN" sz="3583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 eaLnBrk="1" hangingPunct="1"/>
            <a:endParaRPr lang="en-US" altLang="zh-CN" sz="3583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 eaLnBrk="1" hangingPunct="1"/>
            <a:endParaRPr lang="en-US" altLang="zh-CN" sz="3583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 eaLnBrk="1" hangingPunct="1"/>
            <a:endParaRPr lang="en-US" altLang="zh-CN" sz="3583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 eaLnBrk="1" hangingPunct="1"/>
            <a:endParaRPr lang="en-US" altLang="zh-CN" sz="3583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 eaLnBrk="1" hangingPunct="1"/>
            <a:endParaRPr lang="en-US" altLang="zh-CN" sz="3583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 eaLnBrk="1" hangingPunct="1"/>
            <a:endParaRPr lang="en-US" altLang="zh-CN" sz="3583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 eaLnBrk="1" hangingPunct="1"/>
            <a:r>
              <a:rPr lang="zh-CN" altLang="en-US" sz="2867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深挖细节</a:t>
            </a:r>
            <a:r>
              <a:rPr lang="en-US" altLang="zh-CN" sz="2867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-</a:t>
            </a:r>
            <a:r>
              <a:rPr lang="zh-CN" altLang="en-US" sz="2867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我们再来看</a:t>
            </a:r>
            <a:r>
              <a:rPr lang="en-US" altLang="zh-CN" sz="2867" dirty="0" err="1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jvm</a:t>
            </a:r>
            <a:r>
              <a:rPr lang="zh-CN" altLang="en-US" sz="2867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指令与</a:t>
            </a:r>
            <a:r>
              <a:rPr lang="en-US" altLang="zh-CN" sz="2867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Arm</a:t>
            </a:r>
            <a:r>
              <a:rPr lang="zh-CN" altLang="en-US" sz="2867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指令加载原理</a:t>
            </a:r>
          </a:p>
        </p:txBody>
      </p:sp>
    </p:spTree>
    <p:extLst>
      <p:ext uri="{BB962C8B-B14F-4D97-AF65-F5344CB8AC3E}">
        <p14:creationId xmlns:p14="http://schemas.microsoft.com/office/powerpoint/2010/main" val="290489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3" y="10532101"/>
            <a:ext cx="236976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3" y="7900976"/>
            <a:ext cx="236976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3" y="5266220"/>
            <a:ext cx="236976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3" y="2631466"/>
            <a:ext cx="236976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3" y="347"/>
            <a:ext cx="236976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8206" y="10532101"/>
            <a:ext cx="691182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8206" y="7900976"/>
            <a:ext cx="691182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8206" y="5266220"/>
            <a:ext cx="691182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8206" y="2631466"/>
            <a:ext cx="691182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8206" y="347"/>
            <a:ext cx="691182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2370293" y="759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码牛公告</a:t>
            </a:r>
            <a:endParaRPr lang="zh-CN" altLang="en-US" sz="60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99577" y="9166904"/>
            <a:ext cx="5599610" cy="6156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1" dirty="0"/>
              <a:t>瑶瑶</a:t>
            </a:r>
            <a:r>
              <a:rPr lang="zh-CN" altLang="en-US" sz="3401" dirty="0" smtClean="0"/>
              <a:t>老师</a:t>
            </a:r>
            <a:r>
              <a:rPr lang="zh-CN" altLang="en-US" sz="3401" dirty="0"/>
              <a:t>的</a:t>
            </a:r>
            <a:r>
              <a:rPr lang="en-US" altLang="zh-CN" sz="3401" dirty="0"/>
              <a:t>QQ</a:t>
            </a:r>
            <a:r>
              <a:rPr lang="zh-CN" altLang="en-US" sz="3401" dirty="0" smtClean="0"/>
              <a:t>：</a:t>
            </a:r>
            <a:r>
              <a:rPr lang="en-US" altLang="zh-CN" sz="3401" dirty="0"/>
              <a:t>1298199564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4719" y="2618873"/>
            <a:ext cx="6029325" cy="6496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694" y="-404825"/>
            <a:ext cx="8890272" cy="1296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235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3" y="10532101"/>
            <a:ext cx="236976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3" y="7900976"/>
            <a:ext cx="236976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3" y="5266220"/>
            <a:ext cx="236976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3" y="2631466"/>
            <a:ext cx="236976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3" y="347"/>
            <a:ext cx="236976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8206" y="10532101"/>
            <a:ext cx="691182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8206" y="7900976"/>
            <a:ext cx="691182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8206" y="5266220"/>
            <a:ext cx="691182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8206" y="2631466"/>
            <a:ext cx="691182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8206" y="347"/>
            <a:ext cx="691182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2370293" y="759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最新活动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899577" y="9166904"/>
            <a:ext cx="5599610" cy="6156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1" dirty="0"/>
              <a:t>瑶瑶</a:t>
            </a:r>
            <a:r>
              <a:rPr lang="zh-CN" altLang="en-US" sz="3401" dirty="0" smtClean="0"/>
              <a:t>老师</a:t>
            </a:r>
            <a:r>
              <a:rPr lang="zh-CN" altLang="en-US" sz="3401" dirty="0"/>
              <a:t>的</a:t>
            </a:r>
            <a:r>
              <a:rPr lang="en-US" altLang="zh-CN" sz="3401" dirty="0"/>
              <a:t>QQ</a:t>
            </a:r>
            <a:r>
              <a:rPr lang="zh-CN" altLang="en-US" sz="3401" dirty="0" smtClean="0"/>
              <a:t>：</a:t>
            </a:r>
            <a:r>
              <a:rPr lang="en-US" altLang="zh-CN" sz="3401" dirty="0"/>
              <a:t>1298199564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192" y="347"/>
            <a:ext cx="9871875" cy="14794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4719" y="2618873"/>
            <a:ext cx="6029325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7370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3" y="10532101"/>
            <a:ext cx="236976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3" y="7900976"/>
            <a:ext cx="236976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3" y="5266220"/>
            <a:ext cx="236976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3" y="2631466"/>
            <a:ext cx="236976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3" y="347"/>
            <a:ext cx="236976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8206" y="10532101"/>
            <a:ext cx="691182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8206" y="7900976"/>
            <a:ext cx="691182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8206" y="5266220"/>
            <a:ext cx="691182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8206" y="2631466"/>
            <a:ext cx="691182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8206" y="347"/>
            <a:ext cx="691182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2370293" y="759"/>
            <a:ext cx="1399408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086" y="2229889"/>
            <a:ext cx="3823098" cy="324831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31089" y="5928190"/>
            <a:ext cx="4443482" cy="533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4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David 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Oppo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讲师，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</a:t>
            </a:r>
            <a:endParaRPr lang="en-US" altLang="zh-CN" sz="2268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4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4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80371" y="5918591"/>
            <a:ext cx="4443482" cy="4292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4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River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89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89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80371" y="2227488"/>
            <a:ext cx="4316285" cy="323511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244129" y="5918591"/>
            <a:ext cx="4443482" cy="3652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4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Zee 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丰富的项目研发以及管理经验，原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2268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4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24518" y="2231089"/>
            <a:ext cx="3530306" cy="3248314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2710729" y="12267621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89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89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1051917835</a:t>
            </a:r>
            <a:endParaRPr lang="zh-CN" altLang="en-US" sz="189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1105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3" y="10532101"/>
            <a:ext cx="236976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3" y="7900976"/>
            <a:ext cx="236976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3" y="5266220"/>
            <a:ext cx="236976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3" y="2631466"/>
            <a:ext cx="236976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3" y="347"/>
            <a:ext cx="236976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8206" y="10532101"/>
            <a:ext cx="691182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8206" y="7900976"/>
            <a:ext cx="691182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8206" y="5266220"/>
            <a:ext cx="691182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8206" y="2631466"/>
            <a:ext cx="691182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8206" y="347"/>
            <a:ext cx="691182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2370293" y="759"/>
            <a:ext cx="716734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</a:p>
        </p:txBody>
      </p:sp>
      <p:sp>
        <p:nvSpPr>
          <p:cNvPr id="157" name="ïśľîḍè"/>
          <p:cNvSpPr txBox="1"/>
          <p:nvPr/>
        </p:nvSpPr>
        <p:spPr>
          <a:xfrm>
            <a:off x="3971895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3971895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71894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</a:p>
        </p:txBody>
      </p:sp>
      <p:sp>
        <p:nvSpPr>
          <p:cNvPr id="6" name="ïśľîḍè"/>
          <p:cNvSpPr txBox="1"/>
          <p:nvPr/>
        </p:nvSpPr>
        <p:spPr>
          <a:xfrm>
            <a:off x="8274980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8274980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74980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</a:p>
        </p:txBody>
      </p:sp>
      <p:sp>
        <p:nvSpPr>
          <p:cNvPr id="9" name="ïśľîḍè"/>
          <p:cNvSpPr txBox="1"/>
          <p:nvPr/>
        </p:nvSpPr>
        <p:spPr>
          <a:xfrm>
            <a:off x="12444869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12444869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44869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264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17080346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17080346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080346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</a:p>
        </p:txBody>
      </p:sp>
      <p:sp>
        <p:nvSpPr>
          <p:cNvPr id="16" name="ïśľîḍè"/>
          <p:cNvSpPr txBox="1"/>
          <p:nvPr/>
        </p:nvSpPr>
        <p:spPr>
          <a:xfrm>
            <a:off x="3971895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3971895" y="5613799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新技术分享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71894" y="6579773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264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8274980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8274980" y="5635398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74980" y="6564174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</a:p>
        </p:txBody>
      </p:sp>
      <p:sp>
        <p:nvSpPr>
          <p:cNvPr id="22" name="ïśľîḍè"/>
          <p:cNvSpPr txBox="1"/>
          <p:nvPr/>
        </p:nvSpPr>
        <p:spPr>
          <a:xfrm>
            <a:off x="12444869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12444869" y="5613799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444869" y="6642171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</a:p>
        </p:txBody>
      </p:sp>
      <p:sp>
        <p:nvSpPr>
          <p:cNvPr id="25" name="ïśľîḍè"/>
          <p:cNvSpPr txBox="1"/>
          <p:nvPr/>
        </p:nvSpPr>
        <p:spPr>
          <a:xfrm>
            <a:off x="17080346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17080346" y="5613799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080346" y="6642172"/>
            <a:ext cx="3323912" cy="49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</a:p>
        </p:txBody>
      </p:sp>
      <p:sp>
        <p:nvSpPr>
          <p:cNvPr id="28" name="ïśľîḍè"/>
          <p:cNvSpPr txBox="1"/>
          <p:nvPr/>
        </p:nvSpPr>
        <p:spPr>
          <a:xfrm>
            <a:off x="3971895" y="9774088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3971895" y="8829713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钱程无忧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71894" y="9858086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46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2646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</a:p>
        </p:txBody>
      </p:sp>
      <p:sp>
        <p:nvSpPr>
          <p:cNvPr id="31" name="ïśľîḍè"/>
          <p:cNvSpPr txBox="1"/>
          <p:nvPr/>
        </p:nvSpPr>
        <p:spPr>
          <a:xfrm>
            <a:off x="8274980" y="9774088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8274980" y="8829713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274980" y="9795688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毕业不满三年的学员学完课程不涨</a:t>
            </a:r>
            <a:r>
              <a:rPr lang="en-US" altLang="zh-CN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</a:p>
        </p:txBody>
      </p:sp>
    </p:spTree>
    <p:extLst>
      <p:ext uri="{BB962C8B-B14F-4D97-AF65-F5344CB8AC3E}">
        <p14:creationId xmlns:p14="http://schemas.microsoft.com/office/powerpoint/2010/main" val="7396915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14792582" y="3372600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1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14792582" y="4036932"/>
            <a:ext cx="5274918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，技术价值最大化。</a:t>
            </a: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14792582" y="8174672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340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14792582" y="8872604"/>
            <a:ext cx="5274918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，全额退费。</a:t>
            </a: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4918670" y="3372258"/>
            <a:ext cx="3379110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40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2971883" y="4070532"/>
            <a:ext cx="5325961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6221917" y="8174672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401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2971883" y="8872605"/>
            <a:ext cx="5325961" cy="1680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8527914" y="4297186"/>
            <a:ext cx="3449908" cy="2762927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11444937" y="3952633"/>
            <a:ext cx="2759927" cy="3449908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11098886" y="6868156"/>
            <a:ext cx="3449908" cy="2762927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8827049" y="6570520"/>
            <a:ext cx="2759927" cy="3449908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11951544" y="5059783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9059784" y="6271815"/>
            <a:ext cx="2593307" cy="1472204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12295934" y="8054905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8854426" y="5044184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012822" y="8070503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356746" y="759"/>
            <a:ext cx="4839786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501588" y="12187223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</a:p>
        </p:txBody>
      </p:sp>
    </p:spTree>
    <p:extLst>
      <p:ext uri="{BB962C8B-B14F-4D97-AF65-F5344CB8AC3E}">
        <p14:creationId xmlns:p14="http://schemas.microsoft.com/office/powerpoint/2010/main" val="256590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YING IMPRESSION FID FEIZHAO    qq:1964271550"/>
          <p:cNvSpPr/>
          <p:nvPr/>
        </p:nvSpPr>
        <p:spPr>
          <a:xfrm>
            <a:off x="-1888218" y="975935"/>
            <a:ext cx="12295790" cy="12295790"/>
          </a:xfrm>
          <a:prstGeom prst="blockArc">
            <a:avLst>
              <a:gd name="adj1" fmla="val 18900000"/>
              <a:gd name="adj2" fmla="val 2700000"/>
              <a:gd name="adj3" fmla="val 393"/>
            </a:avLst>
          </a:prstGeom>
          <a:ln w="38100">
            <a:solidFill>
              <a:srgbClr val="364555"/>
            </a:solidFill>
          </a:ln>
        </p:spPr>
        <p:style>
          <a:lnRef idx="2">
            <a:scrgbClr r="0" g="0" b="0"/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FLYING IMPRESSION FID FEIZHAO    qq:1964271550"/>
          <p:cNvGrpSpPr/>
          <p:nvPr/>
        </p:nvGrpSpPr>
        <p:grpSpPr>
          <a:xfrm>
            <a:off x="8477963" y="2258071"/>
            <a:ext cx="10579718" cy="1929609"/>
            <a:chOff x="4527649" y="1472239"/>
            <a:chExt cx="5598583" cy="1021112"/>
          </a:xfrm>
        </p:grpSpPr>
        <p:sp>
          <p:nvSpPr>
            <p:cNvPr id="16" name="FLYING IMPRESSION FID FEIZHAO    qq:1964271550"/>
            <p:cNvSpPr/>
            <p:nvPr/>
          </p:nvSpPr>
          <p:spPr>
            <a:xfrm>
              <a:off x="5242970" y="1574334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LYING IMPRESSION FID FEIZHAO    qq:1964271550"/>
            <p:cNvSpPr/>
            <p:nvPr/>
          </p:nvSpPr>
          <p:spPr>
            <a:xfrm>
              <a:off x="4527649" y="1472239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EB5F5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LYING IMPRESSION FID FEIZHAO    qq:1964271550"/>
            <p:cNvSpPr txBox="1"/>
            <p:nvPr/>
          </p:nvSpPr>
          <p:spPr>
            <a:xfrm>
              <a:off x="4661187" y="1621782"/>
              <a:ext cx="754036" cy="725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5722509" y="1598750"/>
              <a:ext cx="3792293" cy="649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40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sz="340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高级</a:t>
              </a:r>
              <a:r>
                <a:rPr lang="en-US" altLang="zh-CN" sz="340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endParaRPr lang="zh-CN" altLang="en-US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268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学习周期</a:t>
              </a:r>
              <a:r>
                <a:rPr lang="en-US" altLang="zh-CN" sz="2268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2268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3" name="FLYING IMPRESSION FID FEIZHAO    qq:1964271550"/>
          <p:cNvGrpSpPr/>
          <p:nvPr/>
        </p:nvGrpSpPr>
        <p:grpSpPr>
          <a:xfrm>
            <a:off x="9370955" y="4824693"/>
            <a:ext cx="10579718" cy="1929609"/>
            <a:chOff x="4990678" y="3085716"/>
            <a:chExt cx="5598583" cy="1021112"/>
          </a:xfrm>
        </p:grpSpPr>
        <p:sp>
          <p:nvSpPr>
            <p:cNvPr id="18" name="FLYING IMPRESSION FID FEIZHAO    qq:1964271550"/>
            <p:cNvSpPr/>
            <p:nvPr/>
          </p:nvSpPr>
          <p:spPr>
            <a:xfrm>
              <a:off x="5705999" y="3187811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YING IMPRESSION FID FEIZHAO    qq:1964271550"/>
            <p:cNvSpPr/>
            <p:nvPr/>
          </p:nvSpPr>
          <p:spPr>
            <a:xfrm>
              <a:off x="4990678" y="3085716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5124216" y="3235259"/>
              <a:ext cx="754036" cy="725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4" name="FLYING IMPRESSION FID FEIZHAO    qq:1964271550"/>
          <p:cNvGrpSpPr/>
          <p:nvPr/>
        </p:nvGrpSpPr>
        <p:grpSpPr>
          <a:xfrm>
            <a:off x="9242343" y="7561712"/>
            <a:ext cx="10579718" cy="1929609"/>
            <a:chOff x="4527649" y="4699193"/>
            <a:chExt cx="5598583" cy="1021112"/>
          </a:xfrm>
        </p:grpSpPr>
        <p:sp>
          <p:nvSpPr>
            <p:cNvPr id="25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YING IMPRESSION FID FEIZHAO    qq:1964271550"/>
            <p:cNvSpPr/>
            <p:nvPr/>
          </p:nvSpPr>
          <p:spPr>
            <a:xfrm>
              <a:off x="45276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FCB03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4661912" y="4825011"/>
              <a:ext cx="754036" cy="72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41" name="FLYING IMPRESSION FID FEIZHAO    qq:1964271550"/>
          <p:cNvSpPr txBox="1"/>
          <p:nvPr/>
        </p:nvSpPr>
        <p:spPr>
          <a:xfrm>
            <a:off x="1215569" y="6542574"/>
            <a:ext cx="7580198" cy="1139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803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6803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6803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1706680" y="5102271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</a:t>
            </a:r>
          </a:p>
          <a:p>
            <a:pPr>
              <a:lnSpc>
                <a:spcPct val="130000"/>
              </a:lnSpc>
            </a:pP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11531485" y="7857398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NDK</a:t>
            </a:r>
            <a:endParaRPr lang="zh-CN" altLang="en-US" sz="340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grpSp>
        <p:nvGrpSpPr>
          <p:cNvPr id="9" name="FLYING IMPRESSION FID FEIZHAO    qq:1964271550"/>
          <p:cNvGrpSpPr/>
          <p:nvPr/>
        </p:nvGrpSpPr>
        <p:grpSpPr>
          <a:xfrm>
            <a:off x="8360366" y="10135644"/>
            <a:ext cx="10459721" cy="1929609"/>
            <a:chOff x="4591149" y="4699193"/>
            <a:chExt cx="5535083" cy="1021112"/>
          </a:xfrm>
        </p:grpSpPr>
        <p:sp>
          <p:nvSpPr>
            <p:cNvPr id="10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LYING IMPRESSION FID FEIZHAO    qq:1964271550"/>
            <p:cNvSpPr/>
            <p:nvPr/>
          </p:nvSpPr>
          <p:spPr>
            <a:xfrm>
              <a:off x="45911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YING IMPRESSION FID FEIZHAO    qq:1964271550"/>
            <p:cNvSpPr txBox="1"/>
            <p:nvPr/>
          </p:nvSpPr>
          <p:spPr>
            <a:xfrm>
              <a:off x="4694932" y="4825011"/>
              <a:ext cx="754036" cy="72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sp>
        <p:nvSpPr>
          <p:cNvPr id="13" name="FLYING IMPRESSION FID FEIZHAO    qq:1964271550"/>
          <p:cNvSpPr txBox="1"/>
          <p:nvPr/>
        </p:nvSpPr>
        <p:spPr>
          <a:xfrm>
            <a:off x="10827104" y="10415730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</a:p>
          <a:p>
            <a:pPr>
              <a:lnSpc>
                <a:spcPct val="130000"/>
              </a:lnSpc>
            </a:pP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356747" y="759"/>
            <a:ext cx="1298624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技术基础</a:t>
            </a:r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多久能破？</a:t>
            </a:r>
          </a:p>
        </p:txBody>
      </p:sp>
      <p:sp>
        <p:nvSpPr>
          <p:cNvPr id="53" name="FLYING IMPRESSION FID FEIZHAO    qq:1964271550"/>
          <p:cNvSpPr txBox="1"/>
          <p:nvPr/>
        </p:nvSpPr>
        <p:spPr>
          <a:xfrm>
            <a:off x="519587" y="12301220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</a:p>
        </p:txBody>
      </p:sp>
    </p:spTree>
    <p:extLst>
      <p:ext uri="{BB962C8B-B14F-4D97-AF65-F5344CB8AC3E}">
        <p14:creationId xmlns:p14="http://schemas.microsoft.com/office/powerpoint/2010/main" val="214000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4" grpId="0"/>
      <p:bldP spid="5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8566319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4357" y="2587479"/>
            <a:ext cx="9376551" cy="76113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0908" y="2587479"/>
            <a:ext cx="5635050" cy="7611398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17290341" y="9048108"/>
            <a:ext cx="5071065" cy="12266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注：贝塞尔曲线，动画，布局原理不仅仅只是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上可以使用，其他语言在实现这些效果时大同小异；</a:t>
            </a:r>
          </a:p>
        </p:txBody>
      </p:sp>
      <p:sp>
        <p:nvSpPr>
          <p:cNvPr id="7" name="矩形 6"/>
          <p:cNvSpPr/>
          <p:nvPr/>
        </p:nvSpPr>
        <p:spPr>
          <a:xfrm>
            <a:off x="17153544" y="2587479"/>
            <a:ext cx="5375857" cy="39454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290341" y="2888671"/>
            <a:ext cx="5071065" cy="3268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UI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绘制流程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：事件分发机制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Paint/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贝塞尔曲线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：动画源码，进阶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：屏幕适配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</a:p>
        </p:txBody>
      </p:sp>
    </p:spTree>
    <p:extLst>
      <p:ext uri="{BB962C8B-B14F-4D97-AF65-F5344CB8AC3E}">
        <p14:creationId xmlns:p14="http://schemas.microsoft.com/office/powerpoint/2010/main" val="214691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1084739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高级架构师</a:t>
            </a:r>
            <a:endParaRPr lang="en-US" altLang="zh-CN" sz="9071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508735" y="9422497"/>
            <a:ext cx="5071065" cy="84856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注：架构不管在哪门语言都是需要的，架构不单单是代码，更是思路；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80"/>
            <a:ext cx="5375857" cy="32963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1"/>
            <a:ext cx="5071065" cy="236090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：设计原则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Framework/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启动等源码分析</a:t>
            </a:r>
            <a:endParaRPr lang="zh-CN" alt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最新推出的组件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：常见第三方框架分析手写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1171" y="2587479"/>
            <a:ext cx="9899737" cy="761139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80909" y="2587479"/>
            <a:ext cx="6049039" cy="306351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80909" y="5649797"/>
            <a:ext cx="6049039" cy="454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20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5" y="444747"/>
            <a:ext cx="12254830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深层进阶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668917"/>
            <a:ext cx="5071065" cy="16047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4G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时代出来了抖音等大量音视频应用，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时代必然会涌现更多的需要大数据量的应用，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的学习迫在眉睫；而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C/C+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语言也将成为加密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防反编译的趋势；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6359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2"/>
            <a:ext cx="5071065" cy="281461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NDK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C/C++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进阶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：脚本语法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/Linux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：音视频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WebRtc/OPENGL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6767" y="2541880"/>
            <a:ext cx="8936162" cy="76557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42928" y="5372605"/>
            <a:ext cx="6811019" cy="482507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42928" y="2541880"/>
            <a:ext cx="6811019" cy="282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21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968361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性能优化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606518"/>
            <a:ext cx="5071065" cy="16047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注：当应用开发不再有技术难题，如何保证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在大量用户下依然稳定，高效，无惧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的冲击，性能优化无疑是最大利器，更是你能一直跟随前进的脚步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6359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1"/>
            <a:ext cx="5071065" cy="281461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UI/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启动优化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：稳定性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：内存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：安全性</a:t>
            </a:r>
            <a:endParaRPr lang="en-US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：附加项目实战优化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1970" y="2541881"/>
            <a:ext cx="7023413" cy="762579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05382" y="2541881"/>
            <a:ext cx="8831765" cy="762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67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735605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其他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949710"/>
            <a:ext cx="5071065" cy="12266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所有技术难题不再是问题，如何自动化编译打包，混合式开发，小程序等新技术也需要有所涉猎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2303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2"/>
            <a:ext cx="5071065" cy="236090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Gradle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Flutter</a:t>
            </a:r>
            <a:endParaRPr lang="zh-CN" alt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：小程序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项目实战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7973" y="2587480"/>
            <a:ext cx="7925789" cy="751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93762" y="2587479"/>
            <a:ext cx="7572999" cy="751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9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356746" y="759"/>
            <a:ext cx="4839786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</a:p>
        </p:txBody>
      </p:sp>
      <p:pic>
        <p:nvPicPr>
          <p:cNvPr id="5" name="图片 4" descr="雪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0185" y="2835872"/>
            <a:ext cx="6532626" cy="6443829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8090186" y="9279701"/>
            <a:ext cx="6531426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雪儿老师微信</a:t>
            </a:r>
          </a:p>
          <a:p>
            <a:pPr algn="ctr"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雪儿老师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QQ:1979846055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923976" y="11812833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321163715</a:t>
            </a:r>
            <a:endParaRPr lang="zh-CN" altLang="en-US" sz="189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6883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8358784" y="5116424"/>
            <a:ext cx="10268034" cy="18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338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11338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38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11338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8323985" y="7035334"/>
            <a:ext cx="8776124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984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984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984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984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9107" y="4069439"/>
            <a:ext cx="4415883" cy="441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2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íŝlîḑé"/>
          <p:cNvGrpSpPr/>
          <p:nvPr/>
        </p:nvGrpSpPr>
        <p:grpSpPr>
          <a:xfrm>
            <a:off x="1271967" y="1718902"/>
            <a:ext cx="20495454" cy="1221380"/>
            <a:chOff x="673100" y="1228912"/>
            <a:chExt cx="10845800" cy="64633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673100" y="1552077"/>
              <a:ext cx="108458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Sľïḓè"/>
            <p:cNvSpPr txBox="1"/>
            <p:nvPr/>
          </p:nvSpPr>
          <p:spPr>
            <a:xfrm>
              <a:off x="4563035" y="1228912"/>
              <a:ext cx="3065930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zh-CN" altLang="en-US" sz="32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课程安排</a:t>
              </a:r>
              <a:endPara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9006" y="3755365"/>
            <a:ext cx="21934210" cy="5449620"/>
            <a:chOff x="764694" y="5093240"/>
            <a:chExt cx="21934210" cy="5449620"/>
          </a:xfrm>
        </p:grpSpPr>
        <p:grpSp>
          <p:nvGrpSpPr>
            <p:cNvPr id="55" name="组合 54"/>
            <p:cNvGrpSpPr/>
            <p:nvPr/>
          </p:nvGrpSpPr>
          <p:grpSpPr>
            <a:xfrm>
              <a:off x="764694" y="5093240"/>
              <a:ext cx="4890578" cy="5449620"/>
              <a:chOff x="1271967" y="5093240"/>
              <a:chExt cx="4890578" cy="5449620"/>
            </a:xfrm>
          </p:grpSpPr>
          <p:sp>
            <p:nvSpPr>
              <p:cNvPr id="36" name="ïṡļíḑê"/>
              <p:cNvSpPr/>
              <p:nvPr/>
            </p:nvSpPr>
            <p:spPr>
              <a:xfrm>
                <a:off x="1271967" y="5093240"/>
                <a:ext cx="4890578" cy="544962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>
                <a:outerShdw blurRad="63500" dist="254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îṩľíḋe"/>
              <p:cNvSpPr/>
              <p:nvPr/>
            </p:nvSpPr>
            <p:spPr>
              <a:xfrm>
                <a:off x="3302206" y="5365404"/>
                <a:ext cx="830098" cy="634963"/>
              </a:xfrm>
              <a:custGeom>
                <a:avLst/>
                <a:gdLst>
                  <a:gd name="connsiteX0" fmla="*/ 361794 w 551492"/>
                  <a:gd name="connsiteY0" fmla="*/ 308363 h 421851"/>
                  <a:gd name="connsiteX1" fmla="*/ 530845 w 551492"/>
                  <a:gd name="connsiteY1" fmla="*/ 308363 h 421851"/>
                  <a:gd name="connsiteX2" fmla="*/ 551492 w 551492"/>
                  <a:gd name="connsiteY2" fmla="*/ 329044 h 421851"/>
                  <a:gd name="connsiteX3" fmla="*/ 551492 w 551492"/>
                  <a:gd name="connsiteY3" fmla="*/ 362650 h 421851"/>
                  <a:gd name="connsiteX4" fmla="*/ 530845 w 551492"/>
                  <a:gd name="connsiteY4" fmla="*/ 383331 h 421851"/>
                  <a:gd name="connsiteX5" fmla="*/ 378570 w 551492"/>
                  <a:gd name="connsiteY5" fmla="*/ 383331 h 421851"/>
                  <a:gd name="connsiteX6" fmla="*/ 378570 w 551492"/>
                  <a:gd name="connsiteY6" fmla="*/ 369113 h 421851"/>
                  <a:gd name="connsiteX7" fmla="*/ 361794 w 551492"/>
                  <a:gd name="connsiteY7" fmla="*/ 308363 h 421851"/>
                  <a:gd name="connsiteX8" fmla="*/ 313904 w 551492"/>
                  <a:gd name="connsiteY8" fmla="*/ 172924 h 421851"/>
                  <a:gd name="connsiteX9" fmla="*/ 530832 w 551492"/>
                  <a:gd name="connsiteY9" fmla="*/ 172924 h 421851"/>
                  <a:gd name="connsiteX10" fmla="*/ 551492 w 551492"/>
                  <a:gd name="connsiteY10" fmla="*/ 193548 h 421851"/>
                  <a:gd name="connsiteX11" fmla="*/ 551492 w 551492"/>
                  <a:gd name="connsiteY11" fmla="*/ 225772 h 421851"/>
                  <a:gd name="connsiteX12" fmla="*/ 530832 w 551492"/>
                  <a:gd name="connsiteY12" fmla="*/ 247685 h 421851"/>
                  <a:gd name="connsiteX13" fmla="*/ 271293 w 551492"/>
                  <a:gd name="connsiteY13" fmla="*/ 247685 h 421851"/>
                  <a:gd name="connsiteX14" fmla="*/ 271293 w 551492"/>
                  <a:gd name="connsiteY14" fmla="*/ 227061 h 421851"/>
                  <a:gd name="connsiteX15" fmla="*/ 272584 w 551492"/>
                  <a:gd name="connsiteY15" fmla="*/ 224483 h 421851"/>
                  <a:gd name="connsiteX16" fmla="*/ 313904 w 551492"/>
                  <a:gd name="connsiteY16" fmla="*/ 172924 h 421851"/>
                  <a:gd name="connsiteX17" fmla="*/ 281648 w 551492"/>
                  <a:gd name="connsiteY17" fmla="*/ 36241 h 421851"/>
                  <a:gd name="connsiteX18" fmla="*/ 530834 w 551492"/>
                  <a:gd name="connsiteY18" fmla="*/ 36241 h 421851"/>
                  <a:gd name="connsiteX19" fmla="*/ 551492 w 551492"/>
                  <a:gd name="connsiteY19" fmla="*/ 58154 h 421851"/>
                  <a:gd name="connsiteX20" fmla="*/ 551492 w 551492"/>
                  <a:gd name="connsiteY20" fmla="*/ 90378 h 421851"/>
                  <a:gd name="connsiteX21" fmla="*/ 530834 w 551492"/>
                  <a:gd name="connsiteY21" fmla="*/ 111002 h 421851"/>
                  <a:gd name="connsiteX22" fmla="*/ 308761 w 551492"/>
                  <a:gd name="connsiteY22" fmla="*/ 111002 h 421851"/>
                  <a:gd name="connsiteX23" fmla="*/ 295850 w 551492"/>
                  <a:gd name="connsiteY23" fmla="*/ 96823 h 421851"/>
                  <a:gd name="connsiteX24" fmla="*/ 281648 w 551492"/>
                  <a:gd name="connsiteY24" fmla="*/ 36241 h 421851"/>
                  <a:gd name="connsiteX25" fmla="*/ 176987 w 551492"/>
                  <a:gd name="connsiteY25" fmla="*/ 0 h 421851"/>
                  <a:gd name="connsiteX26" fmla="*/ 271294 w 551492"/>
                  <a:gd name="connsiteY26" fmla="*/ 117396 h 421851"/>
                  <a:gd name="connsiteX27" fmla="*/ 276461 w 551492"/>
                  <a:gd name="connsiteY27" fmla="*/ 117396 h 421851"/>
                  <a:gd name="connsiteX28" fmla="*/ 290672 w 551492"/>
                  <a:gd name="connsiteY28" fmla="*/ 152228 h 421851"/>
                  <a:gd name="connsiteX29" fmla="*/ 262251 w 551492"/>
                  <a:gd name="connsiteY29" fmla="*/ 199960 h 421851"/>
                  <a:gd name="connsiteX30" fmla="*/ 257083 w 551492"/>
                  <a:gd name="connsiteY30" fmla="*/ 197380 h 421851"/>
                  <a:gd name="connsiteX31" fmla="*/ 224786 w 551492"/>
                  <a:gd name="connsiteY31" fmla="*/ 247692 h 421851"/>
                  <a:gd name="connsiteX32" fmla="*/ 219619 w 551492"/>
                  <a:gd name="connsiteY32" fmla="*/ 259303 h 421851"/>
                  <a:gd name="connsiteX33" fmla="*/ 241581 w 551492"/>
                  <a:gd name="connsiteY33" fmla="*/ 279944 h 421851"/>
                  <a:gd name="connsiteX34" fmla="*/ 263543 w 551492"/>
                  <a:gd name="connsiteY34" fmla="*/ 279944 h 421851"/>
                  <a:gd name="connsiteX35" fmla="*/ 352682 w 551492"/>
                  <a:gd name="connsiteY35" fmla="*/ 368958 h 421851"/>
                  <a:gd name="connsiteX36" fmla="*/ 352682 w 551492"/>
                  <a:gd name="connsiteY36" fmla="*/ 393470 h 421851"/>
                  <a:gd name="connsiteX37" fmla="*/ 325553 w 551492"/>
                  <a:gd name="connsiteY37" fmla="*/ 421851 h 421851"/>
                  <a:gd name="connsiteX38" fmla="*/ 28421 w 551492"/>
                  <a:gd name="connsiteY38" fmla="*/ 421851 h 421851"/>
                  <a:gd name="connsiteX39" fmla="*/ 0 w 551492"/>
                  <a:gd name="connsiteY39" fmla="*/ 393470 h 421851"/>
                  <a:gd name="connsiteX40" fmla="*/ 0 w 551492"/>
                  <a:gd name="connsiteY40" fmla="*/ 368958 h 421851"/>
                  <a:gd name="connsiteX41" fmla="*/ 89139 w 551492"/>
                  <a:gd name="connsiteY41" fmla="*/ 279944 h 421851"/>
                  <a:gd name="connsiteX42" fmla="*/ 112393 w 551492"/>
                  <a:gd name="connsiteY42" fmla="*/ 279944 h 421851"/>
                  <a:gd name="connsiteX43" fmla="*/ 133063 w 551492"/>
                  <a:gd name="connsiteY43" fmla="*/ 259303 h 421851"/>
                  <a:gd name="connsiteX44" fmla="*/ 127896 w 551492"/>
                  <a:gd name="connsiteY44" fmla="*/ 247692 h 421851"/>
                  <a:gd name="connsiteX45" fmla="*/ 95599 w 551492"/>
                  <a:gd name="connsiteY45" fmla="*/ 198670 h 421851"/>
                  <a:gd name="connsiteX46" fmla="*/ 91723 w 551492"/>
                  <a:gd name="connsiteY46" fmla="*/ 199960 h 421851"/>
                  <a:gd name="connsiteX47" fmla="*/ 63302 w 551492"/>
                  <a:gd name="connsiteY47" fmla="*/ 152228 h 421851"/>
                  <a:gd name="connsiteX48" fmla="*/ 78804 w 551492"/>
                  <a:gd name="connsiteY48" fmla="*/ 117396 h 421851"/>
                  <a:gd name="connsiteX49" fmla="*/ 81388 w 551492"/>
                  <a:gd name="connsiteY49" fmla="*/ 117396 h 421851"/>
                  <a:gd name="connsiteX50" fmla="*/ 176987 w 551492"/>
                  <a:gd name="connsiteY50" fmla="*/ 0 h 42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51492" h="421851">
                    <a:moveTo>
                      <a:pt x="361794" y="308363"/>
                    </a:moveTo>
                    <a:lnTo>
                      <a:pt x="530845" y="308363"/>
                    </a:lnTo>
                    <a:cubicBezTo>
                      <a:pt x="541168" y="308363"/>
                      <a:pt x="551492" y="317411"/>
                      <a:pt x="551492" y="329044"/>
                    </a:cubicBezTo>
                    <a:lnTo>
                      <a:pt x="551492" y="362650"/>
                    </a:lnTo>
                    <a:cubicBezTo>
                      <a:pt x="551492" y="374283"/>
                      <a:pt x="541168" y="383331"/>
                      <a:pt x="530845" y="383331"/>
                    </a:cubicBezTo>
                    <a:lnTo>
                      <a:pt x="378570" y="383331"/>
                    </a:lnTo>
                    <a:lnTo>
                      <a:pt x="378570" y="369113"/>
                    </a:lnTo>
                    <a:cubicBezTo>
                      <a:pt x="378570" y="347140"/>
                      <a:pt x="372118" y="326459"/>
                      <a:pt x="361794" y="308363"/>
                    </a:cubicBezTo>
                    <a:close/>
                    <a:moveTo>
                      <a:pt x="313904" y="172924"/>
                    </a:moveTo>
                    <a:lnTo>
                      <a:pt x="530832" y="172924"/>
                    </a:lnTo>
                    <a:cubicBezTo>
                      <a:pt x="541162" y="172924"/>
                      <a:pt x="551492" y="181947"/>
                      <a:pt x="551492" y="193548"/>
                    </a:cubicBezTo>
                    <a:lnTo>
                      <a:pt x="551492" y="225772"/>
                    </a:lnTo>
                    <a:cubicBezTo>
                      <a:pt x="551492" y="237373"/>
                      <a:pt x="541162" y="247685"/>
                      <a:pt x="530832" y="247685"/>
                    </a:cubicBezTo>
                    <a:lnTo>
                      <a:pt x="271293" y="247685"/>
                    </a:lnTo>
                    <a:lnTo>
                      <a:pt x="271293" y="227061"/>
                    </a:lnTo>
                    <a:cubicBezTo>
                      <a:pt x="271293" y="225772"/>
                      <a:pt x="272584" y="225772"/>
                      <a:pt x="272584" y="224483"/>
                    </a:cubicBezTo>
                    <a:cubicBezTo>
                      <a:pt x="293244" y="218038"/>
                      <a:pt x="307448" y="194837"/>
                      <a:pt x="313904" y="172924"/>
                    </a:cubicBezTo>
                    <a:close/>
                    <a:moveTo>
                      <a:pt x="281648" y="36241"/>
                    </a:moveTo>
                    <a:lnTo>
                      <a:pt x="530834" y="36241"/>
                    </a:lnTo>
                    <a:cubicBezTo>
                      <a:pt x="541163" y="36241"/>
                      <a:pt x="551492" y="46553"/>
                      <a:pt x="551492" y="58154"/>
                    </a:cubicBezTo>
                    <a:lnTo>
                      <a:pt x="551492" y="90378"/>
                    </a:lnTo>
                    <a:cubicBezTo>
                      <a:pt x="551492" y="101979"/>
                      <a:pt x="541163" y="111002"/>
                      <a:pt x="530834" y="111002"/>
                    </a:cubicBezTo>
                    <a:lnTo>
                      <a:pt x="308761" y="111002"/>
                    </a:lnTo>
                    <a:cubicBezTo>
                      <a:pt x="304888" y="104557"/>
                      <a:pt x="301015" y="99401"/>
                      <a:pt x="295850" y="96823"/>
                    </a:cubicBezTo>
                    <a:cubicBezTo>
                      <a:pt x="293268" y="72333"/>
                      <a:pt x="288104" y="52998"/>
                      <a:pt x="281648" y="36241"/>
                    </a:cubicBezTo>
                    <a:close/>
                    <a:moveTo>
                      <a:pt x="176987" y="0"/>
                    </a:moveTo>
                    <a:cubicBezTo>
                      <a:pt x="257083" y="0"/>
                      <a:pt x="270002" y="64503"/>
                      <a:pt x="271294" y="117396"/>
                    </a:cubicBezTo>
                    <a:cubicBezTo>
                      <a:pt x="272586" y="117396"/>
                      <a:pt x="273878" y="117396"/>
                      <a:pt x="276461" y="117396"/>
                    </a:cubicBezTo>
                    <a:cubicBezTo>
                      <a:pt x="289380" y="117396"/>
                      <a:pt x="290672" y="132877"/>
                      <a:pt x="290672" y="152228"/>
                    </a:cubicBezTo>
                    <a:cubicBezTo>
                      <a:pt x="290672" y="171579"/>
                      <a:pt x="275169" y="199960"/>
                      <a:pt x="262251" y="199960"/>
                    </a:cubicBezTo>
                    <a:cubicBezTo>
                      <a:pt x="260959" y="199960"/>
                      <a:pt x="258375" y="198670"/>
                      <a:pt x="257083" y="197380"/>
                    </a:cubicBezTo>
                    <a:cubicBezTo>
                      <a:pt x="249332" y="216731"/>
                      <a:pt x="237705" y="233502"/>
                      <a:pt x="224786" y="247692"/>
                    </a:cubicBezTo>
                    <a:cubicBezTo>
                      <a:pt x="220911" y="250272"/>
                      <a:pt x="219619" y="254143"/>
                      <a:pt x="219619" y="259303"/>
                    </a:cubicBezTo>
                    <a:cubicBezTo>
                      <a:pt x="219619" y="270913"/>
                      <a:pt x="228662" y="279944"/>
                      <a:pt x="241581" y="279944"/>
                    </a:cubicBezTo>
                    <a:lnTo>
                      <a:pt x="263543" y="279944"/>
                    </a:lnTo>
                    <a:cubicBezTo>
                      <a:pt x="312634" y="279944"/>
                      <a:pt x="352682" y="319936"/>
                      <a:pt x="352682" y="368958"/>
                    </a:cubicBezTo>
                    <a:lnTo>
                      <a:pt x="352682" y="393470"/>
                    </a:lnTo>
                    <a:cubicBezTo>
                      <a:pt x="352682" y="408950"/>
                      <a:pt x="341055" y="421851"/>
                      <a:pt x="325553" y="421851"/>
                    </a:cubicBezTo>
                    <a:lnTo>
                      <a:pt x="28421" y="421851"/>
                    </a:lnTo>
                    <a:cubicBezTo>
                      <a:pt x="12919" y="421851"/>
                      <a:pt x="0" y="408950"/>
                      <a:pt x="0" y="393470"/>
                    </a:cubicBezTo>
                    <a:lnTo>
                      <a:pt x="0" y="368958"/>
                    </a:lnTo>
                    <a:cubicBezTo>
                      <a:pt x="0" y="319936"/>
                      <a:pt x="40048" y="279944"/>
                      <a:pt x="89139" y="279944"/>
                    </a:cubicBezTo>
                    <a:lnTo>
                      <a:pt x="112393" y="279944"/>
                    </a:lnTo>
                    <a:cubicBezTo>
                      <a:pt x="124020" y="279944"/>
                      <a:pt x="133063" y="270913"/>
                      <a:pt x="133063" y="259303"/>
                    </a:cubicBezTo>
                    <a:cubicBezTo>
                      <a:pt x="133063" y="254143"/>
                      <a:pt x="131771" y="250272"/>
                      <a:pt x="127896" y="247692"/>
                    </a:cubicBezTo>
                    <a:cubicBezTo>
                      <a:pt x="114977" y="234792"/>
                      <a:pt x="104642" y="216731"/>
                      <a:pt x="95599" y="198670"/>
                    </a:cubicBezTo>
                    <a:cubicBezTo>
                      <a:pt x="94307" y="199960"/>
                      <a:pt x="93015" y="199960"/>
                      <a:pt x="91723" y="199960"/>
                    </a:cubicBezTo>
                    <a:cubicBezTo>
                      <a:pt x="78804" y="199960"/>
                      <a:pt x="63302" y="171579"/>
                      <a:pt x="63302" y="152228"/>
                    </a:cubicBezTo>
                    <a:cubicBezTo>
                      <a:pt x="63302" y="132877"/>
                      <a:pt x="65886" y="117396"/>
                      <a:pt x="78804" y="117396"/>
                    </a:cubicBezTo>
                    <a:cubicBezTo>
                      <a:pt x="80096" y="117396"/>
                      <a:pt x="80096" y="117396"/>
                      <a:pt x="81388" y="117396"/>
                    </a:cubicBezTo>
                    <a:cubicBezTo>
                      <a:pt x="82680" y="64503"/>
                      <a:pt x="93015" y="0"/>
                      <a:pt x="176987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í$ḷíďê"/>
              <p:cNvSpPr txBox="1"/>
              <p:nvPr/>
            </p:nvSpPr>
            <p:spPr>
              <a:xfrm>
                <a:off x="1547533" y="8403050"/>
                <a:ext cx="4569132" cy="2024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685192" y="8254622"/>
                <a:ext cx="4351002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iṡḻîdè"/>
              <p:cNvSpPr/>
              <p:nvPr/>
            </p:nvSpPr>
            <p:spPr>
              <a:xfrm>
                <a:off x="2031654" y="6187364"/>
                <a:ext cx="3371203" cy="8364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3200" b="1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01</a:t>
                </a:r>
              </a:p>
            </p:txBody>
          </p:sp>
          <p:sp>
            <p:nvSpPr>
              <p:cNvPr id="41" name="ï$1îḓè"/>
              <p:cNvSpPr txBox="1"/>
              <p:nvPr/>
            </p:nvSpPr>
            <p:spPr>
              <a:xfrm>
                <a:off x="1479223" y="7323049"/>
                <a:ext cx="4569132" cy="721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sz="2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阿里的面试血案</a:t>
                </a: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6414959" y="5093240"/>
              <a:ext cx="4890578" cy="5449620"/>
              <a:chOff x="6414959" y="5093240"/>
              <a:chExt cx="4890578" cy="5449620"/>
            </a:xfrm>
          </p:grpSpPr>
          <p:sp>
            <p:nvSpPr>
              <p:cNvPr id="29" name="ïSḷîḓé"/>
              <p:cNvSpPr/>
              <p:nvPr/>
            </p:nvSpPr>
            <p:spPr>
              <a:xfrm>
                <a:off x="6414959" y="5093240"/>
                <a:ext cx="4890578" cy="544962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>
                <a:outerShdw blurRad="63500" dist="254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1" name="î$ļiḍè"/>
              <p:cNvSpPr/>
              <p:nvPr/>
            </p:nvSpPr>
            <p:spPr>
              <a:xfrm>
                <a:off x="8487553" y="5343050"/>
                <a:ext cx="745390" cy="656127"/>
              </a:xfrm>
              <a:custGeom>
                <a:avLst/>
                <a:gdLst>
                  <a:gd name="connsiteX0" fmla="*/ 18335 w 604256"/>
                  <a:gd name="connsiteY0" fmla="*/ 334272 h 531895"/>
                  <a:gd name="connsiteX1" fmla="*/ 37988 w 604256"/>
                  <a:gd name="connsiteY1" fmla="*/ 336249 h 531895"/>
                  <a:gd name="connsiteX2" fmla="*/ 302130 w 604256"/>
                  <a:gd name="connsiteY2" fmla="*/ 476833 h 531895"/>
                  <a:gd name="connsiteX3" fmla="*/ 566126 w 604256"/>
                  <a:gd name="connsiteY3" fmla="*/ 336249 h 531895"/>
                  <a:gd name="connsiteX4" fmla="*/ 601178 w 604256"/>
                  <a:gd name="connsiteY4" fmla="*/ 346793 h 531895"/>
                  <a:gd name="connsiteX5" fmla="*/ 590619 w 604256"/>
                  <a:gd name="connsiteY5" fmla="*/ 381793 h 531895"/>
                  <a:gd name="connsiteX6" fmla="*/ 314303 w 604256"/>
                  <a:gd name="connsiteY6" fmla="*/ 528820 h 531895"/>
                  <a:gd name="connsiteX7" fmla="*/ 302130 w 604256"/>
                  <a:gd name="connsiteY7" fmla="*/ 531895 h 531895"/>
                  <a:gd name="connsiteX8" fmla="*/ 289957 w 604256"/>
                  <a:gd name="connsiteY8" fmla="*/ 528820 h 531895"/>
                  <a:gd name="connsiteX9" fmla="*/ 13641 w 604256"/>
                  <a:gd name="connsiteY9" fmla="*/ 381793 h 531895"/>
                  <a:gd name="connsiteX10" fmla="*/ 3082 w 604256"/>
                  <a:gd name="connsiteY10" fmla="*/ 346793 h 531895"/>
                  <a:gd name="connsiteX11" fmla="*/ 18335 w 604256"/>
                  <a:gd name="connsiteY11" fmla="*/ 334272 h 531895"/>
                  <a:gd name="connsiteX12" fmla="*/ 18335 w 604256"/>
                  <a:gd name="connsiteY12" fmla="*/ 233364 h 531895"/>
                  <a:gd name="connsiteX13" fmla="*/ 37988 w 604256"/>
                  <a:gd name="connsiteY13" fmla="*/ 235341 h 531895"/>
                  <a:gd name="connsiteX14" fmla="*/ 302130 w 604256"/>
                  <a:gd name="connsiteY14" fmla="*/ 375925 h 531895"/>
                  <a:gd name="connsiteX15" fmla="*/ 566126 w 604256"/>
                  <a:gd name="connsiteY15" fmla="*/ 235341 h 531895"/>
                  <a:gd name="connsiteX16" fmla="*/ 601178 w 604256"/>
                  <a:gd name="connsiteY16" fmla="*/ 245885 h 531895"/>
                  <a:gd name="connsiteX17" fmla="*/ 590619 w 604256"/>
                  <a:gd name="connsiteY17" fmla="*/ 280885 h 531895"/>
                  <a:gd name="connsiteX18" fmla="*/ 314303 w 604256"/>
                  <a:gd name="connsiteY18" fmla="*/ 428058 h 531895"/>
                  <a:gd name="connsiteX19" fmla="*/ 302130 w 604256"/>
                  <a:gd name="connsiteY19" fmla="*/ 430987 h 531895"/>
                  <a:gd name="connsiteX20" fmla="*/ 289957 w 604256"/>
                  <a:gd name="connsiteY20" fmla="*/ 428058 h 531895"/>
                  <a:gd name="connsiteX21" fmla="*/ 13641 w 604256"/>
                  <a:gd name="connsiteY21" fmla="*/ 280885 h 531895"/>
                  <a:gd name="connsiteX22" fmla="*/ 3082 w 604256"/>
                  <a:gd name="connsiteY22" fmla="*/ 245885 h 531895"/>
                  <a:gd name="connsiteX23" fmla="*/ 18335 w 604256"/>
                  <a:gd name="connsiteY23" fmla="*/ 233364 h 531895"/>
                  <a:gd name="connsiteX24" fmla="*/ 291571 w 604256"/>
                  <a:gd name="connsiteY24" fmla="*/ 2196 h 531895"/>
                  <a:gd name="connsiteX25" fmla="*/ 312689 w 604256"/>
                  <a:gd name="connsiteY25" fmla="*/ 2196 h 531895"/>
                  <a:gd name="connsiteX26" fmla="*/ 588846 w 604256"/>
                  <a:gd name="connsiteY26" fmla="*/ 125214 h 531895"/>
                  <a:gd name="connsiteX27" fmla="*/ 604245 w 604256"/>
                  <a:gd name="connsiteY27" fmla="*/ 147914 h 531895"/>
                  <a:gd name="connsiteX28" fmla="*/ 590605 w 604256"/>
                  <a:gd name="connsiteY28" fmla="*/ 171639 h 531895"/>
                  <a:gd name="connsiteX29" fmla="*/ 314303 w 604256"/>
                  <a:gd name="connsiteY29" fmla="*/ 318676 h 531895"/>
                  <a:gd name="connsiteX30" fmla="*/ 302130 w 604256"/>
                  <a:gd name="connsiteY30" fmla="*/ 321751 h 531895"/>
                  <a:gd name="connsiteX31" fmla="*/ 289957 w 604256"/>
                  <a:gd name="connsiteY31" fmla="*/ 318676 h 531895"/>
                  <a:gd name="connsiteX32" fmla="*/ 13654 w 604256"/>
                  <a:gd name="connsiteY32" fmla="*/ 171639 h 531895"/>
                  <a:gd name="connsiteX33" fmla="*/ 15 w 604256"/>
                  <a:gd name="connsiteY33" fmla="*/ 147914 h 531895"/>
                  <a:gd name="connsiteX34" fmla="*/ 15414 w 604256"/>
                  <a:gd name="connsiteY34" fmla="*/ 125214 h 531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4256" h="531895">
                    <a:moveTo>
                      <a:pt x="18335" y="334272"/>
                    </a:moveTo>
                    <a:cubicBezTo>
                      <a:pt x="24642" y="332369"/>
                      <a:pt x="31682" y="332881"/>
                      <a:pt x="37988" y="336249"/>
                    </a:cubicBezTo>
                    <a:lnTo>
                      <a:pt x="302130" y="476833"/>
                    </a:lnTo>
                    <a:lnTo>
                      <a:pt x="566126" y="336249"/>
                    </a:lnTo>
                    <a:cubicBezTo>
                      <a:pt x="578739" y="329513"/>
                      <a:pt x="594432" y="334199"/>
                      <a:pt x="601178" y="346793"/>
                    </a:cubicBezTo>
                    <a:cubicBezTo>
                      <a:pt x="607925" y="359387"/>
                      <a:pt x="603085" y="375056"/>
                      <a:pt x="590619" y="381793"/>
                    </a:cubicBezTo>
                    <a:lnTo>
                      <a:pt x="314303" y="528820"/>
                    </a:lnTo>
                    <a:cubicBezTo>
                      <a:pt x="310490" y="530870"/>
                      <a:pt x="306383" y="531895"/>
                      <a:pt x="302130" y="531895"/>
                    </a:cubicBezTo>
                    <a:cubicBezTo>
                      <a:pt x="297877" y="531895"/>
                      <a:pt x="293770" y="530870"/>
                      <a:pt x="289957" y="528820"/>
                    </a:cubicBezTo>
                    <a:lnTo>
                      <a:pt x="13641" y="381793"/>
                    </a:lnTo>
                    <a:cubicBezTo>
                      <a:pt x="1028" y="375056"/>
                      <a:pt x="-3665" y="359387"/>
                      <a:pt x="3082" y="346793"/>
                    </a:cubicBezTo>
                    <a:cubicBezTo>
                      <a:pt x="6455" y="340496"/>
                      <a:pt x="12028" y="336176"/>
                      <a:pt x="18335" y="334272"/>
                    </a:cubicBezTo>
                    <a:close/>
                    <a:moveTo>
                      <a:pt x="18335" y="233364"/>
                    </a:moveTo>
                    <a:cubicBezTo>
                      <a:pt x="24642" y="231461"/>
                      <a:pt x="31682" y="231973"/>
                      <a:pt x="37988" y="235341"/>
                    </a:cubicBezTo>
                    <a:lnTo>
                      <a:pt x="302130" y="375925"/>
                    </a:lnTo>
                    <a:lnTo>
                      <a:pt x="566126" y="235341"/>
                    </a:lnTo>
                    <a:cubicBezTo>
                      <a:pt x="578739" y="228605"/>
                      <a:pt x="594432" y="233291"/>
                      <a:pt x="601178" y="245885"/>
                    </a:cubicBezTo>
                    <a:cubicBezTo>
                      <a:pt x="607925" y="258479"/>
                      <a:pt x="603085" y="274148"/>
                      <a:pt x="590619" y="280885"/>
                    </a:cubicBezTo>
                    <a:lnTo>
                      <a:pt x="314303" y="428058"/>
                    </a:lnTo>
                    <a:cubicBezTo>
                      <a:pt x="310490" y="430108"/>
                      <a:pt x="306383" y="430987"/>
                      <a:pt x="302130" y="430987"/>
                    </a:cubicBezTo>
                    <a:cubicBezTo>
                      <a:pt x="297877" y="430987"/>
                      <a:pt x="293770" y="430108"/>
                      <a:pt x="289957" y="428058"/>
                    </a:cubicBezTo>
                    <a:lnTo>
                      <a:pt x="13641" y="280885"/>
                    </a:lnTo>
                    <a:cubicBezTo>
                      <a:pt x="1028" y="274148"/>
                      <a:pt x="-3665" y="258479"/>
                      <a:pt x="3082" y="245885"/>
                    </a:cubicBezTo>
                    <a:cubicBezTo>
                      <a:pt x="6455" y="239588"/>
                      <a:pt x="12028" y="235268"/>
                      <a:pt x="18335" y="233364"/>
                    </a:cubicBezTo>
                    <a:close/>
                    <a:moveTo>
                      <a:pt x="291571" y="2196"/>
                    </a:moveTo>
                    <a:cubicBezTo>
                      <a:pt x="298317" y="-733"/>
                      <a:pt x="305943" y="-733"/>
                      <a:pt x="312689" y="2196"/>
                    </a:cubicBezTo>
                    <a:lnTo>
                      <a:pt x="588846" y="125214"/>
                    </a:lnTo>
                    <a:cubicBezTo>
                      <a:pt x="597938" y="129315"/>
                      <a:pt x="603805" y="138102"/>
                      <a:pt x="604245" y="147914"/>
                    </a:cubicBezTo>
                    <a:cubicBezTo>
                      <a:pt x="604538" y="157726"/>
                      <a:pt x="599258" y="166953"/>
                      <a:pt x="590605" y="171639"/>
                    </a:cubicBezTo>
                    <a:lnTo>
                      <a:pt x="314303" y="318676"/>
                    </a:lnTo>
                    <a:cubicBezTo>
                      <a:pt x="310489" y="320726"/>
                      <a:pt x="306383" y="321751"/>
                      <a:pt x="302130" y="321751"/>
                    </a:cubicBezTo>
                    <a:cubicBezTo>
                      <a:pt x="297877" y="321751"/>
                      <a:pt x="293771" y="320726"/>
                      <a:pt x="289957" y="318676"/>
                    </a:cubicBezTo>
                    <a:lnTo>
                      <a:pt x="13654" y="171639"/>
                    </a:lnTo>
                    <a:cubicBezTo>
                      <a:pt x="5002" y="166953"/>
                      <a:pt x="-278" y="157726"/>
                      <a:pt x="15" y="147914"/>
                    </a:cubicBezTo>
                    <a:cubicBezTo>
                      <a:pt x="309" y="138102"/>
                      <a:pt x="6322" y="129315"/>
                      <a:pt x="15414" y="12521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iṩļïḓê"/>
              <p:cNvSpPr txBox="1"/>
              <p:nvPr/>
            </p:nvSpPr>
            <p:spPr>
              <a:xfrm>
                <a:off x="6533544" y="8403050"/>
                <a:ext cx="4569132" cy="2024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6614014" y="8254622"/>
                <a:ext cx="435100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išliḋè"/>
              <p:cNvSpPr/>
              <p:nvPr/>
            </p:nvSpPr>
            <p:spPr>
              <a:xfrm>
                <a:off x="7174646" y="6187364"/>
                <a:ext cx="3371204" cy="8364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3200" b="1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02</a:t>
                </a: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11738080" y="5093240"/>
              <a:ext cx="5217722" cy="5449620"/>
              <a:chOff x="944823" y="5093240"/>
              <a:chExt cx="5217722" cy="5449620"/>
            </a:xfrm>
          </p:grpSpPr>
          <p:sp>
            <p:nvSpPr>
              <p:cNvPr id="57" name="ïṡļíḑê"/>
              <p:cNvSpPr/>
              <p:nvPr/>
            </p:nvSpPr>
            <p:spPr>
              <a:xfrm>
                <a:off x="1271967" y="5093240"/>
                <a:ext cx="4890578" cy="544962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>
                <a:outerShdw blurRad="63500" dist="254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8" name="îṩľíḋe"/>
              <p:cNvSpPr/>
              <p:nvPr/>
            </p:nvSpPr>
            <p:spPr>
              <a:xfrm>
                <a:off x="3302206" y="5365404"/>
                <a:ext cx="830098" cy="634963"/>
              </a:xfrm>
              <a:custGeom>
                <a:avLst/>
                <a:gdLst>
                  <a:gd name="connsiteX0" fmla="*/ 361794 w 551492"/>
                  <a:gd name="connsiteY0" fmla="*/ 308363 h 421851"/>
                  <a:gd name="connsiteX1" fmla="*/ 530845 w 551492"/>
                  <a:gd name="connsiteY1" fmla="*/ 308363 h 421851"/>
                  <a:gd name="connsiteX2" fmla="*/ 551492 w 551492"/>
                  <a:gd name="connsiteY2" fmla="*/ 329044 h 421851"/>
                  <a:gd name="connsiteX3" fmla="*/ 551492 w 551492"/>
                  <a:gd name="connsiteY3" fmla="*/ 362650 h 421851"/>
                  <a:gd name="connsiteX4" fmla="*/ 530845 w 551492"/>
                  <a:gd name="connsiteY4" fmla="*/ 383331 h 421851"/>
                  <a:gd name="connsiteX5" fmla="*/ 378570 w 551492"/>
                  <a:gd name="connsiteY5" fmla="*/ 383331 h 421851"/>
                  <a:gd name="connsiteX6" fmla="*/ 378570 w 551492"/>
                  <a:gd name="connsiteY6" fmla="*/ 369113 h 421851"/>
                  <a:gd name="connsiteX7" fmla="*/ 361794 w 551492"/>
                  <a:gd name="connsiteY7" fmla="*/ 308363 h 421851"/>
                  <a:gd name="connsiteX8" fmla="*/ 313904 w 551492"/>
                  <a:gd name="connsiteY8" fmla="*/ 172924 h 421851"/>
                  <a:gd name="connsiteX9" fmla="*/ 530832 w 551492"/>
                  <a:gd name="connsiteY9" fmla="*/ 172924 h 421851"/>
                  <a:gd name="connsiteX10" fmla="*/ 551492 w 551492"/>
                  <a:gd name="connsiteY10" fmla="*/ 193548 h 421851"/>
                  <a:gd name="connsiteX11" fmla="*/ 551492 w 551492"/>
                  <a:gd name="connsiteY11" fmla="*/ 225772 h 421851"/>
                  <a:gd name="connsiteX12" fmla="*/ 530832 w 551492"/>
                  <a:gd name="connsiteY12" fmla="*/ 247685 h 421851"/>
                  <a:gd name="connsiteX13" fmla="*/ 271293 w 551492"/>
                  <a:gd name="connsiteY13" fmla="*/ 247685 h 421851"/>
                  <a:gd name="connsiteX14" fmla="*/ 271293 w 551492"/>
                  <a:gd name="connsiteY14" fmla="*/ 227061 h 421851"/>
                  <a:gd name="connsiteX15" fmla="*/ 272584 w 551492"/>
                  <a:gd name="connsiteY15" fmla="*/ 224483 h 421851"/>
                  <a:gd name="connsiteX16" fmla="*/ 313904 w 551492"/>
                  <a:gd name="connsiteY16" fmla="*/ 172924 h 421851"/>
                  <a:gd name="connsiteX17" fmla="*/ 281648 w 551492"/>
                  <a:gd name="connsiteY17" fmla="*/ 36241 h 421851"/>
                  <a:gd name="connsiteX18" fmla="*/ 530834 w 551492"/>
                  <a:gd name="connsiteY18" fmla="*/ 36241 h 421851"/>
                  <a:gd name="connsiteX19" fmla="*/ 551492 w 551492"/>
                  <a:gd name="connsiteY19" fmla="*/ 58154 h 421851"/>
                  <a:gd name="connsiteX20" fmla="*/ 551492 w 551492"/>
                  <a:gd name="connsiteY20" fmla="*/ 90378 h 421851"/>
                  <a:gd name="connsiteX21" fmla="*/ 530834 w 551492"/>
                  <a:gd name="connsiteY21" fmla="*/ 111002 h 421851"/>
                  <a:gd name="connsiteX22" fmla="*/ 308761 w 551492"/>
                  <a:gd name="connsiteY22" fmla="*/ 111002 h 421851"/>
                  <a:gd name="connsiteX23" fmla="*/ 295850 w 551492"/>
                  <a:gd name="connsiteY23" fmla="*/ 96823 h 421851"/>
                  <a:gd name="connsiteX24" fmla="*/ 281648 w 551492"/>
                  <a:gd name="connsiteY24" fmla="*/ 36241 h 421851"/>
                  <a:gd name="connsiteX25" fmla="*/ 176987 w 551492"/>
                  <a:gd name="connsiteY25" fmla="*/ 0 h 421851"/>
                  <a:gd name="connsiteX26" fmla="*/ 271294 w 551492"/>
                  <a:gd name="connsiteY26" fmla="*/ 117396 h 421851"/>
                  <a:gd name="connsiteX27" fmla="*/ 276461 w 551492"/>
                  <a:gd name="connsiteY27" fmla="*/ 117396 h 421851"/>
                  <a:gd name="connsiteX28" fmla="*/ 290672 w 551492"/>
                  <a:gd name="connsiteY28" fmla="*/ 152228 h 421851"/>
                  <a:gd name="connsiteX29" fmla="*/ 262251 w 551492"/>
                  <a:gd name="connsiteY29" fmla="*/ 199960 h 421851"/>
                  <a:gd name="connsiteX30" fmla="*/ 257083 w 551492"/>
                  <a:gd name="connsiteY30" fmla="*/ 197380 h 421851"/>
                  <a:gd name="connsiteX31" fmla="*/ 224786 w 551492"/>
                  <a:gd name="connsiteY31" fmla="*/ 247692 h 421851"/>
                  <a:gd name="connsiteX32" fmla="*/ 219619 w 551492"/>
                  <a:gd name="connsiteY32" fmla="*/ 259303 h 421851"/>
                  <a:gd name="connsiteX33" fmla="*/ 241581 w 551492"/>
                  <a:gd name="connsiteY33" fmla="*/ 279944 h 421851"/>
                  <a:gd name="connsiteX34" fmla="*/ 263543 w 551492"/>
                  <a:gd name="connsiteY34" fmla="*/ 279944 h 421851"/>
                  <a:gd name="connsiteX35" fmla="*/ 352682 w 551492"/>
                  <a:gd name="connsiteY35" fmla="*/ 368958 h 421851"/>
                  <a:gd name="connsiteX36" fmla="*/ 352682 w 551492"/>
                  <a:gd name="connsiteY36" fmla="*/ 393470 h 421851"/>
                  <a:gd name="connsiteX37" fmla="*/ 325553 w 551492"/>
                  <a:gd name="connsiteY37" fmla="*/ 421851 h 421851"/>
                  <a:gd name="connsiteX38" fmla="*/ 28421 w 551492"/>
                  <a:gd name="connsiteY38" fmla="*/ 421851 h 421851"/>
                  <a:gd name="connsiteX39" fmla="*/ 0 w 551492"/>
                  <a:gd name="connsiteY39" fmla="*/ 393470 h 421851"/>
                  <a:gd name="connsiteX40" fmla="*/ 0 w 551492"/>
                  <a:gd name="connsiteY40" fmla="*/ 368958 h 421851"/>
                  <a:gd name="connsiteX41" fmla="*/ 89139 w 551492"/>
                  <a:gd name="connsiteY41" fmla="*/ 279944 h 421851"/>
                  <a:gd name="connsiteX42" fmla="*/ 112393 w 551492"/>
                  <a:gd name="connsiteY42" fmla="*/ 279944 h 421851"/>
                  <a:gd name="connsiteX43" fmla="*/ 133063 w 551492"/>
                  <a:gd name="connsiteY43" fmla="*/ 259303 h 421851"/>
                  <a:gd name="connsiteX44" fmla="*/ 127896 w 551492"/>
                  <a:gd name="connsiteY44" fmla="*/ 247692 h 421851"/>
                  <a:gd name="connsiteX45" fmla="*/ 95599 w 551492"/>
                  <a:gd name="connsiteY45" fmla="*/ 198670 h 421851"/>
                  <a:gd name="connsiteX46" fmla="*/ 91723 w 551492"/>
                  <a:gd name="connsiteY46" fmla="*/ 199960 h 421851"/>
                  <a:gd name="connsiteX47" fmla="*/ 63302 w 551492"/>
                  <a:gd name="connsiteY47" fmla="*/ 152228 h 421851"/>
                  <a:gd name="connsiteX48" fmla="*/ 78804 w 551492"/>
                  <a:gd name="connsiteY48" fmla="*/ 117396 h 421851"/>
                  <a:gd name="connsiteX49" fmla="*/ 81388 w 551492"/>
                  <a:gd name="connsiteY49" fmla="*/ 117396 h 421851"/>
                  <a:gd name="connsiteX50" fmla="*/ 176987 w 551492"/>
                  <a:gd name="connsiteY50" fmla="*/ 0 h 42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51492" h="421851">
                    <a:moveTo>
                      <a:pt x="361794" y="308363"/>
                    </a:moveTo>
                    <a:lnTo>
                      <a:pt x="530845" y="308363"/>
                    </a:lnTo>
                    <a:cubicBezTo>
                      <a:pt x="541168" y="308363"/>
                      <a:pt x="551492" y="317411"/>
                      <a:pt x="551492" y="329044"/>
                    </a:cubicBezTo>
                    <a:lnTo>
                      <a:pt x="551492" y="362650"/>
                    </a:lnTo>
                    <a:cubicBezTo>
                      <a:pt x="551492" y="374283"/>
                      <a:pt x="541168" y="383331"/>
                      <a:pt x="530845" y="383331"/>
                    </a:cubicBezTo>
                    <a:lnTo>
                      <a:pt x="378570" y="383331"/>
                    </a:lnTo>
                    <a:lnTo>
                      <a:pt x="378570" y="369113"/>
                    </a:lnTo>
                    <a:cubicBezTo>
                      <a:pt x="378570" y="347140"/>
                      <a:pt x="372118" y="326459"/>
                      <a:pt x="361794" y="308363"/>
                    </a:cubicBezTo>
                    <a:close/>
                    <a:moveTo>
                      <a:pt x="313904" y="172924"/>
                    </a:moveTo>
                    <a:lnTo>
                      <a:pt x="530832" y="172924"/>
                    </a:lnTo>
                    <a:cubicBezTo>
                      <a:pt x="541162" y="172924"/>
                      <a:pt x="551492" y="181947"/>
                      <a:pt x="551492" y="193548"/>
                    </a:cubicBezTo>
                    <a:lnTo>
                      <a:pt x="551492" y="225772"/>
                    </a:lnTo>
                    <a:cubicBezTo>
                      <a:pt x="551492" y="237373"/>
                      <a:pt x="541162" y="247685"/>
                      <a:pt x="530832" y="247685"/>
                    </a:cubicBezTo>
                    <a:lnTo>
                      <a:pt x="271293" y="247685"/>
                    </a:lnTo>
                    <a:lnTo>
                      <a:pt x="271293" y="227061"/>
                    </a:lnTo>
                    <a:cubicBezTo>
                      <a:pt x="271293" y="225772"/>
                      <a:pt x="272584" y="225772"/>
                      <a:pt x="272584" y="224483"/>
                    </a:cubicBezTo>
                    <a:cubicBezTo>
                      <a:pt x="293244" y="218038"/>
                      <a:pt x="307448" y="194837"/>
                      <a:pt x="313904" y="172924"/>
                    </a:cubicBezTo>
                    <a:close/>
                    <a:moveTo>
                      <a:pt x="281648" y="36241"/>
                    </a:moveTo>
                    <a:lnTo>
                      <a:pt x="530834" y="36241"/>
                    </a:lnTo>
                    <a:cubicBezTo>
                      <a:pt x="541163" y="36241"/>
                      <a:pt x="551492" y="46553"/>
                      <a:pt x="551492" y="58154"/>
                    </a:cubicBezTo>
                    <a:lnTo>
                      <a:pt x="551492" y="90378"/>
                    </a:lnTo>
                    <a:cubicBezTo>
                      <a:pt x="551492" y="101979"/>
                      <a:pt x="541163" y="111002"/>
                      <a:pt x="530834" y="111002"/>
                    </a:cubicBezTo>
                    <a:lnTo>
                      <a:pt x="308761" y="111002"/>
                    </a:lnTo>
                    <a:cubicBezTo>
                      <a:pt x="304888" y="104557"/>
                      <a:pt x="301015" y="99401"/>
                      <a:pt x="295850" y="96823"/>
                    </a:cubicBezTo>
                    <a:cubicBezTo>
                      <a:pt x="293268" y="72333"/>
                      <a:pt x="288104" y="52998"/>
                      <a:pt x="281648" y="36241"/>
                    </a:cubicBezTo>
                    <a:close/>
                    <a:moveTo>
                      <a:pt x="176987" y="0"/>
                    </a:moveTo>
                    <a:cubicBezTo>
                      <a:pt x="257083" y="0"/>
                      <a:pt x="270002" y="64503"/>
                      <a:pt x="271294" y="117396"/>
                    </a:cubicBezTo>
                    <a:cubicBezTo>
                      <a:pt x="272586" y="117396"/>
                      <a:pt x="273878" y="117396"/>
                      <a:pt x="276461" y="117396"/>
                    </a:cubicBezTo>
                    <a:cubicBezTo>
                      <a:pt x="289380" y="117396"/>
                      <a:pt x="290672" y="132877"/>
                      <a:pt x="290672" y="152228"/>
                    </a:cubicBezTo>
                    <a:cubicBezTo>
                      <a:pt x="290672" y="171579"/>
                      <a:pt x="275169" y="199960"/>
                      <a:pt x="262251" y="199960"/>
                    </a:cubicBezTo>
                    <a:cubicBezTo>
                      <a:pt x="260959" y="199960"/>
                      <a:pt x="258375" y="198670"/>
                      <a:pt x="257083" y="197380"/>
                    </a:cubicBezTo>
                    <a:cubicBezTo>
                      <a:pt x="249332" y="216731"/>
                      <a:pt x="237705" y="233502"/>
                      <a:pt x="224786" y="247692"/>
                    </a:cubicBezTo>
                    <a:cubicBezTo>
                      <a:pt x="220911" y="250272"/>
                      <a:pt x="219619" y="254143"/>
                      <a:pt x="219619" y="259303"/>
                    </a:cubicBezTo>
                    <a:cubicBezTo>
                      <a:pt x="219619" y="270913"/>
                      <a:pt x="228662" y="279944"/>
                      <a:pt x="241581" y="279944"/>
                    </a:cubicBezTo>
                    <a:lnTo>
                      <a:pt x="263543" y="279944"/>
                    </a:lnTo>
                    <a:cubicBezTo>
                      <a:pt x="312634" y="279944"/>
                      <a:pt x="352682" y="319936"/>
                      <a:pt x="352682" y="368958"/>
                    </a:cubicBezTo>
                    <a:lnTo>
                      <a:pt x="352682" y="393470"/>
                    </a:lnTo>
                    <a:cubicBezTo>
                      <a:pt x="352682" y="408950"/>
                      <a:pt x="341055" y="421851"/>
                      <a:pt x="325553" y="421851"/>
                    </a:cubicBezTo>
                    <a:lnTo>
                      <a:pt x="28421" y="421851"/>
                    </a:lnTo>
                    <a:cubicBezTo>
                      <a:pt x="12919" y="421851"/>
                      <a:pt x="0" y="408950"/>
                      <a:pt x="0" y="393470"/>
                    </a:cubicBezTo>
                    <a:lnTo>
                      <a:pt x="0" y="368958"/>
                    </a:lnTo>
                    <a:cubicBezTo>
                      <a:pt x="0" y="319936"/>
                      <a:pt x="40048" y="279944"/>
                      <a:pt x="89139" y="279944"/>
                    </a:cubicBezTo>
                    <a:lnTo>
                      <a:pt x="112393" y="279944"/>
                    </a:lnTo>
                    <a:cubicBezTo>
                      <a:pt x="124020" y="279944"/>
                      <a:pt x="133063" y="270913"/>
                      <a:pt x="133063" y="259303"/>
                    </a:cubicBezTo>
                    <a:cubicBezTo>
                      <a:pt x="133063" y="254143"/>
                      <a:pt x="131771" y="250272"/>
                      <a:pt x="127896" y="247692"/>
                    </a:cubicBezTo>
                    <a:cubicBezTo>
                      <a:pt x="114977" y="234792"/>
                      <a:pt x="104642" y="216731"/>
                      <a:pt x="95599" y="198670"/>
                    </a:cubicBezTo>
                    <a:cubicBezTo>
                      <a:pt x="94307" y="199960"/>
                      <a:pt x="93015" y="199960"/>
                      <a:pt x="91723" y="199960"/>
                    </a:cubicBezTo>
                    <a:cubicBezTo>
                      <a:pt x="78804" y="199960"/>
                      <a:pt x="63302" y="171579"/>
                      <a:pt x="63302" y="152228"/>
                    </a:cubicBezTo>
                    <a:cubicBezTo>
                      <a:pt x="63302" y="132877"/>
                      <a:pt x="65886" y="117396"/>
                      <a:pt x="78804" y="117396"/>
                    </a:cubicBezTo>
                    <a:cubicBezTo>
                      <a:pt x="80096" y="117396"/>
                      <a:pt x="80096" y="117396"/>
                      <a:pt x="81388" y="117396"/>
                    </a:cubicBezTo>
                    <a:cubicBezTo>
                      <a:pt x="82680" y="64503"/>
                      <a:pt x="93015" y="0"/>
                      <a:pt x="176987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9" name="í$ḷíďê"/>
              <p:cNvSpPr txBox="1"/>
              <p:nvPr/>
            </p:nvSpPr>
            <p:spPr>
              <a:xfrm>
                <a:off x="1547533" y="8403050"/>
                <a:ext cx="4569132" cy="20249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1685192" y="8254622"/>
                <a:ext cx="4351002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iṡḻîdè"/>
              <p:cNvSpPr/>
              <p:nvPr/>
            </p:nvSpPr>
            <p:spPr>
              <a:xfrm>
                <a:off x="2031654" y="6187364"/>
                <a:ext cx="3371203" cy="8364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3200" b="1" i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03</a:t>
                </a:r>
                <a:endParaRPr lang="en-US" altLang="zh-CN" sz="3200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2" name="ï$1îḓè"/>
              <p:cNvSpPr txBox="1"/>
              <p:nvPr/>
            </p:nvSpPr>
            <p:spPr>
              <a:xfrm>
                <a:off x="944823" y="7376755"/>
                <a:ext cx="5217722" cy="8778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17481186" y="5093240"/>
              <a:ext cx="5217718" cy="5449620"/>
              <a:chOff x="6180656" y="5093240"/>
              <a:chExt cx="5217718" cy="5449620"/>
            </a:xfrm>
          </p:grpSpPr>
          <p:sp>
            <p:nvSpPr>
              <p:cNvPr id="67" name="ïSḷîḓé"/>
              <p:cNvSpPr/>
              <p:nvPr/>
            </p:nvSpPr>
            <p:spPr>
              <a:xfrm>
                <a:off x="6414959" y="5093240"/>
                <a:ext cx="4890578" cy="544962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>
                <a:outerShdw blurRad="63500" dist="254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8" name="î$ļiḍè"/>
              <p:cNvSpPr/>
              <p:nvPr/>
            </p:nvSpPr>
            <p:spPr>
              <a:xfrm>
                <a:off x="8487553" y="5343050"/>
                <a:ext cx="745390" cy="656127"/>
              </a:xfrm>
              <a:custGeom>
                <a:avLst/>
                <a:gdLst>
                  <a:gd name="connsiteX0" fmla="*/ 18335 w 604256"/>
                  <a:gd name="connsiteY0" fmla="*/ 334272 h 531895"/>
                  <a:gd name="connsiteX1" fmla="*/ 37988 w 604256"/>
                  <a:gd name="connsiteY1" fmla="*/ 336249 h 531895"/>
                  <a:gd name="connsiteX2" fmla="*/ 302130 w 604256"/>
                  <a:gd name="connsiteY2" fmla="*/ 476833 h 531895"/>
                  <a:gd name="connsiteX3" fmla="*/ 566126 w 604256"/>
                  <a:gd name="connsiteY3" fmla="*/ 336249 h 531895"/>
                  <a:gd name="connsiteX4" fmla="*/ 601178 w 604256"/>
                  <a:gd name="connsiteY4" fmla="*/ 346793 h 531895"/>
                  <a:gd name="connsiteX5" fmla="*/ 590619 w 604256"/>
                  <a:gd name="connsiteY5" fmla="*/ 381793 h 531895"/>
                  <a:gd name="connsiteX6" fmla="*/ 314303 w 604256"/>
                  <a:gd name="connsiteY6" fmla="*/ 528820 h 531895"/>
                  <a:gd name="connsiteX7" fmla="*/ 302130 w 604256"/>
                  <a:gd name="connsiteY7" fmla="*/ 531895 h 531895"/>
                  <a:gd name="connsiteX8" fmla="*/ 289957 w 604256"/>
                  <a:gd name="connsiteY8" fmla="*/ 528820 h 531895"/>
                  <a:gd name="connsiteX9" fmla="*/ 13641 w 604256"/>
                  <a:gd name="connsiteY9" fmla="*/ 381793 h 531895"/>
                  <a:gd name="connsiteX10" fmla="*/ 3082 w 604256"/>
                  <a:gd name="connsiteY10" fmla="*/ 346793 h 531895"/>
                  <a:gd name="connsiteX11" fmla="*/ 18335 w 604256"/>
                  <a:gd name="connsiteY11" fmla="*/ 334272 h 531895"/>
                  <a:gd name="connsiteX12" fmla="*/ 18335 w 604256"/>
                  <a:gd name="connsiteY12" fmla="*/ 233364 h 531895"/>
                  <a:gd name="connsiteX13" fmla="*/ 37988 w 604256"/>
                  <a:gd name="connsiteY13" fmla="*/ 235341 h 531895"/>
                  <a:gd name="connsiteX14" fmla="*/ 302130 w 604256"/>
                  <a:gd name="connsiteY14" fmla="*/ 375925 h 531895"/>
                  <a:gd name="connsiteX15" fmla="*/ 566126 w 604256"/>
                  <a:gd name="connsiteY15" fmla="*/ 235341 h 531895"/>
                  <a:gd name="connsiteX16" fmla="*/ 601178 w 604256"/>
                  <a:gd name="connsiteY16" fmla="*/ 245885 h 531895"/>
                  <a:gd name="connsiteX17" fmla="*/ 590619 w 604256"/>
                  <a:gd name="connsiteY17" fmla="*/ 280885 h 531895"/>
                  <a:gd name="connsiteX18" fmla="*/ 314303 w 604256"/>
                  <a:gd name="connsiteY18" fmla="*/ 428058 h 531895"/>
                  <a:gd name="connsiteX19" fmla="*/ 302130 w 604256"/>
                  <a:gd name="connsiteY19" fmla="*/ 430987 h 531895"/>
                  <a:gd name="connsiteX20" fmla="*/ 289957 w 604256"/>
                  <a:gd name="connsiteY20" fmla="*/ 428058 h 531895"/>
                  <a:gd name="connsiteX21" fmla="*/ 13641 w 604256"/>
                  <a:gd name="connsiteY21" fmla="*/ 280885 h 531895"/>
                  <a:gd name="connsiteX22" fmla="*/ 3082 w 604256"/>
                  <a:gd name="connsiteY22" fmla="*/ 245885 h 531895"/>
                  <a:gd name="connsiteX23" fmla="*/ 18335 w 604256"/>
                  <a:gd name="connsiteY23" fmla="*/ 233364 h 531895"/>
                  <a:gd name="connsiteX24" fmla="*/ 291571 w 604256"/>
                  <a:gd name="connsiteY24" fmla="*/ 2196 h 531895"/>
                  <a:gd name="connsiteX25" fmla="*/ 312689 w 604256"/>
                  <a:gd name="connsiteY25" fmla="*/ 2196 h 531895"/>
                  <a:gd name="connsiteX26" fmla="*/ 588846 w 604256"/>
                  <a:gd name="connsiteY26" fmla="*/ 125214 h 531895"/>
                  <a:gd name="connsiteX27" fmla="*/ 604245 w 604256"/>
                  <a:gd name="connsiteY27" fmla="*/ 147914 h 531895"/>
                  <a:gd name="connsiteX28" fmla="*/ 590605 w 604256"/>
                  <a:gd name="connsiteY28" fmla="*/ 171639 h 531895"/>
                  <a:gd name="connsiteX29" fmla="*/ 314303 w 604256"/>
                  <a:gd name="connsiteY29" fmla="*/ 318676 h 531895"/>
                  <a:gd name="connsiteX30" fmla="*/ 302130 w 604256"/>
                  <a:gd name="connsiteY30" fmla="*/ 321751 h 531895"/>
                  <a:gd name="connsiteX31" fmla="*/ 289957 w 604256"/>
                  <a:gd name="connsiteY31" fmla="*/ 318676 h 531895"/>
                  <a:gd name="connsiteX32" fmla="*/ 13654 w 604256"/>
                  <a:gd name="connsiteY32" fmla="*/ 171639 h 531895"/>
                  <a:gd name="connsiteX33" fmla="*/ 15 w 604256"/>
                  <a:gd name="connsiteY33" fmla="*/ 147914 h 531895"/>
                  <a:gd name="connsiteX34" fmla="*/ 15414 w 604256"/>
                  <a:gd name="connsiteY34" fmla="*/ 125214 h 531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4256" h="531895">
                    <a:moveTo>
                      <a:pt x="18335" y="334272"/>
                    </a:moveTo>
                    <a:cubicBezTo>
                      <a:pt x="24642" y="332369"/>
                      <a:pt x="31682" y="332881"/>
                      <a:pt x="37988" y="336249"/>
                    </a:cubicBezTo>
                    <a:lnTo>
                      <a:pt x="302130" y="476833"/>
                    </a:lnTo>
                    <a:lnTo>
                      <a:pt x="566126" y="336249"/>
                    </a:lnTo>
                    <a:cubicBezTo>
                      <a:pt x="578739" y="329513"/>
                      <a:pt x="594432" y="334199"/>
                      <a:pt x="601178" y="346793"/>
                    </a:cubicBezTo>
                    <a:cubicBezTo>
                      <a:pt x="607925" y="359387"/>
                      <a:pt x="603085" y="375056"/>
                      <a:pt x="590619" y="381793"/>
                    </a:cubicBezTo>
                    <a:lnTo>
                      <a:pt x="314303" y="528820"/>
                    </a:lnTo>
                    <a:cubicBezTo>
                      <a:pt x="310490" y="530870"/>
                      <a:pt x="306383" y="531895"/>
                      <a:pt x="302130" y="531895"/>
                    </a:cubicBezTo>
                    <a:cubicBezTo>
                      <a:pt x="297877" y="531895"/>
                      <a:pt x="293770" y="530870"/>
                      <a:pt x="289957" y="528820"/>
                    </a:cubicBezTo>
                    <a:lnTo>
                      <a:pt x="13641" y="381793"/>
                    </a:lnTo>
                    <a:cubicBezTo>
                      <a:pt x="1028" y="375056"/>
                      <a:pt x="-3665" y="359387"/>
                      <a:pt x="3082" y="346793"/>
                    </a:cubicBezTo>
                    <a:cubicBezTo>
                      <a:pt x="6455" y="340496"/>
                      <a:pt x="12028" y="336176"/>
                      <a:pt x="18335" y="334272"/>
                    </a:cubicBezTo>
                    <a:close/>
                    <a:moveTo>
                      <a:pt x="18335" y="233364"/>
                    </a:moveTo>
                    <a:cubicBezTo>
                      <a:pt x="24642" y="231461"/>
                      <a:pt x="31682" y="231973"/>
                      <a:pt x="37988" y="235341"/>
                    </a:cubicBezTo>
                    <a:lnTo>
                      <a:pt x="302130" y="375925"/>
                    </a:lnTo>
                    <a:lnTo>
                      <a:pt x="566126" y="235341"/>
                    </a:lnTo>
                    <a:cubicBezTo>
                      <a:pt x="578739" y="228605"/>
                      <a:pt x="594432" y="233291"/>
                      <a:pt x="601178" y="245885"/>
                    </a:cubicBezTo>
                    <a:cubicBezTo>
                      <a:pt x="607925" y="258479"/>
                      <a:pt x="603085" y="274148"/>
                      <a:pt x="590619" y="280885"/>
                    </a:cubicBezTo>
                    <a:lnTo>
                      <a:pt x="314303" y="428058"/>
                    </a:lnTo>
                    <a:cubicBezTo>
                      <a:pt x="310490" y="430108"/>
                      <a:pt x="306383" y="430987"/>
                      <a:pt x="302130" y="430987"/>
                    </a:cubicBezTo>
                    <a:cubicBezTo>
                      <a:pt x="297877" y="430987"/>
                      <a:pt x="293770" y="430108"/>
                      <a:pt x="289957" y="428058"/>
                    </a:cubicBezTo>
                    <a:lnTo>
                      <a:pt x="13641" y="280885"/>
                    </a:lnTo>
                    <a:cubicBezTo>
                      <a:pt x="1028" y="274148"/>
                      <a:pt x="-3665" y="258479"/>
                      <a:pt x="3082" y="245885"/>
                    </a:cubicBezTo>
                    <a:cubicBezTo>
                      <a:pt x="6455" y="239588"/>
                      <a:pt x="12028" y="235268"/>
                      <a:pt x="18335" y="233364"/>
                    </a:cubicBezTo>
                    <a:close/>
                    <a:moveTo>
                      <a:pt x="291571" y="2196"/>
                    </a:moveTo>
                    <a:cubicBezTo>
                      <a:pt x="298317" y="-733"/>
                      <a:pt x="305943" y="-733"/>
                      <a:pt x="312689" y="2196"/>
                    </a:cubicBezTo>
                    <a:lnTo>
                      <a:pt x="588846" y="125214"/>
                    </a:lnTo>
                    <a:cubicBezTo>
                      <a:pt x="597938" y="129315"/>
                      <a:pt x="603805" y="138102"/>
                      <a:pt x="604245" y="147914"/>
                    </a:cubicBezTo>
                    <a:cubicBezTo>
                      <a:pt x="604538" y="157726"/>
                      <a:pt x="599258" y="166953"/>
                      <a:pt x="590605" y="171639"/>
                    </a:cubicBezTo>
                    <a:lnTo>
                      <a:pt x="314303" y="318676"/>
                    </a:lnTo>
                    <a:cubicBezTo>
                      <a:pt x="310489" y="320726"/>
                      <a:pt x="306383" y="321751"/>
                      <a:pt x="302130" y="321751"/>
                    </a:cubicBezTo>
                    <a:cubicBezTo>
                      <a:pt x="297877" y="321751"/>
                      <a:pt x="293771" y="320726"/>
                      <a:pt x="289957" y="318676"/>
                    </a:cubicBezTo>
                    <a:lnTo>
                      <a:pt x="13654" y="171639"/>
                    </a:lnTo>
                    <a:cubicBezTo>
                      <a:pt x="5002" y="166953"/>
                      <a:pt x="-278" y="157726"/>
                      <a:pt x="15" y="147914"/>
                    </a:cubicBezTo>
                    <a:cubicBezTo>
                      <a:pt x="309" y="138102"/>
                      <a:pt x="6322" y="129315"/>
                      <a:pt x="15414" y="12521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9" name="iṩļïḓê"/>
              <p:cNvSpPr txBox="1"/>
              <p:nvPr/>
            </p:nvSpPr>
            <p:spPr>
              <a:xfrm>
                <a:off x="6533544" y="8403050"/>
                <a:ext cx="4569132" cy="20249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6614014" y="8254622"/>
                <a:ext cx="435100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išliḋè"/>
              <p:cNvSpPr/>
              <p:nvPr/>
            </p:nvSpPr>
            <p:spPr>
              <a:xfrm>
                <a:off x="7174646" y="6187364"/>
                <a:ext cx="3371204" cy="8364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3200" b="1" i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04</a:t>
                </a:r>
                <a:endParaRPr lang="en-US" altLang="zh-CN" sz="3200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2" name="isľíḑè"/>
              <p:cNvSpPr txBox="1"/>
              <p:nvPr/>
            </p:nvSpPr>
            <p:spPr>
              <a:xfrm>
                <a:off x="6180656" y="7165947"/>
                <a:ext cx="5217718" cy="14341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3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Volatitle</a:t>
                </a:r>
                <a:r>
                  <a:rPr lang="zh-CN" altLang="en-US" sz="3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原理解读</a:t>
                </a:r>
              </a:p>
            </p:txBody>
          </p:sp>
        </p:grpSp>
      </p:grpSp>
      <p:sp>
        <p:nvSpPr>
          <p:cNvPr id="42" name="isľíḑè"/>
          <p:cNvSpPr txBox="1"/>
          <p:nvPr/>
        </p:nvSpPr>
        <p:spPr>
          <a:xfrm>
            <a:off x="11572456" y="6038823"/>
            <a:ext cx="5217722" cy="7214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字节码分析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ï$1îḓè"/>
          <p:cNvSpPr txBox="1"/>
          <p:nvPr/>
        </p:nvSpPr>
        <p:spPr>
          <a:xfrm>
            <a:off x="6409994" y="6005275"/>
            <a:ext cx="4569132" cy="7214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DDL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双重检查为什么不安全</a:t>
            </a:r>
            <a:endParaRPr lang="zh-CN" altLang="en-US" sz="2800" dirty="0" smtClean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过程 8"/>
          <p:cNvSpPr/>
          <p:nvPr/>
        </p:nvSpPr>
        <p:spPr>
          <a:xfrm>
            <a:off x="-846" y="5285768"/>
            <a:ext cx="23039469" cy="7694833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流程图: 过程 4"/>
          <p:cNvSpPr/>
          <p:nvPr/>
        </p:nvSpPr>
        <p:spPr>
          <a:xfrm>
            <a:off x="1" y="81325"/>
            <a:ext cx="23039469" cy="7694833"/>
          </a:xfrm>
          <a:prstGeom prst="flowChartProcess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>
              <a:solidFill>
                <a:srgbClr val="4D4D4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7860143"/>
            <a:ext cx="23038623" cy="17999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5" name="直线连接符 14"/>
          <p:cNvCxnSpPr/>
          <p:nvPr/>
        </p:nvCxnSpPr>
        <p:spPr>
          <a:xfrm>
            <a:off x="0" y="8160136"/>
            <a:ext cx="23039388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893581" y="3958338"/>
            <a:ext cx="11250613" cy="2754313"/>
          </a:xfrm>
        </p:spPr>
        <p:txBody>
          <a:bodyPr>
            <a:noAutofit/>
          </a:bodyPr>
          <a:lstStyle/>
          <a:p>
            <a:pPr algn="ctr"/>
            <a:r>
              <a:rPr lang="zh-CN" altLang="en-US" sz="1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谢谢观看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694" y="472800"/>
            <a:ext cx="21599654" cy="1100967"/>
          </a:xfrm>
        </p:spPr>
        <p:txBody>
          <a:bodyPr/>
          <a:lstStyle/>
          <a:p>
            <a:r>
              <a:rPr lang="zh-CN" altLang="en-US" dirty="0"/>
              <a:t>联系我们</a:t>
            </a:r>
            <a:endParaRPr lang="zh-CN" altLang="en-US" dirty="0" smtClean="0"/>
          </a:p>
        </p:txBody>
      </p:sp>
      <p:grpSp>
        <p:nvGrpSpPr>
          <p:cNvPr id="13" name="组合 12"/>
          <p:cNvGrpSpPr/>
          <p:nvPr/>
        </p:nvGrpSpPr>
        <p:grpSpPr>
          <a:xfrm>
            <a:off x="15479694" y="4161667"/>
            <a:ext cx="4347827" cy="5615750"/>
            <a:chOff x="4425482" y="3837791"/>
            <a:chExt cx="4347827" cy="561575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5482" y="3837791"/>
              <a:ext cx="4347827" cy="4175750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4641895" y="8013541"/>
              <a:ext cx="3915000" cy="1440000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视频资料加叮当老师</a:t>
              </a:r>
              <a:endParaRPr lang="en-US" altLang="zh-CN" sz="24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2400" dirty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QQ:1979846055</a:t>
              </a:r>
              <a:endParaRPr lang="zh-CN" altLang="en-US" sz="2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718019" y="4161667"/>
            <a:ext cx="4254345" cy="5622992"/>
            <a:chOff x="9197633" y="4154425"/>
            <a:chExt cx="4254345" cy="5622992"/>
          </a:xfrm>
        </p:grpSpPr>
        <p:sp>
          <p:nvSpPr>
            <p:cNvPr id="11" name="文本框 10"/>
            <p:cNvSpPr txBox="1"/>
            <p:nvPr/>
          </p:nvSpPr>
          <p:spPr>
            <a:xfrm>
              <a:off x="9486107" y="8337417"/>
              <a:ext cx="3915000" cy="1440000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课程咨询加瑶瑶老师</a:t>
              </a:r>
              <a:endParaRPr lang="en-US" altLang="zh-CN" sz="24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2400" dirty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QQ:1298199564</a:t>
              </a:r>
              <a:endParaRPr lang="zh-CN" altLang="en-US" sz="2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97633" y="4154425"/>
              <a:ext cx="4254345" cy="4198367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1979694" y="3994012"/>
            <a:ext cx="4528576" cy="5783405"/>
            <a:chOff x="2563398" y="3985254"/>
            <a:chExt cx="4528576" cy="5783405"/>
          </a:xfrm>
        </p:grpSpPr>
        <p:sp>
          <p:nvSpPr>
            <p:cNvPr id="18" name="文本框 17"/>
            <p:cNvSpPr txBox="1"/>
            <p:nvPr/>
          </p:nvSpPr>
          <p:spPr>
            <a:xfrm>
              <a:off x="2691107" y="8328659"/>
              <a:ext cx="3915000" cy="1440000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技术问题加</a:t>
              </a:r>
              <a:r>
                <a:rPr lang="en-US" altLang="zh-CN" sz="2400" dirty="0" smtClean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David</a:t>
              </a:r>
              <a:r>
                <a:rPr lang="zh-CN" altLang="en-US" sz="2400" dirty="0" smtClean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老师</a:t>
              </a:r>
              <a:endParaRPr lang="en-US" altLang="zh-CN" sz="24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QQ:1051917835</a:t>
              </a:r>
              <a:endParaRPr lang="zh-CN" altLang="en-US" sz="2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3398" y="3985254"/>
              <a:ext cx="4528576" cy="4528576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9306993" y="2620589"/>
            <a:ext cx="4262902" cy="428090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solidFill>
                <a:srgbClr val="1475B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9181303" y="4653049"/>
            <a:ext cx="4682891" cy="2369946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4535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3732187" y="4497046"/>
            <a:ext cx="263994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9046304" y="4497046"/>
            <a:ext cx="260995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10149566" y="3260629"/>
            <a:ext cx="2608406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900" dirty="0" smtClean="0">
                <a:solidFill>
                  <a:srgbClr val="F8F8F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02</a:t>
            </a:r>
            <a:endParaRPr lang="zh-CN" altLang="en-US" sz="18900" dirty="0">
              <a:solidFill>
                <a:srgbClr val="F8F8F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941364" y="7769971"/>
            <a:ext cx="11156742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4589694" y="8313470"/>
            <a:ext cx="129195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如何顺利拿到阿里</a:t>
            </a:r>
            <a:r>
              <a:rPr lang="en-US" altLang="zh-CN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Offer</a:t>
            </a:r>
            <a:endParaRPr lang="zh-CN" altLang="en-US" sz="44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774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/>
        </p:nvSpPr>
        <p:spPr>
          <a:xfrm>
            <a:off x="1578748" y="402534"/>
            <a:ext cx="21599655" cy="1100941"/>
          </a:xfrm>
          <a:prstGeom prst="rect">
            <a:avLst/>
          </a:prstGeom>
        </p:spPr>
        <p:txBody>
          <a:bodyPr vert="horz" lIns="121917" tIns="60959" rIns="121917" bIns="60959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533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课程小结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694" y="409078"/>
            <a:ext cx="21599654" cy="1100967"/>
          </a:xfrm>
        </p:spPr>
        <p:txBody>
          <a:bodyPr/>
          <a:lstStyle/>
          <a:p>
            <a:r>
              <a:rPr lang="zh-CN" altLang="en-US" dirty="0" smtClean="0"/>
              <a:t>一线大厂的面试流程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319694" y="3060175"/>
            <a:ext cx="8820000" cy="1575000"/>
          </a:xfrm>
          <a:prstGeom prst="roundRect">
            <a:avLst>
              <a:gd name="adj" fmla="val 4386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Java</a:t>
            </a:r>
            <a:r>
              <a:rPr lang="zh-CN" altLang="en-US" sz="3600" dirty="0" smtClean="0"/>
              <a:t>基础</a:t>
            </a:r>
            <a:r>
              <a:rPr lang="en-US" altLang="zh-CN" sz="3600" dirty="0" smtClean="0"/>
              <a:t>+Android</a:t>
            </a:r>
            <a:r>
              <a:rPr lang="zh-CN" altLang="en-US" sz="3600" dirty="0" smtClean="0"/>
              <a:t>底层</a:t>
            </a:r>
            <a:r>
              <a:rPr lang="en-US" altLang="zh-CN" sz="3600" dirty="0" smtClean="0"/>
              <a:t>+</a:t>
            </a:r>
            <a:r>
              <a:rPr lang="zh-CN" altLang="en-US" sz="3600" dirty="0" smtClean="0"/>
              <a:t>算法基础</a:t>
            </a:r>
            <a:endParaRPr lang="zh-CN" altLang="en-US" sz="3600" dirty="0"/>
          </a:p>
        </p:txBody>
      </p:sp>
      <p:sp>
        <p:nvSpPr>
          <p:cNvPr id="6" name="圆角矩形 5"/>
          <p:cNvSpPr/>
          <p:nvPr/>
        </p:nvSpPr>
        <p:spPr>
          <a:xfrm>
            <a:off x="4324926" y="4635175"/>
            <a:ext cx="8820000" cy="1575000"/>
          </a:xfrm>
          <a:prstGeom prst="roundRect">
            <a:avLst>
              <a:gd name="adj" fmla="val 4386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框架设计与维护能力</a:t>
            </a:r>
            <a:endParaRPr lang="zh-CN" altLang="en-US" sz="3600" dirty="0"/>
          </a:p>
        </p:txBody>
      </p:sp>
      <p:sp>
        <p:nvSpPr>
          <p:cNvPr id="7" name="圆角矩形 6"/>
          <p:cNvSpPr/>
          <p:nvPr/>
        </p:nvSpPr>
        <p:spPr>
          <a:xfrm>
            <a:off x="4305403" y="6210175"/>
            <a:ext cx="8820000" cy="1575000"/>
          </a:xfrm>
          <a:prstGeom prst="roundRect">
            <a:avLst>
              <a:gd name="adj" fmla="val 4386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性能调优技术</a:t>
            </a:r>
            <a:endParaRPr lang="zh-CN" altLang="en-US" sz="3600" dirty="0"/>
          </a:p>
        </p:txBody>
      </p:sp>
      <p:sp>
        <p:nvSpPr>
          <p:cNvPr id="8" name="圆角矩形 7"/>
          <p:cNvSpPr/>
          <p:nvPr/>
        </p:nvSpPr>
        <p:spPr>
          <a:xfrm>
            <a:off x="4305403" y="7785175"/>
            <a:ext cx="8820000" cy="1575000"/>
          </a:xfrm>
          <a:prstGeom prst="roundRect">
            <a:avLst>
              <a:gd name="adj" fmla="val 4386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架构技术</a:t>
            </a:r>
            <a:r>
              <a:rPr lang="en-US" altLang="zh-CN" sz="3600" dirty="0" smtClean="0"/>
              <a:t>+</a:t>
            </a:r>
            <a:r>
              <a:rPr lang="zh-CN" altLang="en-US" sz="3600" dirty="0" smtClean="0"/>
              <a:t>底层实现</a:t>
            </a:r>
            <a:endParaRPr lang="zh-CN" altLang="en-US" sz="3600" dirty="0"/>
          </a:p>
        </p:txBody>
      </p:sp>
      <p:sp>
        <p:nvSpPr>
          <p:cNvPr id="9" name="圆角矩形 8"/>
          <p:cNvSpPr/>
          <p:nvPr/>
        </p:nvSpPr>
        <p:spPr>
          <a:xfrm>
            <a:off x="4305403" y="9283296"/>
            <a:ext cx="8820000" cy="1575000"/>
          </a:xfrm>
          <a:prstGeom prst="roundRect">
            <a:avLst>
              <a:gd name="adj" fmla="val 438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NDK</a:t>
            </a:r>
            <a:r>
              <a:rPr lang="zh-CN" altLang="en-US" sz="3600" dirty="0" smtClean="0"/>
              <a:t>开发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4853174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6599" dirty="0"/>
              <a:t>JVM</a:t>
            </a:r>
            <a:r>
              <a:rPr lang="zh-CN" altLang="en-US" sz="6599" dirty="0"/>
              <a:t>与</a:t>
            </a:r>
            <a:r>
              <a:rPr lang="en-US" altLang="zh-CN" sz="6599" dirty="0"/>
              <a:t>Android</a:t>
            </a:r>
            <a:r>
              <a:rPr lang="zh-CN" altLang="en-US" sz="6599" dirty="0"/>
              <a:t>关系</a:t>
            </a:r>
          </a:p>
        </p:txBody>
      </p:sp>
      <p:pic>
        <p:nvPicPr>
          <p:cNvPr id="1026" name="Picture 2" descr="https://oscimg.oschina.net/oscnet/b941a038303f37cfceb7d3b4d3f3d34646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42" y="2222556"/>
            <a:ext cx="12594865" cy="1000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9694" y="5895175"/>
            <a:ext cx="9160333" cy="2085539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534694" y="6075175"/>
            <a:ext cx="23039388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View imageView;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264694" y="5895175"/>
            <a:ext cx="23039388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View imageView;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99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117" y="403154"/>
            <a:ext cx="21599653" cy="1100847"/>
          </a:xfrm>
        </p:spPr>
        <p:txBody>
          <a:bodyPr/>
          <a:lstStyle/>
          <a:p>
            <a:r>
              <a:rPr lang="zh-CN" altLang="en-US" sz="7166"/>
              <a:t>内存原理</a:t>
            </a:r>
            <a:endParaRPr lang="zh-CN" altLang="en-US" sz="6599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428" y="2078211"/>
            <a:ext cx="2878563" cy="286694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37012" y="6077793"/>
            <a:ext cx="1876074" cy="14992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1257" y="9764702"/>
            <a:ext cx="13587583" cy="3093496"/>
          </a:xfrm>
          <a:prstGeom prst="rect">
            <a:avLst/>
          </a:prstGeom>
        </p:spPr>
      </p:pic>
      <p:cxnSp>
        <p:nvCxnSpPr>
          <p:cNvPr id="19" name="直接箭头连接符 18"/>
          <p:cNvCxnSpPr>
            <a:stCxn id="4" idx="2"/>
          </p:cNvCxnSpPr>
          <p:nvPr/>
        </p:nvCxnSpPr>
        <p:spPr>
          <a:xfrm>
            <a:off x="11509710" y="4945158"/>
            <a:ext cx="0" cy="1132636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肘形连接符 23"/>
          <p:cNvCxnSpPr/>
          <p:nvPr/>
        </p:nvCxnSpPr>
        <p:spPr>
          <a:xfrm rot="16200000" flipH="1">
            <a:off x="5547869" y="5986345"/>
            <a:ext cx="2113231" cy="5841445"/>
          </a:xfrm>
          <a:prstGeom prst="bentConnector3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肘形连接符 25"/>
          <p:cNvCxnSpPr>
            <a:endCxn id="13" idx="0"/>
          </p:cNvCxnSpPr>
          <p:nvPr/>
        </p:nvCxnSpPr>
        <p:spPr>
          <a:xfrm>
            <a:off x="8033700" y="7715978"/>
            <a:ext cx="3341349" cy="2048724"/>
          </a:xfrm>
          <a:prstGeom prst="bentConnector2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endCxn id="13" idx="0"/>
          </p:cNvCxnSpPr>
          <p:nvPr/>
        </p:nvCxnSpPr>
        <p:spPr>
          <a:xfrm rot="5400000">
            <a:off x="14288520" y="5195020"/>
            <a:ext cx="1656212" cy="7483153"/>
          </a:xfrm>
          <a:prstGeom prst="bentConnector3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肘形连接符 31"/>
          <p:cNvCxnSpPr>
            <a:endCxn id="13" idx="0"/>
          </p:cNvCxnSpPr>
          <p:nvPr/>
        </p:nvCxnSpPr>
        <p:spPr>
          <a:xfrm rot="5400000">
            <a:off x="11910238" y="7573302"/>
            <a:ext cx="1656212" cy="2726589"/>
          </a:xfrm>
          <a:prstGeom prst="bentConnector3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11307963" y="5071502"/>
            <a:ext cx="0" cy="8203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1136789" y="5816272"/>
            <a:ext cx="4252109" cy="1029326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sz="3200" dirty="0">
              <a:solidFill>
                <a:srgbClr val="1577BA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7276536" y="10594576"/>
            <a:ext cx="3782893" cy="1757332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主内存</a:t>
            </a:r>
            <a:endParaRPr lang="zh-CN" altLang="en-US" sz="4000" b="1" dirty="0">
              <a:solidFill>
                <a:srgbClr val="1577BA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5135513" y="10019208"/>
            <a:ext cx="4680879" cy="1920781"/>
          </a:xfrm>
          <a:prstGeom prst="roundRect">
            <a:avLst>
              <a:gd name="adj" fmla="val 25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方法区</a:t>
            </a:r>
            <a:endParaRPr lang="zh-CN" altLang="en-US" sz="3600" dirty="0"/>
          </a:p>
        </p:txBody>
      </p:sp>
      <p:sp>
        <p:nvSpPr>
          <p:cNvPr id="57" name="圆角矩形 56"/>
          <p:cNvSpPr/>
          <p:nvPr/>
        </p:nvSpPr>
        <p:spPr>
          <a:xfrm>
            <a:off x="10040276" y="10038066"/>
            <a:ext cx="4680879" cy="1920781"/>
          </a:xfrm>
          <a:prstGeom prst="roundRect">
            <a:avLst>
              <a:gd name="adj" fmla="val 2562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堆区</a:t>
            </a:r>
            <a:endParaRPr lang="zh-CN" altLang="en-US" sz="3600" dirty="0"/>
          </a:p>
        </p:txBody>
      </p:sp>
      <p:sp>
        <p:nvSpPr>
          <p:cNvPr id="55" name="文本框 54"/>
          <p:cNvSpPr txBox="1"/>
          <p:nvPr/>
        </p:nvSpPr>
        <p:spPr>
          <a:xfrm>
            <a:off x="5135513" y="10204082"/>
            <a:ext cx="8490039" cy="1980000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0000: new-instance v0, </a:t>
            </a:r>
            <a:r>
              <a:rPr lang="en-US" altLang="zh-CN" sz="2400" dirty="0" smtClean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0002: invoke-direct {v0},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0005</a:t>
            </a:r>
            <a:r>
              <a:rPr lang="en-US" altLang="zh-CN" sz="24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: return-object v0</a:t>
            </a:r>
            <a:endParaRPr lang="zh-CN" altLang="en-US" sz="2400" dirty="0">
              <a:solidFill>
                <a:srgbClr val="FF00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sp>
        <p:nvSpPr>
          <p:cNvPr id="59" name="菱形 58"/>
          <p:cNvSpPr/>
          <p:nvPr/>
        </p:nvSpPr>
        <p:spPr>
          <a:xfrm>
            <a:off x="169428" y="8380690"/>
            <a:ext cx="4608964" cy="173472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/>
              <a:t>执行引擎</a:t>
            </a:r>
            <a:endParaRPr lang="zh-CN" altLang="en-US" sz="3200" dirty="0"/>
          </a:p>
        </p:txBody>
      </p:sp>
      <p:cxnSp>
        <p:nvCxnSpPr>
          <p:cNvPr id="71" name="直接箭头连接符 70"/>
          <p:cNvCxnSpPr>
            <a:endCxn id="13" idx="0"/>
          </p:cNvCxnSpPr>
          <p:nvPr/>
        </p:nvCxnSpPr>
        <p:spPr>
          <a:xfrm>
            <a:off x="11360588" y="7577088"/>
            <a:ext cx="14461" cy="21876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圆角矩形 72"/>
          <p:cNvSpPr/>
          <p:nvPr/>
        </p:nvSpPr>
        <p:spPr>
          <a:xfrm>
            <a:off x="9044650" y="5190701"/>
            <a:ext cx="1408277" cy="3163666"/>
          </a:xfrm>
          <a:prstGeom prst="roundRect">
            <a:avLst>
              <a:gd name="adj" fmla="val 2562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/>
              <a:t>栈区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5571372" y="5552755"/>
            <a:ext cx="8490039" cy="1980000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0000: new-instance v0, </a:t>
            </a:r>
            <a:r>
              <a:rPr lang="en-US" altLang="zh-CN" sz="2400" dirty="0" smtClean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0002: invoke-direct {v0},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0005</a:t>
            </a:r>
            <a:r>
              <a:rPr lang="en-US" altLang="zh-CN" sz="24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: return-object v0</a:t>
            </a:r>
            <a:endParaRPr lang="zh-CN" altLang="en-US" sz="2400" dirty="0">
              <a:solidFill>
                <a:srgbClr val="FF00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590496" y="1122138"/>
            <a:ext cx="3782893" cy="1757332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 err="1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cpu</a:t>
            </a:r>
            <a:endParaRPr lang="zh-CN" altLang="en-US" sz="4000" b="1" dirty="0">
              <a:solidFill>
                <a:srgbClr val="1577BA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2165600" y="6190360"/>
            <a:ext cx="3782893" cy="1757332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高速缓冲区</a:t>
            </a:r>
            <a:endParaRPr lang="zh-CN" altLang="en-US" sz="4000" b="1" dirty="0">
              <a:solidFill>
                <a:srgbClr val="1577BA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3673531" y="2659228"/>
            <a:ext cx="8490039" cy="1980000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0000: new-instance v0, </a:t>
            </a:r>
            <a:r>
              <a:rPr lang="en-US" altLang="zh-CN" sz="2400" dirty="0" smtClean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0002: invoke-direct {v0},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0005</a:t>
            </a:r>
            <a:r>
              <a:rPr lang="en-US" altLang="zh-CN" sz="24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: return-object v0</a:t>
            </a:r>
            <a:endParaRPr lang="zh-CN" altLang="en-US" sz="2400" dirty="0">
              <a:solidFill>
                <a:srgbClr val="FF00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903872" y="10115415"/>
            <a:ext cx="4574302" cy="2287569"/>
            <a:chOff x="903872" y="10115415"/>
            <a:chExt cx="4574302" cy="2287569"/>
          </a:xfrm>
        </p:grpSpPr>
        <p:cxnSp>
          <p:nvCxnSpPr>
            <p:cNvPr id="70" name="肘形连接符 69"/>
            <p:cNvCxnSpPr>
              <a:endCxn id="59" idx="2"/>
            </p:cNvCxnSpPr>
            <p:nvPr/>
          </p:nvCxnSpPr>
          <p:spPr>
            <a:xfrm rot="10800000">
              <a:off x="2473911" y="10115415"/>
              <a:ext cx="3004263" cy="654241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77"/>
            <p:cNvSpPr txBox="1"/>
            <p:nvPr/>
          </p:nvSpPr>
          <p:spPr>
            <a:xfrm>
              <a:off x="903872" y="10645652"/>
              <a:ext cx="3782893" cy="175733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577BA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加载</a:t>
              </a:r>
              <a:endParaRPr lang="zh-CN" altLang="en-US" sz="2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</p:grpSp>
      <p:cxnSp>
        <p:nvCxnSpPr>
          <p:cNvPr id="82" name="肘形连接符 81"/>
          <p:cNvCxnSpPr>
            <a:stCxn id="59" idx="0"/>
          </p:cNvCxnSpPr>
          <p:nvPr/>
        </p:nvCxnSpPr>
        <p:spPr>
          <a:xfrm rot="5400000" flipH="1" flipV="1">
            <a:off x="4868911" y="4352363"/>
            <a:ext cx="1633327" cy="642332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/>
          <p:cNvSpPr txBox="1"/>
          <p:nvPr/>
        </p:nvSpPr>
        <p:spPr>
          <a:xfrm>
            <a:off x="162517" y="6780054"/>
            <a:ext cx="3782893" cy="1757332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压栈</a:t>
            </a:r>
            <a:endParaRPr lang="zh-CN" altLang="en-US" sz="2400" dirty="0">
              <a:solidFill>
                <a:srgbClr val="1577BA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681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836E-6 2.30279E-7 L -0.05305 2.30279E-7 C -0.07683 2.30279E-7 -0.10604 -0.0659 -0.10604 -0.1193 L -0.10604 -0.238 " pathEditMode="relative" rAng="0" ptsTypes="AAAA">
                                      <p:cBhvr>
                                        <p:cTn id="3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6" y="-119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5" grpId="0"/>
      <p:bldP spid="55" grpId="1"/>
      <p:bldP spid="55" grpId="2"/>
      <p:bldP spid="59" grpId="0" animBg="1"/>
      <p:bldP spid="73" grpId="0" animBg="1"/>
      <p:bldP spid="74" grpId="0"/>
      <p:bldP spid="74" grpId="2"/>
      <p:bldP spid="77" grpId="0" build="p"/>
      <p:bldP spid="8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wrap="none" lIns="91440" tIns="45720" rIns="91440" bIns="45720" rtlCol="0">
        <a:normAutofit/>
      </a:bodyPr>
      <a:lstStyle>
        <a:defPPr algn="ctr">
          <a:lnSpc>
            <a:spcPct val="150000"/>
          </a:lnSpc>
          <a:defRPr sz="3200">
            <a:solidFill>
              <a:srgbClr val="1577BA"/>
            </a:solidFill>
            <a:latin typeface="思源黑体 CN Normal" panose="020B0400000000000000" pitchFamily="34" charset="-122"/>
            <a:ea typeface="思源黑体 CN Normal" panose="020B0400000000000000" pitchFamily="34" charset="-122"/>
            <a:cs typeface="Source Han Sans CN Normal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</TotalTime>
  <Words>2196</Words>
  <Application>Microsoft Office PowerPoint</Application>
  <PresentationFormat>自定义</PresentationFormat>
  <Paragraphs>322</Paragraphs>
  <Slides>40</Slides>
  <Notes>31</Notes>
  <HiddenSlides>0</HiddenSlides>
  <MMClips>4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5" baseType="lpstr">
      <vt:lpstr>Source Han Sans CN Normal</vt:lpstr>
      <vt:lpstr>等线</vt:lpstr>
      <vt:lpstr>等线 Light</vt:lpstr>
      <vt:lpstr>方正姚体</vt:lpstr>
      <vt:lpstr>黑体</vt:lpstr>
      <vt:lpstr>思源黑体 CN Bold</vt:lpstr>
      <vt:lpstr>思源黑体 CN Medium</vt:lpstr>
      <vt:lpstr>思源黑体 CN Normal</vt:lpstr>
      <vt:lpstr>宋体</vt:lpstr>
      <vt:lpstr>微软雅黑</vt:lpstr>
      <vt:lpstr>Arial</vt:lpstr>
      <vt:lpstr>Calibri</vt:lpstr>
      <vt:lpstr>Calibri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联系我们</vt:lpstr>
      <vt:lpstr>PowerPoint 演示文稿</vt:lpstr>
      <vt:lpstr>一线大厂的面试流程</vt:lpstr>
      <vt:lpstr>JVM与Android关系</vt:lpstr>
      <vt:lpstr>内存原理</vt:lpstr>
      <vt:lpstr>一线大厂面试诀窍</vt:lpstr>
      <vt:lpstr>PowerPoint 演示文稿</vt:lpstr>
      <vt:lpstr>dex字节码执行</vt:lpstr>
      <vt:lpstr>PowerPoint 演示文稿</vt:lpstr>
      <vt:lpstr>面试心理分析</vt:lpstr>
      <vt:lpstr>虚拟机</vt:lpstr>
      <vt:lpstr>JVM虚拟机与Android虚拟机区别</vt:lpstr>
      <vt:lpstr>区别</vt:lpstr>
      <vt:lpstr>JVM与Android虚拟机区别总结</vt:lpstr>
      <vt:lpstr>Art虚拟机与Dalvik虚拟机的区别</vt:lpstr>
      <vt:lpstr>总结</vt:lpstr>
      <vt:lpstr>PowerPoint 演示文稿</vt:lpstr>
      <vt:lpstr>面试心理分析</vt:lpstr>
      <vt:lpstr>Class与dex结构</vt:lpstr>
      <vt:lpstr>Class与dex结构</vt:lpstr>
      <vt:lpstr>PowerPoint 演示文稿</vt:lpstr>
      <vt:lpstr>栈与寄存器区别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css布局</dc:title>
  <dc:creator>刘碎春</dc:creator>
  <cp:lastModifiedBy>China</cp:lastModifiedBy>
  <cp:revision>1925</cp:revision>
  <dcterms:created xsi:type="dcterms:W3CDTF">2014-06-24T08:28:00Z</dcterms:created>
  <dcterms:modified xsi:type="dcterms:W3CDTF">2020-06-24T02:31:03Z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</Properties>
</file>