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523" r:id="rId5"/>
    <p:sldId id="524" r:id="rId6"/>
    <p:sldId id="380" r:id="rId7"/>
    <p:sldId id="526" r:id="rId8"/>
    <p:sldId id="541" r:id="rId9"/>
    <p:sldId id="542" r:id="rId10"/>
    <p:sldId id="543" r:id="rId11"/>
    <p:sldId id="544" r:id="rId12"/>
    <p:sldId id="545" r:id="rId13"/>
    <p:sldId id="546" r:id="rId14"/>
    <p:sldId id="547" r:id="rId15"/>
    <p:sldId id="548" r:id="rId16"/>
    <p:sldId id="549" r:id="rId17"/>
    <p:sldId id="550" r:id="rId18"/>
    <p:sldId id="551" r:id="rId19"/>
    <p:sldId id="552" r:id="rId20"/>
    <p:sldId id="553" r:id="rId21"/>
    <p:sldId id="466" r:id="rId22"/>
    <p:sldId id="522" r:id="rId23"/>
    <p:sldId id="381" r:id="rId24"/>
    <p:sldId id="460" r:id="rId25"/>
    <p:sldId id="560" r:id="rId26"/>
    <p:sldId id="28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75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2" y="6356179"/>
            <a:ext cx="2844810" cy="365115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2" y="6356179"/>
            <a:ext cx="2844810" cy="36511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380961" y="1000081"/>
            <a:ext cx="5615577" cy="428616"/>
          </a:xfrm>
        </p:spPr>
        <p:txBody>
          <a:bodyPr anchor="ctr" anchorCtr="0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380961" y="1571570"/>
            <a:ext cx="5615577" cy="4554427"/>
          </a:xfrm>
        </p:spPr>
        <p:txBody>
          <a:bodyPr/>
          <a:lstStyle>
            <a:lvl1pPr>
              <a:defRPr sz="2665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6191273" y="1000081"/>
            <a:ext cx="5619810" cy="5143397"/>
          </a:xfrm>
        </p:spPr>
        <p:txBody>
          <a:bodyPr anchor="t" anchorCtr="0">
            <a:normAutofit/>
          </a:bodyPr>
          <a:lstStyle>
            <a:lvl1pPr marL="0" marR="0" indent="0" algn="l" defTabSz="644525" rtl="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image" Target="../media/image25.png"/><Relationship Id="rId3" Type="http://schemas.openxmlformats.org/officeDocument/2006/relationships/tags" Target="../tags/tag20.xml"/><Relationship Id="rId2" Type="http://schemas.openxmlformats.org/officeDocument/2006/relationships/image" Target="../media/image24.png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091805" y="311213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230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本地方法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6830" y="1367790"/>
            <a:ext cx="9708515" cy="4105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230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程序计数器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6410" y="1271905"/>
            <a:ext cx="8844280" cy="4418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62153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虚引用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540" y="2064385"/>
            <a:ext cx="10923270" cy="2541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424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引用计数算法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6620" y="1395095"/>
            <a:ext cx="7858125" cy="4291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71520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可达性分析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7140" y="1235075"/>
            <a:ext cx="10067925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80275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清除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855" y="1396365"/>
            <a:ext cx="9544050" cy="414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3232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75" y="1328420"/>
            <a:ext cx="9620250" cy="4200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424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标记压缩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5" y="1286510"/>
            <a:ext cx="10315575" cy="4400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424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收集算法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分代收集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" y="1257300"/>
            <a:ext cx="10334625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411" y="1282874"/>
            <a:ext cx="2023110" cy="193879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63030" y="1637710"/>
            <a:ext cx="5520672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3030" y="4234541"/>
            <a:ext cx="5520672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758" y="3838353"/>
            <a:ext cx="2005130" cy="1903227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River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：910663994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开班特惠（瑶瑶）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9310" y="561340"/>
            <a:ext cx="3954145" cy="5923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小朋友你是否有很多问号？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12038" y="1763832"/>
            <a:ext cx="3810630" cy="1798835"/>
            <a:chOff x="1412673" y="1763832"/>
            <a:chExt cx="3810630" cy="1798835"/>
          </a:xfrm>
        </p:grpSpPr>
        <p:sp>
          <p:nvSpPr>
            <p:cNvPr id="15" name="FLYING IMPRESSION FID FEIZHAO    qq:1964271550"/>
            <p:cNvSpPr/>
            <p:nvPr/>
          </p:nvSpPr>
          <p:spPr bwMode="auto">
            <a:xfrm>
              <a:off x="1412673" y="2075724"/>
              <a:ext cx="3810630" cy="1486943"/>
            </a:xfrm>
            <a:prstGeom prst="rect">
              <a:avLst/>
            </a:prstGeom>
            <a:noFill/>
            <a:ln w="15875">
              <a:solidFill>
                <a:srgbClr val="FCB030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dirty="0">
                <a:solidFill>
                  <a:srgbClr val="F464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LYING IMPRESSION FID FEIZHAO    qq:1964271550"/>
            <p:cNvSpPr/>
            <p:nvPr/>
          </p:nvSpPr>
          <p:spPr>
            <a:xfrm>
              <a:off x="2235525" y="1763832"/>
              <a:ext cx="2164927" cy="623779"/>
            </a:xfrm>
            <a:prstGeom prst="snip2DiagRect">
              <a:avLst/>
            </a:prstGeom>
            <a:solidFill>
              <a:srgbClr val="FCB0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2463936" y="1883297"/>
              <a:ext cx="17081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我们要什么？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LYING IMPRESSION FID FEIZHAO    qq:1964271550"/>
            <p:cNvSpPr txBox="1"/>
            <p:nvPr/>
          </p:nvSpPr>
          <p:spPr>
            <a:xfrm>
              <a:off x="1481763" y="2513582"/>
              <a:ext cx="3672450" cy="92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要求很低：好工作，公司氛围好，领导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nice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，薪水不错，上班自由，如果能拿点小股份，一不小心财务自由更好；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33572" y="1763832"/>
            <a:ext cx="3810630" cy="1798835"/>
            <a:chOff x="7033572" y="1763832"/>
            <a:chExt cx="3810630" cy="1798835"/>
          </a:xfrm>
        </p:grpSpPr>
        <p:sp>
          <p:nvSpPr>
            <p:cNvPr id="17" name="FLYING IMPRESSION FID FEIZHAO    qq:1964271550"/>
            <p:cNvSpPr/>
            <p:nvPr/>
          </p:nvSpPr>
          <p:spPr bwMode="auto">
            <a:xfrm>
              <a:off x="7033572" y="2075724"/>
              <a:ext cx="3810630" cy="1486943"/>
            </a:xfrm>
            <a:prstGeom prst="rect">
              <a:avLst/>
            </a:prstGeom>
            <a:noFill/>
            <a:ln w="15875">
              <a:solidFill>
                <a:srgbClr val="364555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dirty="0">
                <a:solidFill>
                  <a:srgbClr val="F464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LYING IMPRESSION FID FEIZHAO    qq:1964271550"/>
            <p:cNvSpPr/>
            <p:nvPr/>
          </p:nvSpPr>
          <p:spPr>
            <a:xfrm>
              <a:off x="7856424" y="1763832"/>
              <a:ext cx="2164927" cy="623779"/>
            </a:xfrm>
            <a:prstGeom prst="snip2DiagRect">
              <a:avLst/>
            </a:prstGeom>
            <a:solidFill>
              <a:srgbClr val="3645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8084835" y="1866787"/>
              <a:ext cx="17081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我们烦什么？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7102662" y="2490722"/>
              <a:ext cx="3672450" cy="92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公司氛围差，领导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SX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，跳槽找不到更好的，感觉什么都会，什么都不会；想进阶，不知道学啥？学到啥程度；学啥也不知道；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2673" y="4011486"/>
            <a:ext cx="3810630" cy="1798836"/>
            <a:chOff x="1412673" y="4011486"/>
            <a:chExt cx="3810630" cy="1798836"/>
          </a:xfrm>
        </p:grpSpPr>
        <p:sp>
          <p:nvSpPr>
            <p:cNvPr id="19" name="FLYING IMPRESSION FID FEIZHAO    qq:1964271550"/>
            <p:cNvSpPr/>
            <p:nvPr/>
          </p:nvSpPr>
          <p:spPr bwMode="auto">
            <a:xfrm>
              <a:off x="1412673" y="4323379"/>
              <a:ext cx="3810630" cy="1486943"/>
            </a:xfrm>
            <a:prstGeom prst="rect">
              <a:avLst/>
            </a:prstGeom>
            <a:noFill/>
            <a:ln w="15875">
              <a:solidFill>
                <a:srgbClr val="EB5F56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dirty="0">
                <a:solidFill>
                  <a:srgbClr val="F464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LYING IMPRESSION FID FEIZHAO    qq:1964271550"/>
            <p:cNvSpPr/>
            <p:nvPr/>
          </p:nvSpPr>
          <p:spPr>
            <a:xfrm>
              <a:off x="2235525" y="4011486"/>
              <a:ext cx="2164927" cy="623779"/>
            </a:xfrm>
            <a:prstGeom prst="snip2DiagRect">
              <a:avLst/>
            </a:prstGeom>
            <a:solidFill>
              <a:srgbClr val="EB5F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2480446" y="4145154"/>
              <a:ext cx="17081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我们迷茫什么？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LYING IMPRESSION FID FEIZHAO    qq:1964271550"/>
            <p:cNvSpPr txBox="1"/>
            <p:nvPr/>
          </p:nvSpPr>
          <p:spPr>
            <a:xfrm>
              <a:off x="1481763" y="4749404"/>
              <a:ext cx="3672450" cy="92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学习这么累，学完还不一定有用，可能还要学习一辈子，不如近几年攒点钱，以后回老家，可又想多攒点，又学习？恶性循环了；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3572" y="4011486"/>
            <a:ext cx="3810630" cy="1798836"/>
            <a:chOff x="7033572" y="4011486"/>
            <a:chExt cx="3810630" cy="1798836"/>
          </a:xfrm>
        </p:grpSpPr>
        <p:sp>
          <p:nvSpPr>
            <p:cNvPr id="26" name="FLYING IMPRESSION FID FEIZHAO    qq:1964271550"/>
            <p:cNvSpPr/>
            <p:nvPr/>
          </p:nvSpPr>
          <p:spPr bwMode="auto">
            <a:xfrm>
              <a:off x="7033572" y="4323379"/>
              <a:ext cx="3810630" cy="1486943"/>
            </a:xfrm>
            <a:prstGeom prst="rect">
              <a:avLst/>
            </a:prstGeom>
            <a:noFill/>
            <a:ln w="15875">
              <a:solidFill>
                <a:srgbClr val="33C3AB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dirty="0">
                <a:solidFill>
                  <a:srgbClr val="F464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LYING IMPRESSION FID FEIZHAO    qq:1964271550"/>
            <p:cNvSpPr/>
            <p:nvPr/>
          </p:nvSpPr>
          <p:spPr>
            <a:xfrm>
              <a:off x="7856424" y="4011486"/>
              <a:ext cx="2164927" cy="623779"/>
            </a:xfrm>
            <a:prstGeom prst="snip2DiagRect">
              <a:avLst/>
            </a:prstGeom>
            <a:solidFill>
              <a:srgbClr val="33C3A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8093090" y="4128644"/>
              <a:ext cx="17081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怎么破？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LYING IMPRESSION FID FEIZHAO    qq:1964271550"/>
            <p:cNvSpPr txBox="1"/>
            <p:nvPr/>
          </p:nvSpPr>
          <p:spPr>
            <a:xfrm>
              <a:off x="7102662" y="4726544"/>
              <a:ext cx="3672450" cy="92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以技术为基础，击败任何技术难题，突破技术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人脉的壁垒，好工作，钱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自由都会有，而且，你会爱上编码这一行；技术是闭环！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2710" y="128905"/>
            <a:ext cx="763905" cy="737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45" y="139700"/>
            <a:ext cx="841375" cy="72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230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小姐姐微信</a:t>
            </a:r>
            <a:endParaRPr lang="zh-CN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150" y="1970405"/>
            <a:ext cx="2207260" cy="2520950"/>
          </a:xfrm>
          <a:prstGeom prst="rect">
            <a:avLst/>
          </a:prstGeom>
        </p:spPr>
      </p:pic>
      <p:sp>
        <p:nvSpPr>
          <p:cNvPr id="3" name="FLYING IMPRESSION FID FEIZHAO    qq:1964271550"/>
          <p:cNvSpPr txBox="1"/>
          <p:nvPr>
            <p:custDataLst>
              <p:tags r:id="rId3"/>
            </p:custDataLst>
          </p:nvPr>
        </p:nvSpPr>
        <p:spPr>
          <a:xfrm>
            <a:off x="2809875" y="4643120"/>
            <a:ext cx="1445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瑶瑶 </a:t>
            </a:r>
            <a:r>
              <a:rPr lang="en-US" altLang="zh-CN" sz="1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VIP</a:t>
            </a:r>
            <a:r>
              <a:rPr lang="zh-CN" altLang="en-US" sz="1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</a:t>
            </a:r>
            <a:endParaRPr lang="zh-CN" altLang="en-US" sz="1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120" y="1970405"/>
            <a:ext cx="2506980" cy="2423160"/>
          </a:xfrm>
          <a:prstGeom prst="rect">
            <a:avLst/>
          </a:prstGeom>
        </p:spPr>
      </p:pic>
      <p:sp>
        <p:nvSpPr>
          <p:cNvPr id="5" name="FLYING IMPRESSION FID FEIZHAO    qq:1964271550"/>
          <p:cNvSpPr txBox="1"/>
          <p:nvPr>
            <p:custDataLst>
              <p:tags r:id="rId5"/>
            </p:custDataLst>
          </p:nvPr>
        </p:nvSpPr>
        <p:spPr>
          <a:xfrm>
            <a:off x="7021830" y="4643120"/>
            <a:ext cx="1663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1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 </a:t>
            </a:r>
            <a:r>
              <a:rPr lang="zh-CN" altLang="en-US" sz="1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录播视频</a:t>
            </a:r>
            <a:endParaRPr lang="zh-CN" altLang="en-US" sz="1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3" grpId="1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</a:t>
            </a:r>
            <a:r>
              <a:rPr lang="zh-CN" altLang="en-US" sz="4800" dirty="0" smtClean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338086" y="5319922"/>
            <a:ext cx="4809807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River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：910663994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911" y="1517214"/>
            <a:ext cx="1952813" cy="290116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338086" y="1517214"/>
            <a:ext cx="6486482" cy="3518341"/>
            <a:chOff x="4380427" y="2219294"/>
            <a:chExt cx="5804846" cy="5567854"/>
          </a:xfrm>
        </p:grpSpPr>
        <p:sp>
          <p:nvSpPr>
            <p:cNvPr id="21" name="文本框 34"/>
            <p:cNvSpPr txBox="1"/>
            <p:nvPr/>
          </p:nvSpPr>
          <p:spPr>
            <a:xfrm>
              <a:off x="4380427" y="2219294"/>
              <a:ext cx="2417116" cy="9114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River </a:t>
              </a:r>
              <a:r>
                <a:rPr lang="zh-CN" altLang="en-US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冯依</a:t>
              </a:r>
              <a:r>
                <a:rPr lang="zh-CN" altLang="en-US" sz="2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 </a:t>
              </a:r>
              <a:endParaRPr lang="zh-CN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22" name="文本框 35"/>
            <p:cNvSpPr txBox="1"/>
            <p:nvPr/>
          </p:nvSpPr>
          <p:spPr>
            <a:xfrm>
              <a:off x="4380427" y="3038281"/>
              <a:ext cx="5804846" cy="474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作者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：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《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Android开发入门与实战第二版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》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译者：《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NFC：Arduino、Android与PhoneGap近场通信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》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年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Java+8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年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Android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开发经验，曾担任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Android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高级开发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工程    师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，移动开发经理等职务，有丰富的项目开发和管理经验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。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原网易特邀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Android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讲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师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国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内首批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Android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开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发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擅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长项目重构，架构，以及性能优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方正姚体" panose="02010601030101010101" pitchFamily="2" charset="-122"/>
                </a:rPr>
                <a:t>化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289175" y="2369185"/>
            <a:ext cx="8093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性能优化之</a:t>
            </a:r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内存泄漏，溢出，抖动</a:t>
            </a:r>
            <a:endParaRPr lang="zh-CN" altLang="en-US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79635" y="5547360"/>
            <a:ext cx="20764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00"/>
              <a:t>叮当老师的</a:t>
            </a:r>
            <a:r>
              <a:rPr lang="en-US" altLang="zh-CN" sz="1200"/>
              <a:t>QQ</a:t>
            </a:r>
            <a:r>
              <a:rPr lang="zh-CN" altLang="en-US" sz="1200"/>
              <a:t>：</a:t>
            </a:r>
            <a:r>
              <a:rPr lang="en-US" altLang="zh-CN" sz="1200"/>
              <a:t>1979846055</a:t>
            </a:r>
            <a:endParaRPr lang="en-US" altLang="zh-CN" sz="1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3900" y="3090545"/>
            <a:ext cx="2578100" cy="2456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4456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虚拟机概念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一方面，以某机构为例，假设我是个输出PPT课程的机构，我通过云课堂给达人号提供的编辑器，输出了一篇质量较高的文章 ，并通过个性化推荐精准触达目标用户，用户通过此文章接触到我的课程和我的达人号，从而有了更深的了解，后续就会有更进一步的互动和营收转化。"/>
          <p:cNvSpPr txBox="1"/>
          <p:nvPr/>
        </p:nvSpPr>
        <p:spPr>
          <a:xfrm>
            <a:off x="637540" y="2453005"/>
            <a:ext cx="10951845" cy="1418590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 algn="l" defTabSz="457200">
              <a:lnSpc>
                <a:spcPct val="120000"/>
              </a:lnSpc>
              <a:defRPr sz="32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lvl1pPr>
          </a:lstStyle>
          <a:p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		Java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虚拟机是一台“抽象的计算机”，它拥有自己的处理器，堆栈，寄存器以及相应的指令系统；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Java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虚拟机屏蔽了与具体操作系统相关的平台信息，使得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Java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程序只需要生成在该虚拟机上运行的目标代码，就可以在多平台上运行。虽然叫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Java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虚拟机，但在它之上运行的语言不仅有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Java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，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Kotlin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、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Groovy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、</a:t>
            </a:r>
            <a:r>
              <a:rPr lang="en-US" altLang="zh-CN" sz="1800" dirty="0">
                <a:latin typeface="思源黑体 CN Normal" panose="020B0400000000000000" charset="-122"/>
                <a:ea typeface="思源黑体 CN Normal" panose="020B0400000000000000" charset="-122"/>
              </a:rPr>
              <a:t>Scala</a:t>
            </a:r>
            <a:r>
              <a:rPr lang="zh-CN" altLang="en-US" sz="1800" dirty="0">
                <a:latin typeface="思源黑体 CN Normal" panose="020B0400000000000000" charset="-122"/>
                <a:ea typeface="思源黑体 CN Normal" panose="020B0400000000000000" charset="-122"/>
              </a:rPr>
              <a:t>等都可以运行。</a:t>
            </a:r>
            <a:endParaRPr lang="en-US" sz="18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0552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运行时数据区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735" y="1355725"/>
            <a:ext cx="9882505" cy="4146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05" y="1438275"/>
            <a:ext cx="10897235" cy="398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堆内存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850" y="1207135"/>
            <a:ext cx="8589645" cy="44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虚拟机栈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9255" y="1320165"/>
            <a:ext cx="8709660" cy="401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1808</Words>
  <Application>WPS 演示</Application>
  <PresentationFormat>宽屏</PresentationFormat>
  <Paragraphs>196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思源黑体 CN Bold</vt:lpstr>
      <vt:lpstr>Source Han Sans CN Normal</vt:lpstr>
      <vt:lpstr>Segoe Print</vt:lpstr>
      <vt:lpstr>Calibri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716</cp:revision>
  <dcterms:created xsi:type="dcterms:W3CDTF">2016-12-28T11:29:00Z</dcterms:created>
  <dcterms:modified xsi:type="dcterms:W3CDTF">2020-06-21T14:13:01Z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