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344" r:id="rId3"/>
    <p:sldId id="380" r:id="rId4"/>
    <p:sldId id="518" r:id="rId5"/>
    <p:sldId id="520" r:id="rId6"/>
    <p:sldId id="488" r:id="rId7"/>
    <p:sldId id="519" r:id="rId8"/>
    <p:sldId id="522" r:id="rId9"/>
    <p:sldId id="523" r:id="rId10"/>
    <p:sldId id="489" r:id="rId11"/>
    <p:sldId id="516" r:id="rId12"/>
    <p:sldId id="524" r:id="rId13"/>
    <p:sldId id="525" r:id="rId14"/>
    <p:sldId id="526" r:id="rId15"/>
    <p:sldId id="490" r:id="rId16"/>
    <p:sldId id="521" r:id="rId17"/>
    <p:sldId id="486" r:id="rId18"/>
    <p:sldId id="383" r:id="rId19"/>
    <p:sldId id="418" r:id="rId20"/>
    <p:sldId id="419" r:id="rId21"/>
    <p:sldId id="420" r:id="rId22"/>
    <p:sldId id="423" r:id="rId23"/>
    <p:sldId id="460" r:id="rId24"/>
    <p:sldId id="316" r:id="rId25"/>
    <p:sldId id="511" r:id="rId26"/>
    <p:sldId id="510" r:id="rId27"/>
    <p:sldId id="461" r:id="rId28"/>
    <p:sldId id="280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>
          <p15:clr>
            <a:srgbClr val="A4A3A4"/>
          </p15:clr>
        </p15:guide>
        <p15:guide id="2" pos="388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D7A"/>
    <a:srgbClr val="33C3AB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39" y="58"/>
      </p:cViewPr>
      <p:guideLst>
        <p:guide orient="horz" pos="2141"/>
        <p:guide pos="3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  <a:t>2020/6/13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64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978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一般作为列表控件 存在于界面中。他的很</a:t>
            </a:r>
            <a:r>
              <a:rPr lang="zh-CN" altLang="en-US" sz="160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诸多优异的性能   </a:t>
            </a:r>
            <a:r>
              <a:rPr lang="zh-CN" altLang="en-US" baseline="0"/>
              <a:t>比如  加载大量数据不发生卡顿，展示任意的界面需求和动画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那他是怎么做到的呢， 这一切都脱不开 这两个角色 一个是 回收池  一个是  适配器。</a:t>
            </a:r>
            <a:endParaRPr lang="en-US" altLang="zh-CN" baseline="0"/>
          </a:p>
          <a:p>
            <a:pPr marL="342900" indent="-342900">
              <a:buAutoNum type="arabicPlain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1158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一般作为列表控件 存在于界面中。他的很</a:t>
            </a:r>
            <a:r>
              <a:rPr lang="zh-CN" altLang="en-US" sz="160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诸多优异的性能   </a:t>
            </a:r>
            <a:r>
              <a:rPr lang="zh-CN" altLang="en-US" baseline="0"/>
              <a:t>比如  加载大量数据不发生卡顿，展示任意的界面需求和动画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那他是怎么做到的呢， 这一切都脱不开 这两个角色 一个是 回收池  一个是  适配器。</a:t>
            </a:r>
            <a:endParaRPr lang="en-US" altLang="zh-CN" baseline="0"/>
          </a:p>
          <a:p>
            <a:pPr marL="342900" indent="-342900">
              <a:buAutoNum type="arabicPlain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0898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1555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4418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16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5896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4860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619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323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933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4829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892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54841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64359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3851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077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538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37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3957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620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一般作为列表控件 存在于界面中。他的很</a:t>
            </a:r>
            <a:r>
              <a:rPr lang="zh-CN" altLang="en-US" sz="160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诸多优异的性能   </a:t>
            </a:r>
            <a:r>
              <a:rPr lang="zh-CN" altLang="en-US" baseline="0"/>
              <a:t>比如  加载大量数据不发生卡顿，展示任意的界面需求和动画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那他是怎么做到的呢， 这一切都脱不开 这两个角色 一个是 回收池  一个是  适配器。</a:t>
            </a:r>
            <a:endParaRPr lang="en-US" altLang="zh-CN" baseline="0"/>
          </a:p>
          <a:p>
            <a:pPr marL="342900" indent="-342900">
              <a:buAutoNum type="arabicPlain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634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一般作为列表控件 存在于界面中。他的很</a:t>
            </a:r>
            <a:r>
              <a:rPr lang="zh-CN" altLang="en-US" sz="160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诸多优异的性能   </a:t>
            </a:r>
            <a:r>
              <a:rPr lang="zh-CN" altLang="en-US" baseline="0"/>
              <a:t>比如  加载大量数据不发生卡顿，展示任意的界面需求和动画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那他是怎么做到的呢， 这一切都脱不开 这两个角色 一个是 回收池  一个是  适配器。</a:t>
            </a:r>
            <a:endParaRPr lang="en-US" altLang="zh-CN" baseline="0"/>
          </a:p>
          <a:p>
            <a:pPr marL="342900" indent="-342900">
              <a:buAutoNum type="arabicPlain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0174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一般作为列表控件 存在于界面中。他的很</a:t>
            </a:r>
            <a:r>
              <a:rPr lang="zh-CN" altLang="en-US" sz="160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诸多优异的性能   </a:t>
            </a:r>
            <a:r>
              <a:rPr lang="zh-CN" altLang="en-US" baseline="0"/>
              <a:t>比如  加载大量数据不发生卡顿，展示任意的界面需求和动画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那他是怎么做到的呢， 这一切都脱不开 这两个角色 一个是 回收池  一个是  适配器。</a:t>
            </a:r>
            <a:endParaRPr lang="en-US" altLang="zh-CN" baseline="0"/>
          </a:p>
          <a:p>
            <a:pPr marL="342900" indent="-342900">
              <a:buAutoNum type="arabicPlain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332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380967" y="274630"/>
            <a:ext cx="11430278" cy="582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175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6776438" y="6181434"/>
            <a:ext cx="5284213" cy="521117"/>
            <a:chOff x="14781209" y="11799194"/>
            <a:chExt cx="8139207" cy="984813"/>
          </a:xfrm>
        </p:grpSpPr>
        <p:sp>
          <p:nvSpPr>
            <p:cNvPr id="13" name="文本框 12"/>
            <p:cNvSpPr txBox="1"/>
            <p:nvPr userDrawn="1"/>
          </p:nvSpPr>
          <p:spPr>
            <a:xfrm>
              <a:off x="16010500" y="12240174"/>
              <a:ext cx="3366722" cy="540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</a:t>
              </a:r>
              <a:r>
                <a:rPr lang="en-US" altLang="zh-CN" sz="1270" b="1" dirty="0" smtClean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Android</a:t>
              </a:r>
              <a:r>
                <a:rPr lang="zh-CN" altLang="en-US" sz="1270" dirty="0" smtClean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高级工程师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81209" y="11799194"/>
              <a:ext cx="799559" cy="980996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 userDrawn="1"/>
          </p:nvSpPr>
          <p:spPr>
            <a:xfrm>
              <a:off x="18944694" y="12240174"/>
              <a:ext cx="3975722" cy="543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官方客服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QQ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：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</a:t>
              </a:r>
              <a:r>
                <a:rPr lang="en-US" altLang="zh-CN" sz="1270" b="1" dirty="0" smtClean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421869573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285720"/>
            <a:ext cx="380961" cy="5714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/>
        </p:nvSpPr>
        <p:spPr>
          <a:xfrm>
            <a:off x="1" y="285720"/>
            <a:ext cx="380961" cy="5714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标题占位符 1"/>
          <p:cNvSpPr>
            <a:spLocks noGrp="1"/>
          </p:cNvSpPr>
          <p:nvPr>
            <p:ph type="title" hasCustomPrompt="1"/>
          </p:nvPr>
        </p:nvSpPr>
        <p:spPr>
          <a:xfrm>
            <a:off x="380961" y="274631"/>
            <a:ext cx="11430121" cy="582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单击此处编辑标题样式</a:t>
            </a:r>
          </a:p>
        </p:txBody>
      </p:sp>
      <p:sp>
        <p:nvSpPr>
          <p:cNvPr id="6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897312" y="1181070"/>
            <a:ext cx="10397376" cy="5200601"/>
          </a:xfrm>
          <a:prstGeom prst="rect">
            <a:avLst/>
          </a:prstGeom>
        </p:spPr>
        <p:txBody>
          <a:bodyPr/>
          <a:lstStyle>
            <a:lvl1pPr marL="457017" indent="-457017">
              <a:buClr>
                <a:srgbClr val="1577BA"/>
              </a:buClr>
              <a:buFont typeface="Arial" panose="020B0604020202020204" pitchFamily="34" charset="0"/>
              <a:buChar char="•"/>
              <a:defRPr lang="zh-CN" altLang="en-US" sz="3387" b="0" kern="1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lvl1pPr>
            <a:lvl2pPr>
              <a:defRPr sz="2540"/>
            </a:lvl2pPr>
          </a:lstStyle>
          <a:p>
            <a:pPr marL="457017" lvl="0" indent="-457017" algn="l" defTabSz="1218824" rtl="0" eaLnBrk="1" latinLnBrk="0" hangingPunct="1">
              <a:lnSpc>
                <a:spcPct val="150000"/>
              </a:lnSpc>
              <a:spcBef>
                <a:spcPts val="13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编辑文本样式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0655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67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列，左列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0962" y="274631"/>
            <a:ext cx="11430121" cy="582579"/>
          </a:xfrm>
          <a:prstGeom prst="rect">
            <a:avLst/>
          </a:prstGeom>
        </p:spPr>
        <p:txBody>
          <a:bodyPr/>
          <a:lstStyle>
            <a:lvl1pPr>
              <a:defRPr sz="3175">
                <a:solidFill>
                  <a:srgbClr val="1577BA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2" y="6356179"/>
            <a:ext cx="2844810" cy="365115"/>
          </a:xfrm>
        </p:spPr>
        <p:txBody>
          <a:bodyPr/>
          <a:lstStyle/>
          <a:p>
            <a:fld id="{26BC682A-C05F-4C99-A8C4-40D51CBA4C0F}" type="datetime1">
              <a:rPr lang="zh-CN" altLang="en-US" smtClean="0"/>
              <a:t>2020/6/13 Saturday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32" y="6356179"/>
            <a:ext cx="2844810" cy="36511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2"/>
          <p:cNvSpPr>
            <a:spLocks noGrp="1"/>
          </p:cNvSpPr>
          <p:nvPr>
            <p:ph type="body" idx="1"/>
          </p:nvPr>
        </p:nvSpPr>
        <p:spPr>
          <a:xfrm>
            <a:off x="380961" y="1000082"/>
            <a:ext cx="5615577" cy="428616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199" b="1"/>
            </a:lvl1pPr>
            <a:lvl2pPr marL="609909" indent="0">
              <a:buNone/>
              <a:defRPr sz="2667" b="1"/>
            </a:lvl2pPr>
            <a:lvl3pPr marL="1219145" indent="0">
              <a:buNone/>
              <a:defRPr sz="2400" b="1"/>
            </a:lvl3pPr>
            <a:lvl4pPr marL="1829054" indent="0">
              <a:buNone/>
              <a:defRPr sz="2135" b="1"/>
            </a:lvl4pPr>
            <a:lvl5pPr marL="2438627" indent="0">
              <a:buNone/>
              <a:defRPr sz="2135" b="1"/>
            </a:lvl5pPr>
            <a:lvl6pPr marL="3047863" indent="0">
              <a:buNone/>
              <a:defRPr sz="2135" b="1"/>
            </a:lvl6pPr>
            <a:lvl7pPr marL="3657772" indent="0">
              <a:buNone/>
              <a:defRPr sz="2135" b="1"/>
            </a:lvl7pPr>
            <a:lvl8pPr marL="4267008" indent="0">
              <a:buNone/>
              <a:defRPr sz="2135" b="1"/>
            </a:lvl8pPr>
            <a:lvl9pPr marL="4876918" indent="0">
              <a:buNone/>
              <a:defRPr sz="2135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内容占位符 3"/>
          <p:cNvSpPr>
            <a:spLocks noGrp="1"/>
          </p:cNvSpPr>
          <p:nvPr>
            <p:ph sz="half" idx="2"/>
          </p:nvPr>
        </p:nvSpPr>
        <p:spPr>
          <a:xfrm>
            <a:off x="380961" y="1571570"/>
            <a:ext cx="5615577" cy="4554427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3" hasCustomPrompt="1"/>
          </p:nvPr>
        </p:nvSpPr>
        <p:spPr>
          <a:xfrm>
            <a:off x="6191273" y="1000081"/>
            <a:ext cx="5619810" cy="514339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marR="0" indent="0" algn="l" defTabSz="644857" rtl="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90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5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9054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627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7863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772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008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918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单击此处编辑文本样式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1" y="285720"/>
            <a:ext cx="380961" cy="5714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28746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2020/6/13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2020/6/13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2020/6/13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  <a:t>2020/6/13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media1.mp3"/><Relationship Id="rId7" Type="http://schemas.openxmlformats.org/officeDocument/2006/relationships/image" Target="../media/image19.png"/><Relationship Id="rId2" Type="http://schemas.microsoft.com/office/2007/relationships/media" Target="../media/media1.mp3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media1.mp3"/><Relationship Id="rId7" Type="http://schemas.openxmlformats.org/officeDocument/2006/relationships/image" Target="../media/image22.png"/><Relationship Id="rId2" Type="http://schemas.microsoft.com/office/2007/relationships/media" Target="../media/media1.mp3"/><Relationship Id="rId1" Type="http://schemas.openxmlformats.org/officeDocument/2006/relationships/tags" Target="../tags/tag12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media1.mp3"/><Relationship Id="rId7" Type="http://schemas.openxmlformats.org/officeDocument/2006/relationships/image" Target="../media/image25.png"/><Relationship Id="rId2" Type="http://schemas.microsoft.com/office/2007/relationships/media" Target="../media/media1.mp3"/><Relationship Id="rId1" Type="http://schemas.openxmlformats.org/officeDocument/2006/relationships/tags" Target="../tags/tag13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audio" Target="../media/media1.mp3"/><Relationship Id="rId7" Type="http://schemas.openxmlformats.org/officeDocument/2006/relationships/image" Target="../media/image27.png"/><Relationship Id="rId2" Type="http://schemas.microsoft.com/office/2007/relationships/media" Target="../media/media1.mp3"/><Relationship Id="rId1" Type="http://schemas.openxmlformats.org/officeDocument/2006/relationships/tags" Target="../tags/tag14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microsoft.com/office/2007/relationships/media" Target="../media/media1.mp3"/><Relationship Id="rId7" Type="http://schemas.openxmlformats.org/officeDocument/2006/relationships/tags" Target="../tags/tag8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7.xml"/><Relationship Id="rId11" Type="http://schemas.openxmlformats.org/officeDocument/2006/relationships/image" Target="../media/image8.png"/><Relationship Id="rId5" Type="http://schemas.openxmlformats.org/officeDocument/2006/relationships/tags" Target="../tags/tag6.xml"/><Relationship Id="rId10" Type="http://schemas.openxmlformats.org/officeDocument/2006/relationships/image" Target="../media/image7.png"/><Relationship Id="rId4" Type="http://schemas.openxmlformats.org/officeDocument/2006/relationships/audio" Target="../media/media1.mp3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audio" Target="../media/media1.mp3"/><Relationship Id="rId7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tags" Target="../tags/tag9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7920355" y="3112135"/>
            <a:ext cx="226822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 smtClean="0"/>
              <a:t>和平精英</a:t>
            </a:r>
            <a:endParaRPr lang="zh-CN" altLang="en-US" sz="3493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83" y="857210"/>
            <a:ext cx="2867936" cy="60545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770" y="4220066"/>
            <a:ext cx="5395928" cy="255596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770" y="857210"/>
            <a:ext cx="5469466" cy="2590800"/>
          </a:xfrm>
          <a:prstGeom prst="rect">
            <a:avLst/>
          </a:prstGeom>
        </p:spPr>
      </p:pic>
      <p:cxnSp>
        <p:nvCxnSpPr>
          <p:cNvPr id="16" name="直接箭头连接符 15"/>
          <p:cNvCxnSpPr/>
          <p:nvPr/>
        </p:nvCxnSpPr>
        <p:spPr>
          <a:xfrm>
            <a:off x="3248897" y="1985554"/>
            <a:ext cx="163661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7837715" y="3635826"/>
            <a:ext cx="0" cy="4973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 20"/>
          <p:cNvSpPr/>
          <p:nvPr/>
        </p:nvSpPr>
        <p:spPr>
          <a:xfrm>
            <a:off x="1018778" y="1611086"/>
            <a:ext cx="787942" cy="29609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6309235" y="3032818"/>
            <a:ext cx="787942" cy="29609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512526" y="6331131"/>
            <a:ext cx="796709" cy="28738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94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4969750" y="1339866"/>
            <a:ext cx="2255725" cy="226524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14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4858635" y="2462172"/>
            <a:ext cx="2477963" cy="1254063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266746" y="2379623"/>
            <a:ext cx="139693" cy="13969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787200" y="2379623"/>
            <a:ext cx="138106" cy="13969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5362487" y="1633700"/>
            <a:ext cx="1467068" cy="163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02" dirty="0" smtClean="0">
                <a:solidFill>
                  <a:srgbClr val="F8F8F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02</a:t>
            </a:r>
            <a:endParaRPr lang="zh-CN" altLang="en-US" sz="10002" dirty="0">
              <a:solidFill>
                <a:srgbClr val="F8F8F8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3144213" y="4111499"/>
            <a:ext cx="5903617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1126500" y="4143123"/>
            <a:ext cx="9672127" cy="5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175" dirty="0" err="1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Bsdiff</a:t>
            </a:r>
            <a:r>
              <a:rPr lang="zh-CN" altLang="en-US" sz="3175" dirty="0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介绍</a:t>
            </a:r>
            <a:endParaRPr lang="zh-CN" altLang="en-US" sz="1905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632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381552" y="292754"/>
            <a:ext cx="11428897" cy="582534"/>
          </a:xfrm>
          <a:prstGeom prst="rect">
            <a:avLst/>
          </a:prstGeom>
        </p:spPr>
        <p:txBody>
          <a:bodyPr vert="horz" lIns="64509" tIns="32255" rIns="64509" bIns="32255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3493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BSDiff</a:t>
            </a:r>
            <a:r>
              <a:rPr lang="zh-CN" altLang="en-US" sz="3493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算法</a:t>
            </a:r>
          </a:p>
        </p:txBody>
      </p:sp>
      <p:sp>
        <p:nvSpPr>
          <p:cNvPr id="3" name="矩形 2"/>
          <p:cNvSpPr/>
          <p:nvPr/>
        </p:nvSpPr>
        <p:spPr>
          <a:xfrm>
            <a:off x="785956" y="1335087"/>
            <a:ext cx="3071730" cy="3556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82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BSDiff</a:t>
            </a:r>
            <a:r>
              <a:rPr lang="zh-CN" altLang="en-US" sz="1482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算法原理</a:t>
            </a:r>
            <a:endParaRPr lang="en-US" altLang="zh-CN" sz="1482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955" y="1690736"/>
            <a:ext cx="8958935" cy="11656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zh-CN" sz="1905" dirty="0" err="1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BSDiff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是一个差量更新算法，它在</a:t>
            </a:r>
            <a:r>
              <a:rPr lang="zh-CN" altLang="en-US" sz="1905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服务器端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运行</a:t>
            </a:r>
            <a:r>
              <a:rPr lang="en-US" altLang="zh-CN" sz="1905" dirty="0" err="1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BSDiff</a:t>
            </a:r>
            <a:r>
              <a:rPr lang="zh-CN" altLang="en-US" sz="1905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算法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产生</a:t>
            </a:r>
            <a:r>
              <a:rPr lang="en-US" altLang="zh-CN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patch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包，在</a:t>
            </a:r>
            <a:r>
              <a:rPr lang="zh-CN" altLang="en-US" sz="1905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客户端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运行</a:t>
            </a:r>
            <a:r>
              <a:rPr lang="en-US" altLang="zh-CN" sz="1905" dirty="0" err="1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BSPatch</a:t>
            </a:r>
            <a:r>
              <a:rPr lang="zh-CN" altLang="en-US" sz="1905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算法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，将旧文件和</a:t>
            </a:r>
            <a:r>
              <a:rPr lang="en-US" altLang="zh-CN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patch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包合成新文件。</a:t>
            </a:r>
            <a:endParaRPr lang="en-US" altLang="zh-CN" sz="1905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593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4969750" y="1339866"/>
            <a:ext cx="2255725" cy="226524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14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4858635" y="2462172"/>
            <a:ext cx="2477963" cy="1254063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266746" y="2379623"/>
            <a:ext cx="139693" cy="13969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787200" y="2379623"/>
            <a:ext cx="138106" cy="13969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5362487" y="1633700"/>
            <a:ext cx="1467068" cy="163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02" dirty="0" smtClean="0">
                <a:solidFill>
                  <a:srgbClr val="F8F8F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03</a:t>
            </a:r>
            <a:endParaRPr lang="zh-CN" altLang="en-US" sz="10002" dirty="0">
              <a:solidFill>
                <a:srgbClr val="F8F8F8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3144213" y="4111499"/>
            <a:ext cx="5903617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1126500" y="4143123"/>
            <a:ext cx="9672127" cy="5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175" dirty="0" err="1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Bsdiff</a:t>
            </a:r>
            <a:r>
              <a:rPr lang="zh-CN" altLang="en-US" sz="3175" dirty="0" smtClean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核心思想</a:t>
            </a:r>
            <a:endParaRPr lang="zh-CN" altLang="en-US" sz="1905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650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381552" y="292754"/>
            <a:ext cx="11428897" cy="582534"/>
          </a:xfrm>
          <a:prstGeom prst="rect">
            <a:avLst/>
          </a:prstGeom>
        </p:spPr>
        <p:txBody>
          <a:bodyPr vert="horz" lIns="64509" tIns="32255" rIns="64509" bIns="32255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3493" dirty="0" err="1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BSDiff</a:t>
            </a:r>
            <a:r>
              <a:rPr lang="zh-CN" altLang="en-US" sz="3493" dirty="0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核心思想</a:t>
            </a:r>
            <a:endParaRPr lang="zh-CN" altLang="en-US" sz="3493" dirty="0">
              <a:solidFill>
                <a:srgbClr val="1577B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956" y="1335087"/>
            <a:ext cx="3071730" cy="3556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82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BSDiff</a:t>
            </a:r>
            <a:r>
              <a:rPr lang="zh-CN" altLang="en-US" sz="1482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算法原理</a:t>
            </a:r>
            <a:endParaRPr lang="en-US" altLang="zh-CN" sz="1482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955" y="1690735"/>
            <a:ext cx="9533702" cy="36563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尽可能多的利用</a:t>
            </a:r>
            <a:r>
              <a:rPr lang="en-US" altLang="zh-CN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old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文件中已有的内容，尽可能少的加入新的内容来构建</a:t>
            </a:r>
            <a:r>
              <a:rPr lang="en-US" altLang="zh-CN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new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文件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。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字符串匹配</a:t>
            </a:r>
            <a:endParaRPr lang="en-US" altLang="zh-CN" sz="1905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通常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的做法是对</a:t>
            </a:r>
            <a:r>
              <a:rPr lang="en-US" altLang="zh-CN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old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文件和</a:t>
            </a:r>
            <a:r>
              <a:rPr lang="en-US" altLang="zh-CN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new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文件做子</a:t>
            </a:r>
            <a:r>
              <a:rPr lang="zh-CN" altLang="en-US" sz="1905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字符串匹配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或使用</a:t>
            </a:r>
            <a:r>
              <a:rPr lang="en-US" altLang="zh-CN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hash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技术，提取公共部分，</a:t>
            </a:r>
            <a:r>
              <a:rPr lang="zh-CN" altLang="en-US" sz="1905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将</a:t>
            </a:r>
            <a:r>
              <a:rPr lang="en-US" altLang="zh-CN" sz="1905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new</a:t>
            </a:r>
            <a:r>
              <a:rPr lang="zh-CN" altLang="en-US" sz="1905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文件中剩余的部分打包成</a:t>
            </a:r>
            <a:r>
              <a:rPr lang="en-US" altLang="zh-CN" sz="1905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patch</a:t>
            </a:r>
            <a:r>
              <a:rPr lang="zh-CN" altLang="en-US" sz="1905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包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905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在合成阶段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中，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用复制和插入两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个基本操作即可将</a:t>
            </a:r>
            <a:r>
              <a:rPr lang="en-US" altLang="zh-CN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old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文件和</a:t>
            </a:r>
            <a:r>
              <a:rPr lang="en-US" altLang="zh-CN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patch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包合成</a:t>
            </a:r>
            <a:r>
              <a:rPr lang="en-US" altLang="zh-CN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new</a:t>
            </a: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文件。</a:t>
            </a:r>
            <a:endParaRPr lang="en-US" altLang="zh-CN" sz="1905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24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3" dirty="0" err="1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BSDiff</a:t>
            </a:r>
            <a:r>
              <a:rPr lang="zh-CN" altLang="en-US" sz="3493" dirty="0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核心</a:t>
            </a:r>
            <a:endParaRPr lang="zh-CN" altLang="en-US" sz="3493" dirty="0"/>
          </a:p>
        </p:txBody>
      </p:sp>
      <p:sp>
        <p:nvSpPr>
          <p:cNvPr id="3" name="内容占位符 2"/>
          <p:cNvSpPr txBox="1"/>
          <p:nvPr/>
        </p:nvSpPr>
        <p:spPr>
          <a:xfrm>
            <a:off x="1018778" y="1332623"/>
            <a:ext cx="9709732" cy="282955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sz="1905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743" y="1499412"/>
            <a:ext cx="6823327" cy="40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05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987" y="5572854"/>
            <a:ext cx="1253832" cy="1284587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987" y="4180740"/>
            <a:ext cx="1253832" cy="1284587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987" y="2786703"/>
            <a:ext cx="1253832" cy="1284587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987" y="1392668"/>
            <a:ext cx="1253832" cy="1284587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987" y="556"/>
            <a:ext cx="1253832" cy="1282665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5313" y="5572854"/>
            <a:ext cx="365701" cy="1284587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5313" y="4180740"/>
            <a:ext cx="365701" cy="1284587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5313" y="2786703"/>
            <a:ext cx="365701" cy="1284587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5313" y="1392668"/>
            <a:ext cx="365701" cy="1284587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5313" y="556"/>
            <a:ext cx="365701" cy="1282665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523" y="1381895"/>
            <a:ext cx="2905047" cy="290504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548523" y="1392668"/>
            <a:ext cx="3112644" cy="3449515"/>
            <a:chOff x="14264694" y="2631885"/>
            <a:chExt cx="5882320" cy="6518944"/>
          </a:xfrm>
        </p:grpSpPr>
        <p:sp>
          <p:nvSpPr>
            <p:cNvPr id="4" name="文本框 3"/>
            <p:cNvSpPr txBox="1"/>
            <p:nvPr/>
          </p:nvSpPr>
          <p:spPr>
            <a:xfrm>
              <a:off x="14602646" y="8453102"/>
              <a:ext cx="5544368" cy="697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799" dirty="0"/>
                <a:t>相见老师的</a:t>
              </a:r>
              <a:r>
                <a:rPr lang="en-US" altLang="zh-CN" sz="1799" dirty="0"/>
                <a:t>QQ</a:t>
              </a:r>
              <a:r>
                <a:rPr lang="zh-CN" altLang="en-US" sz="1799" dirty="0"/>
                <a:t>：</a:t>
              </a:r>
              <a:r>
                <a:rPr lang="en-US" altLang="zh-CN" sz="1799" dirty="0"/>
                <a:t>421869573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4694" y="2631885"/>
              <a:ext cx="5490000" cy="54900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186" y="-148046"/>
            <a:ext cx="45734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97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</a:p>
        </p:txBody>
      </p:sp>
      <p:sp>
        <p:nvSpPr>
          <p:cNvPr id="157" name="ïśľîḍè"/>
          <p:cNvSpPr txBox="1"/>
          <p:nvPr/>
        </p:nvSpPr>
        <p:spPr>
          <a:xfrm>
            <a:off x="210185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210185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</a:p>
        </p:txBody>
      </p:sp>
      <p:sp>
        <p:nvSpPr>
          <p:cNvPr id="6" name="ïśľîḍè"/>
          <p:cNvSpPr txBox="1"/>
          <p:nvPr/>
        </p:nvSpPr>
        <p:spPr>
          <a:xfrm>
            <a:off x="437896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437896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</a:p>
        </p:txBody>
      </p:sp>
      <p:sp>
        <p:nvSpPr>
          <p:cNvPr id="9" name="ïśľîḍè"/>
          <p:cNvSpPr txBox="1"/>
          <p:nvPr/>
        </p:nvSpPr>
        <p:spPr>
          <a:xfrm>
            <a:off x="6585585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6585585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5585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903859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903859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859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</a:p>
        </p:txBody>
      </p:sp>
      <p:sp>
        <p:nvSpPr>
          <p:cNvPr id="16" name="ïśľîḍè"/>
          <p:cNvSpPr txBox="1"/>
          <p:nvPr/>
        </p:nvSpPr>
        <p:spPr>
          <a:xfrm>
            <a:off x="210185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2101850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新技术分享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1850" y="34817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437896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4378960" y="298196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8960" y="3473450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</a:p>
        </p:txBody>
      </p:sp>
      <p:sp>
        <p:nvSpPr>
          <p:cNvPr id="22" name="ïśľîḍè"/>
          <p:cNvSpPr txBox="1"/>
          <p:nvPr/>
        </p:nvSpPr>
        <p:spPr>
          <a:xfrm>
            <a:off x="6585585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6585585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85585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</a:p>
        </p:txBody>
      </p:sp>
      <p:sp>
        <p:nvSpPr>
          <p:cNvPr id="25" name="ïśľîḍè"/>
          <p:cNvSpPr txBox="1"/>
          <p:nvPr/>
        </p:nvSpPr>
        <p:spPr>
          <a:xfrm>
            <a:off x="903859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9038590" y="29705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38590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</a:p>
        </p:txBody>
      </p:sp>
      <p:sp>
        <p:nvSpPr>
          <p:cNvPr id="28" name="ïśľîḍè"/>
          <p:cNvSpPr txBox="1"/>
          <p:nvPr/>
        </p:nvSpPr>
        <p:spPr>
          <a:xfrm>
            <a:off x="210185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210185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钱程无忧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1850" y="5216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</a:p>
        </p:txBody>
      </p:sp>
      <p:sp>
        <p:nvSpPr>
          <p:cNvPr id="31" name="ïśľîḍè"/>
          <p:cNvSpPr txBox="1"/>
          <p:nvPr/>
        </p:nvSpPr>
        <p:spPr>
          <a:xfrm>
            <a:off x="437896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437896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78960" y="51835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45745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995" y="1369060"/>
            <a:ext cx="4961890" cy="4027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0885" y="1369060"/>
            <a:ext cx="2981960" cy="4027805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9149715" y="478790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</a:p>
        </p:txBody>
      </p:sp>
      <p:sp>
        <p:nvSpPr>
          <p:cNvPr id="7" name="矩形 6"/>
          <p:cNvSpPr/>
          <p:nvPr/>
        </p:nvSpPr>
        <p:spPr>
          <a:xfrm>
            <a:off x="9077325" y="1369060"/>
            <a:ext cx="2844800" cy="2087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149715" y="1528445"/>
            <a:ext cx="2683510" cy="17697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7689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65285" y="4986020"/>
            <a:ext cx="2683510" cy="4914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443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135" y="1369060"/>
            <a:ext cx="5238750" cy="4027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10885" y="1369060"/>
            <a:ext cx="3201035" cy="1621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10885" y="2989580"/>
            <a:ext cx="3201035" cy="240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74174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635" y="1179830"/>
            <a:ext cx="2023110" cy="1718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39010" y="3136900"/>
            <a:ext cx="2351405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2340" y="3131820"/>
            <a:ext cx="2351405" cy="2312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2340" y="1178560"/>
            <a:ext cx="2284095" cy="1711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20995" y="3131820"/>
            <a:ext cx="235140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丰富的项目研发以及管理经验，原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2290" y="1180465"/>
            <a:ext cx="1868170" cy="1718945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1434465" y="649160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：321163715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055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8724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515" y="1344930"/>
            <a:ext cx="4728845" cy="405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20360" y="2842895"/>
            <a:ext cx="3604260" cy="25533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20360" y="1344930"/>
            <a:ext cx="3604260" cy="149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1593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5422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    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475" y="1344930"/>
            <a:ext cx="3716655" cy="40354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42130" y="1344930"/>
            <a:ext cx="4673600" cy="4035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9401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73583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094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150" y="1369060"/>
            <a:ext cx="4194175" cy="3975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9325" y="1369060"/>
            <a:ext cx="4007485" cy="3976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7827949" y="1784531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7827949" y="2136083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，技术价值最大化。</a:t>
            </a: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7827949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7827949" y="4695027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，全额退费。</a:t>
            </a: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2602865" y="1784350"/>
            <a:ext cx="1788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1572663" y="2153863"/>
            <a:ext cx="281839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3292518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1572663" y="4695027"/>
            <a:ext cx="2818396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4512807" y="2273804"/>
            <a:ext cx="1825625" cy="1462088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6056440" y="2091473"/>
            <a:ext cx="1460500" cy="1825625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5873316" y="3634312"/>
            <a:ext cx="1825625" cy="1462088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4671104" y="3476808"/>
            <a:ext cx="1460500" cy="1825625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6324526" y="267735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4794263" y="3318740"/>
            <a:ext cx="1372328" cy="779062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6506771" y="426231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4685591" y="266910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769411" y="427057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265430" y="644906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999209" y="516262"/>
            <a:ext cx="6506695" cy="6506695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4486374" y="1194744"/>
            <a:ext cx="5598583" cy="1021112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9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4958928" y="2552951"/>
            <a:ext cx="5598583" cy="1021112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4890869" y="4001328"/>
            <a:ext cx="5598583" cy="1021112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643255" y="3462020"/>
            <a:ext cx="4011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6194949" y="269984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6102239" y="415780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4424144" y="5363403"/>
            <a:ext cx="5535083" cy="1021112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5729494" y="551162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6888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274955" y="650938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660" y="5572969"/>
            <a:ext cx="1253899" cy="1284656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660" y="4180780"/>
            <a:ext cx="1253899" cy="1284656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660" y="2786669"/>
            <a:ext cx="1253899" cy="1284656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660" y="1392559"/>
            <a:ext cx="1253899" cy="1284656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660" y="372"/>
            <a:ext cx="1253899" cy="128273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5619" y="5572969"/>
            <a:ext cx="365721" cy="1284656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5619" y="4180780"/>
            <a:ext cx="365721" cy="1284656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5619" y="2786669"/>
            <a:ext cx="365721" cy="1284656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5619" y="1392559"/>
            <a:ext cx="365721" cy="1284656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5619" y="372"/>
            <a:ext cx="365721" cy="128273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839" y="590"/>
            <a:ext cx="4556055" cy="830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Binder</a:t>
            </a:r>
            <a:r>
              <a:rPr lang="zh-CN" altLang="en-US" sz="4799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专享活动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13499" y="4850612"/>
            <a:ext cx="3050835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dirty="0" smtClean="0"/>
              <a:t>叮当老师</a:t>
            </a:r>
            <a:r>
              <a:rPr lang="zh-CN" altLang="en-US" sz="1799" dirty="0"/>
              <a:t>的</a:t>
            </a:r>
            <a:r>
              <a:rPr lang="en-US" altLang="zh-CN" sz="1799" dirty="0"/>
              <a:t>QQ</a:t>
            </a:r>
            <a:r>
              <a:rPr lang="zh-CN" altLang="en-US" sz="1799" dirty="0"/>
              <a:t>：</a:t>
            </a:r>
            <a:r>
              <a:rPr lang="en-US" altLang="zh-CN" sz="1799" dirty="0"/>
              <a:t>1979846055</a:t>
            </a:r>
          </a:p>
        </p:txBody>
      </p:sp>
      <p:pic>
        <p:nvPicPr>
          <p:cNvPr id="17" name="图片 16" descr="叮当老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3144" y="1392559"/>
            <a:ext cx="2857500" cy="2857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365" y="751780"/>
            <a:ext cx="49157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905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660" y="5572969"/>
            <a:ext cx="1253899" cy="1284656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660" y="4180780"/>
            <a:ext cx="1253899" cy="1284656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660" y="2786669"/>
            <a:ext cx="1253899" cy="1284656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660" y="1392559"/>
            <a:ext cx="1253899" cy="1284656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660" y="372"/>
            <a:ext cx="1253899" cy="128273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5619" y="5572969"/>
            <a:ext cx="365721" cy="1284656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5619" y="4180780"/>
            <a:ext cx="365721" cy="1284656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5619" y="2786669"/>
            <a:ext cx="365721" cy="1284656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5619" y="1392559"/>
            <a:ext cx="365721" cy="1284656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5619" y="372"/>
            <a:ext cx="365721" cy="128273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defTabSz="914258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839" y="590"/>
            <a:ext cx="4556055" cy="830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Binder</a:t>
            </a:r>
            <a:r>
              <a:rPr lang="zh-CN" altLang="en-US" sz="4799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专享活动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13499" y="4850612"/>
            <a:ext cx="3050835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dirty="0"/>
              <a:t>叮当</a:t>
            </a:r>
            <a:r>
              <a:rPr lang="zh-CN" altLang="en-US" sz="1799" dirty="0" smtClean="0"/>
              <a:t>老师</a:t>
            </a:r>
            <a:r>
              <a:rPr lang="zh-CN" altLang="en-US" sz="1799" dirty="0"/>
              <a:t>的</a:t>
            </a:r>
            <a:r>
              <a:rPr lang="en-US" altLang="zh-CN" sz="1799" dirty="0"/>
              <a:t>QQ</a:t>
            </a:r>
            <a:r>
              <a:rPr lang="zh-CN" altLang="en-US" sz="1799" dirty="0"/>
              <a:t>：</a:t>
            </a:r>
            <a:r>
              <a:rPr lang="en-US" altLang="zh-CN" sz="1799" dirty="0"/>
              <a:t>1979846055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813" y="728182"/>
            <a:ext cx="4344105" cy="6513094"/>
          </a:xfrm>
          <a:prstGeom prst="rect">
            <a:avLst/>
          </a:prstGeom>
        </p:spPr>
      </p:pic>
      <p:pic>
        <p:nvPicPr>
          <p:cNvPr id="17" name="图片 16" descr="叮当老师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5673" y="1784590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142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281170" y="4910455"/>
            <a:ext cx="34563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488950" y="625094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2000250"/>
            <a:ext cx="28575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20080" y="1305822"/>
            <a:ext cx="96899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和平精英之文件增量</a:t>
            </a:r>
            <a:r>
              <a:rPr lang="zh-CN" altLang="en-US" sz="3200" dirty="0" smtClean="0"/>
              <a:t>更新 </a:t>
            </a:r>
            <a:endParaRPr lang="en-US" altLang="zh-CN" sz="3200" dirty="0" smtClean="0"/>
          </a:p>
          <a:p>
            <a:r>
              <a:rPr lang="zh-CN" altLang="en-US" sz="2400" dirty="0" smtClean="0"/>
              <a:t>用</a:t>
            </a:r>
            <a:r>
              <a:rPr lang="en-US" altLang="zh-CN" sz="2400" dirty="0"/>
              <a:t>2M</a:t>
            </a:r>
            <a:r>
              <a:rPr lang="zh-CN" altLang="en-US" sz="2400" dirty="0"/>
              <a:t>的流量撬动</a:t>
            </a:r>
            <a:r>
              <a:rPr lang="en-US" altLang="zh-CN" sz="2400" dirty="0"/>
              <a:t>2G</a:t>
            </a:r>
            <a:r>
              <a:rPr lang="zh-CN" altLang="en-US" sz="2400" dirty="0"/>
              <a:t>的的文件更新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810075" y="656399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9333556" y="3144352"/>
            <a:ext cx="2792313" cy="3147387"/>
            <a:chOff x="14264694" y="2631885"/>
            <a:chExt cx="5786978" cy="6522858"/>
          </a:xfrm>
        </p:grpSpPr>
        <p:sp>
          <p:nvSpPr>
            <p:cNvPr id="19" name="文本框 18"/>
            <p:cNvSpPr txBox="1"/>
            <p:nvPr/>
          </p:nvSpPr>
          <p:spPr>
            <a:xfrm>
              <a:off x="14602645" y="8453101"/>
              <a:ext cx="5449027" cy="7016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相见</a:t>
              </a:r>
              <a:r>
                <a:rPr lang="zh-CN" altLang="en-US" sz="1600" dirty="0" smtClean="0"/>
                <a:t>老师</a:t>
              </a:r>
              <a:r>
                <a:rPr lang="zh-CN" altLang="en-US" sz="1600" dirty="0"/>
                <a:t>的</a:t>
              </a:r>
              <a:r>
                <a:rPr lang="en-US" altLang="zh-CN" sz="1600" dirty="0"/>
                <a:t>QQ</a:t>
              </a:r>
              <a:r>
                <a:rPr lang="zh-CN" altLang="en-US" sz="1600" dirty="0" smtClean="0"/>
                <a:t>：</a:t>
              </a:r>
              <a:r>
                <a:rPr lang="en-US" altLang="zh-CN" sz="1600" dirty="0"/>
                <a:t>421869573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4694" y="2631885"/>
              <a:ext cx="5490000" cy="5490000"/>
            </a:xfrm>
            <a:prstGeom prst="rect">
              <a:avLst/>
            </a:prstGeom>
          </p:spPr>
        </p:pic>
      </p:grpSp>
      <p:grpSp>
        <p:nvGrpSpPr>
          <p:cNvPr id="33" name="FLYING IMPRESSION FID FEIZHAO    qq:1964271550"/>
          <p:cNvGrpSpPr/>
          <p:nvPr>
            <p:custDataLst>
              <p:tags r:id="rId5"/>
            </p:custDataLst>
          </p:nvPr>
        </p:nvGrpSpPr>
        <p:grpSpPr>
          <a:xfrm>
            <a:off x="435331" y="3104678"/>
            <a:ext cx="8489852" cy="448680"/>
            <a:chOff x="1746436" y="2690839"/>
            <a:chExt cx="10504999" cy="376535"/>
          </a:xfrm>
        </p:grpSpPr>
        <p:sp>
          <p:nvSpPr>
            <p:cNvPr id="3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746436" y="2690839"/>
              <a:ext cx="670077" cy="376535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LYING IMPRESSION FID FEIZHAO    qq:1964271550"/>
            <p:cNvSpPr txBox="1"/>
            <p:nvPr/>
          </p:nvSpPr>
          <p:spPr>
            <a:xfrm>
              <a:off x="2633287" y="2724134"/>
              <a:ext cx="9618148" cy="30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bsdiff</a:t>
              </a:r>
              <a:r>
                <a:rPr lang="zh-CN" altLang="en-US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算法介绍，如何编译增量的文件差分包</a:t>
              </a:r>
              <a:endPara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FLYING IMPRESSION FID FEIZHAO    qq:1964271550"/>
          <p:cNvGrpSpPr/>
          <p:nvPr>
            <p:custDataLst>
              <p:tags r:id="rId6"/>
            </p:custDataLst>
          </p:nvPr>
        </p:nvGrpSpPr>
        <p:grpSpPr>
          <a:xfrm>
            <a:off x="435332" y="3877328"/>
            <a:ext cx="8489851" cy="448680"/>
            <a:chOff x="1746436" y="2690839"/>
            <a:chExt cx="10504999" cy="376535"/>
          </a:xfrm>
        </p:grpSpPr>
        <p:sp>
          <p:nvSpPr>
            <p:cNvPr id="37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746436" y="2690839"/>
              <a:ext cx="670077" cy="376535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LYING IMPRESSION FID FEIZHAO    qq:1964271550"/>
            <p:cNvSpPr txBox="1"/>
            <p:nvPr/>
          </p:nvSpPr>
          <p:spPr>
            <a:xfrm>
              <a:off x="2633287" y="2724134"/>
              <a:ext cx="9618148" cy="30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bspatch</a:t>
              </a:r>
              <a:r>
                <a:rPr lang="en-US" altLang="zh-CN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差分包与旧文件合成算法</a:t>
              </a:r>
              <a:endPara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FLYING IMPRESSION FID FEIZHAO    qq:1964271550"/>
          <p:cNvGrpSpPr/>
          <p:nvPr>
            <p:custDataLst>
              <p:tags r:id="rId7"/>
            </p:custDataLst>
          </p:nvPr>
        </p:nvGrpSpPr>
        <p:grpSpPr>
          <a:xfrm>
            <a:off x="435331" y="4738186"/>
            <a:ext cx="8489852" cy="448680"/>
            <a:chOff x="1746436" y="2690839"/>
            <a:chExt cx="10505000" cy="376535"/>
          </a:xfrm>
        </p:grpSpPr>
        <p:sp>
          <p:nvSpPr>
            <p:cNvPr id="40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746436" y="2690839"/>
              <a:ext cx="670077" cy="376535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LYING IMPRESSION FID FEIZHAO    qq:1964271550"/>
            <p:cNvSpPr txBox="1"/>
            <p:nvPr/>
          </p:nvSpPr>
          <p:spPr>
            <a:xfrm>
              <a:off x="2633288" y="2724134"/>
              <a:ext cx="9618148" cy="30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手写</a:t>
              </a:r>
              <a:r>
                <a:rPr lang="en-US" altLang="zh-CN" dirty="0" err="1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apk</a:t>
              </a:r>
              <a:r>
                <a:rPr lang="zh-CN" altLang="en-US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文件增量升级</a:t>
              </a:r>
              <a:endPara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2" grpId="1"/>
      <p:bldP spid="6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621" y="5870444"/>
            <a:ext cx="2096658" cy="29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935" y="-1013574"/>
            <a:ext cx="609567" cy="60956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942718" y="2095536"/>
            <a:ext cx="3112644" cy="3449515"/>
            <a:chOff x="14264694" y="2631885"/>
            <a:chExt cx="5882320" cy="6518944"/>
          </a:xfrm>
        </p:grpSpPr>
        <p:sp>
          <p:nvSpPr>
            <p:cNvPr id="19" name="文本框 18"/>
            <p:cNvSpPr txBox="1"/>
            <p:nvPr/>
          </p:nvSpPr>
          <p:spPr>
            <a:xfrm>
              <a:off x="14602646" y="8453102"/>
              <a:ext cx="5544368" cy="697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799" dirty="0"/>
                <a:t>相见老师的</a:t>
              </a:r>
              <a:r>
                <a:rPr lang="en-US" altLang="zh-CN" sz="1799" dirty="0"/>
                <a:t>QQ</a:t>
              </a:r>
              <a:r>
                <a:rPr lang="zh-CN" altLang="en-US" sz="1799" dirty="0"/>
                <a:t>：</a:t>
              </a:r>
              <a:r>
                <a:rPr lang="en-US" altLang="zh-CN" sz="1799" dirty="0"/>
                <a:t>421869573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4694" y="2631885"/>
              <a:ext cx="5490000" cy="5490000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6584382" y="5164580"/>
            <a:ext cx="3117520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99" dirty="0"/>
              <a:t>David</a:t>
            </a:r>
            <a:r>
              <a:rPr lang="zh-CN" altLang="en-US" sz="1799" dirty="0"/>
              <a:t>老师的</a:t>
            </a:r>
            <a:r>
              <a:rPr lang="en-US" altLang="zh-CN" sz="1799" dirty="0"/>
              <a:t>QQ</a:t>
            </a:r>
            <a:r>
              <a:rPr lang="zh-CN" altLang="en-US" sz="1799" dirty="0"/>
              <a:t>：</a:t>
            </a:r>
            <a:r>
              <a:rPr lang="en-US" altLang="zh-CN" sz="1799" dirty="0"/>
              <a:t>1051917835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30" y="1968908"/>
            <a:ext cx="3024818" cy="302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69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987" y="5572854"/>
            <a:ext cx="1253832" cy="1284587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987" y="4180740"/>
            <a:ext cx="1253832" cy="1284587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987" y="2786703"/>
            <a:ext cx="1253832" cy="1284587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987" y="1392668"/>
            <a:ext cx="1253832" cy="1284587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987" y="556"/>
            <a:ext cx="1253832" cy="1282665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5313" y="5572854"/>
            <a:ext cx="365701" cy="1284587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5313" y="4180740"/>
            <a:ext cx="365701" cy="1284587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5313" y="2786703"/>
            <a:ext cx="365701" cy="1284587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5313" y="1392668"/>
            <a:ext cx="365701" cy="1284587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5313" y="556"/>
            <a:ext cx="365701" cy="1282665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5" tIns="45712" rIns="91425" bIns="45712" numCol="1" anchor="t" anchorCtr="0" compatLnSpc="1"/>
          <a:lstStyle/>
          <a:p>
            <a:pPr defTabSz="914285">
              <a:defRPr/>
            </a:pPr>
            <a:endParaRPr lang="zh-CN" altLang="en-US" sz="1799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3855" y="2071975"/>
            <a:ext cx="2804403" cy="27510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604" y="18504"/>
            <a:ext cx="45734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24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/>
        </p:nvSpPr>
        <p:spPr>
          <a:xfrm>
            <a:off x="835725" y="213002"/>
            <a:ext cx="11429509" cy="582566"/>
          </a:xfrm>
          <a:prstGeom prst="rect">
            <a:avLst/>
          </a:prstGeom>
        </p:spPr>
        <p:txBody>
          <a:bodyPr vert="horz" lIns="64513" tIns="32257" rIns="64513" bIns="32257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23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课程小结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268" y="274631"/>
            <a:ext cx="11429508" cy="582579"/>
          </a:xfrm>
        </p:spPr>
        <p:txBody>
          <a:bodyPr/>
          <a:lstStyle/>
          <a:p>
            <a:r>
              <a:rPr lang="zh-CN" altLang="en-US" dirty="0" smtClean="0"/>
              <a:t>为什么需要学习这节课</a:t>
            </a:r>
            <a:endParaRPr lang="zh-CN" dirty="0" smtClean="0"/>
          </a:p>
        </p:txBody>
      </p:sp>
      <p:pic>
        <p:nvPicPr>
          <p:cNvPr id="4" name="图片 3" descr="3D小人【三元素 为设计而生 3png.com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281" y="1547864"/>
            <a:ext cx="4999183" cy="315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0797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381552" y="292754"/>
            <a:ext cx="11428897" cy="582534"/>
          </a:xfrm>
          <a:prstGeom prst="rect">
            <a:avLst/>
          </a:prstGeom>
        </p:spPr>
        <p:txBody>
          <a:bodyPr vert="horz" lIns="64509" tIns="32255" rIns="64509" bIns="32255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493" dirty="0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文件增量升级技术</a:t>
            </a:r>
            <a:endParaRPr lang="zh-CN" altLang="en-US" sz="3493" dirty="0">
              <a:solidFill>
                <a:srgbClr val="1577B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956" y="1335087"/>
            <a:ext cx="3071730" cy="3556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82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增量升级技术</a:t>
            </a:r>
            <a:r>
              <a:rPr lang="zh-CN" altLang="en-US" sz="1482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zh-CN" altLang="en-US" sz="1482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五大理由</a:t>
            </a:r>
            <a:endParaRPr lang="en-US" altLang="zh-CN" sz="1482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956" y="1690734"/>
            <a:ext cx="9011187" cy="44313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面试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喜欢问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，面试官问  增量升级怎么做的，以前有做过吗？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减少用户传输文件，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APP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升级时等待时间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节约网络带宽，如果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10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万人都需要完整传输文件  带宽是非常大的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节约用户金钱成本，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200M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的流量用来传输，用户会考虑是否传输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563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381552" y="292754"/>
            <a:ext cx="11428897" cy="582534"/>
          </a:xfrm>
          <a:prstGeom prst="rect">
            <a:avLst/>
          </a:prstGeom>
        </p:spPr>
        <p:txBody>
          <a:bodyPr vert="horz" lIns="64509" tIns="32255" rIns="64509" bIns="32255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493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为什么会</a:t>
            </a:r>
            <a:r>
              <a:rPr lang="zh-CN" altLang="en-US" sz="3493" dirty="0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有有文件增量更新</a:t>
            </a:r>
            <a:endParaRPr lang="zh-CN" altLang="en-US" sz="3493" dirty="0">
              <a:solidFill>
                <a:srgbClr val="1577B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6799" y="1451704"/>
            <a:ext cx="2862935" cy="23245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文件增量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升级如何出现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6799" y="1684160"/>
            <a:ext cx="10154938" cy="388790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1693" dirty="0" smtClean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文件增量更新  </a:t>
            </a: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的</a:t>
            </a:r>
            <a:r>
              <a:rPr lang="zh-CN" altLang="en-US" sz="1693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关键在于如何理解增量一词</a:t>
            </a: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。</a:t>
            </a:r>
            <a:endParaRPr lang="en-US" altLang="zh-CN" sz="1693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来</a:t>
            </a:r>
            <a:r>
              <a:rPr lang="zh-CN" altLang="en-US" sz="1693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想想平时我们</a:t>
            </a: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的生活过程中，</a:t>
            </a:r>
            <a:r>
              <a:rPr lang="zh-CN" altLang="en-US" sz="1693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往往</a:t>
            </a: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都是文件进行修改后，需要发送一个完整的文件给对方。如果原文件有</a:t>
            </a:r>
            <a:r>
              <a:rPr lang="en-US" altLang="zh-CN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2G </a:t>
            </a: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，改动的文件内容只有 </a:t>
            </a:r>
            <a:r>
              <a:rPr lang="en-US" altLang="zh-CN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2M</a:t>
            </a: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。我们不得不为了</a:t>
            </a:r>
            <a:r>
              <a:rPr lang="en-US" altLang="zh-CN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2M</a:t>
            </a: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的更改 消耗更多网络资源和等待时间。目前用文件增量技术比较成熟的是代码管理仓库 如</a:t>
            </a:r>
            <a:r>
              <a:rPr lang="en-US" altLang="zh-CN" sz="1693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git</a:t>
            </a: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r>
              <a:rPr lang="en-US" altLang="zh-CN" sz="1693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svn</a:t>
            </a: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，还有今天讲到的</a:t>
            </a:r>
            <a:r>
              <a:rPr lang="en-US" altLang="zh-CN" sz="1693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apk</a:t>
            </a: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增量升级技术</a:t>
            </a:r>
            <a:endParaRPr lang="en-US" altLang="zh-CN" sz="1693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693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文件增量更新包含</a:t>
            </a:r>
            <a:r>
              <a:rPr lang="en-US" altLang="zh-CN" sz="1693" dirty="0" err="1" smtClean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Apk</a:t>
            </a:r>
            <a:r>
              <a:rPr lang="zh-CN" altLang="en-US" sz="1693" dirty="0" smtClean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增量技术</a:t>
            </a: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r>
              <a:rPr lang="en-US" altLang="zh-CN" sz="1693" dirty="0" err="1" smtClean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git</a:t>
            </a:r>
            <a:r>
              <a:rPr lang="zh-CN" altLang="en-US" sz="1693" dirty="0" smtClean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仓库保存技术</a:t>
            </a:r>
            <a:r>
              <a:rPr lang="zh-CN" altLang="en-US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r>
              <a:rPr lang="zh-CN" altLang="en-US" sz="1693" dirty="0" smtClean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文件安全传输技术</a:t>
            </a:r>
            <a:endParaRPr lang="en-US" altLang="zh-CN" sz="1693" dirty="0" smtClean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93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  <a:endParaRPr lang="zh-CN" altLang="en-US" sz="1693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577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381552" y="292754"/>
            <a:ext cx="11428897" cy="582534"/>
          </a:xfrm>
          <a:prstGeom prst="rect">
            <a:avLst/>
          </a:prstGeom>
        </p:spPr>
        <p:txBody>
          <a:bodyPr vert="horz" lIns="64509" tIns="32255" rIns="64509" bIns="32255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493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文件增量升级</a:t>
            </a:r>
            <a:r>
              <a:rPr lang="zh-CN" altLang="en-US" sz="3493" dirty="0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技术优势</a:t>
            </a:r>
            <a:endParaRPr lang="zh-CN" altLang="en-US" sz="3493" dirty="0">
              <a:solidFill>
                <a:srgbClr val="1577B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956" y="1335087"/>
            <a:ext cx="3071730" cy="3556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82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文件增量升级</a:t>
            </a:r>
            <a:r>
              <a:rPr lang="zh-CN" altLang="en-US" sz="1482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技术应用</a:t>
            </a:r>
            <a:r>
              <a:rPr lang="zh-CN" altLang="en-US" sz="1482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场景</a:t>
            </a:r>
            <a:endParaRPr lang="en-US" altLang="zh-CN" sz="1482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955" y="1690735"/>
            <a:ext cx="8958935" cy="345603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节省用户流量，和平精英中更新文件采用增量下载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905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Git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有本地仓库，本地仓库不可能保存每一段时间的完整代码，采用之保存差异部分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网络安全，传输加密文件可能会被解密，但是传送增量文件 没有原文件时无法还原</a:t>
            </a:r>
            <a:endParaRPr lang="en-US" altLang="zh-CN" sz="1905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905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Apk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升级时需要下载完整的</a:t>
            </a:r>
            <a:r>
              <a:rPr lang="en-US" altLang="zh-CN" sz="1905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apk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文件，但是通过增量升级只需要下载很小的文件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    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升级，如应用市场已经全面实现增量升级技术</a:t>
            </a:r>
            <a:endParaRPr lang="en-US" altLang="zh-CN" sz="1905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997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</TotalTime>
  <Words>1629</Words>
  <Application>Microsoft Office PowerPoint</Application>
  <PresentationFormat>宽屏</PresentationFormat>
  <Paragraphs>196</Paragraphs>
  <Slides>28</Slides>
  <Notes>24</Notes>
  <HiddenSlides>0</HiddenSlides>
  <MMClips>6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Source Han Sans CN Normal</vt:lpstr>
      <vt:lpstr>方正姚体</vt:lpstr>
      <vt:lpstr>仿宋</vt:lpstr>
      <vt:lpstr>黑体</vt:lpstr>
      <vt:lpstr>思源黑体 CN Bold</vt:lpstr>
      <vt:lpstr>思源黑体 CN Normal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为什么需要学习这节课</vt:lpstr>
      <vt:lpstr>PowerPoint 演示文稿</vt:lpstr>
      <vt:lpstr>PowerPoint 演示文稿</vt:lpstr>
      <vt:lpstr>PowerPoint 演示文稿</vt:lpstr>
      <vt:lpstr>和平精英</vt:lpstr>
      <vt:lpstr>PowerPoint 演示文稿</vt:lpstr>
      <vt:lpstr>PowerPoint 演示文稿</vt:lpstr>
      <vt:lpstr>PowerPoint 演示文稿</vt:lpstr>
      <vt:lpstr>PowerPoint 演示文稿</vt:lpstr>
      <vt:lpstr>BSDiff核心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China</cp:lastModifiedBy>
  <cp:revision>984</cp:revision>
  <dcterms:created xsi:type="dcterms:W3CDTF">2016-12-28T11:29:00Z</dcterms:created>
  <dcterms:modified xsi:type="dcterms:W3CDTF">2020-06-13T11:52:35Z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