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21" r:id="rId5"/>
    <p:sldId id="522" r:id="rId6"/>
    <p:sldId id="380" r:id="rId7"/>
    <p:sldId id="475" r:id="rId8"/>
    <p:sldId id="476" r:id="rId9"/>
    <p:sldId id="477" r:id="rId10"/>
    <p:sldId id="478" r:id="rId11"/>
    <p:sldId id="472" r:id="rId12"/>
    <p:sldId id="473" r:id="rId13"/>
    <p:sldId id="474" r:id="rId14"/>
    <p:sldId id="466" r:id="rId15"/>
    <p:sldId id="465" r:id="rId16"/>
    <p:sldId id="316" r:id="rId17"/>
    <p:sldId id="280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04" y="64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1"/>
            <a:ext cx="5615577" cy="428616"/>
          </a:xfrm>
        </p:spPr>
        <p:txBody>
          <a:bodyPr anchor="ctr" anchorCtr="0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</p:spPr>
        <p:txBody>
          <a:bodyPr/>
          <a:lstStyle>
            <a:lvl1pPr>
              <a:defRPr sz="2665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</p:spPr>
        <p:txBody>
          <a:bodyPr anchor="t" anchorCtr="0">
            <a:normAutofit/>
          </a:bodyPr>
          <a:lstStyle>
            <a:lvl1pPr marL="0" marR="0" indent="0" algn="l" defTabSz="644525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  <a:endParaRPr lang="zh-CN" altLang="zh-CN" sz="4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091805" y="311213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Glide</a:t>
            </a:r>
            <a:r>
              <a:rPr lang="zh-CN" alt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架构</a:t>
            </a:r>
            <a:endParaRPr lang="zh-CN" altLang="en-US" sz="3495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8457" y="1053738"/>
            <a:ext cx="1889760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图片请求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96685" y="3352801"/>
            <a:ext cx="11114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923109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2738846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580708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3</a:t>
            </a:r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500948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8551816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5</a:t>
            </a:r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0280468" y="2703952"/>
            <a:ext cx="1210491" cy="5312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请求</a:t>
            </a:r>
            <a:r>
              <a:rPr lang="en-US" altLang="zh-CN" smtClean="0"/>
              <a:t>6</a:t>
            </a:r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127760" y="4763562"/>
            <a:ext cx="1676400" cy="8360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消费窗口</a:t>
            </a:r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358743" y="4820076"/>
            <a:ext cx="1676400" cy="8360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消费窗</a:t>
            </a:r>
            <a:r>
              <a:rPr lang="zh-CN" altLang="en-US" smtClean="0"/>
              <a:t>口</a:t>
            </a:r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4347753" y="4820076"/>
            <a:ext cx="1676400" cy="8360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消费窗</a:t>
            </a:r>
            <a:r>
              <a:rPr lang="zh-CN" altLang="en-US" smtClean="0"/>
              <a:t>口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0134355" y="4820108"/>
            <a:ext cx="1676400" cy="8360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消费窗</a:t>
            </a:r>
            <a:r>
              <a:rPr lang="zh-CN" altLang="en-US" smtClean="0"/>
              <a:t>口</a:t>
            </a:r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39" name="左弧形箭头 38"/>
          <p:cNvSpPr/>
          <p:nvPr/>
        </p:nvSpPr>
        <p:spPr>
          <a:xfrm>
            <a:off x="1454331" y="3535680"/>
            <a:ext cx="444138" cy="9927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左弧形箭头 39"/>
          <p:cNvSpPr/>
          <p:nvPr/>
        </p:nvSpPr>
        <p:spPr>
          <a:xfrm>
            <a:off x="4881154" y="3590050"/>
            <a:ext cx="444138" cy="9927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右弧形箭头 40"/>
          <p:cNvSpPr/>
          <p:nvPr/>
        </p:nvSpPr>
        <p:spPr>
          <a:xfrm>
            <a:off x="7916091" y="3503054"/>
            <a:ext cx="426720" cy="10580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右弧形箭头 41"/>
          <p:cNvSpPr/>
          <p:nvPr/>
        </p:nvSpPr>
        <p:spPr>
          <a:xfrm>
            <a:off x="10885713" y="3535680"/>
            <a:ext cx="426720" cy="10580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Glide</a:t>
            </a:r>
            <a:r>
              <a:rPr lang="zh-CN" alt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二级缓存</a:t>
            </a:r>
            <a:endParaRPr lang="zh-CN" altLang="en-US" sz="3495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6205" y="1915886"/>
            <a:ext cx="1889760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url</a:t>
            </a:r>
            <a:r>
              <a:rPr lang="zh-CN" altLang="en-US" smtClean="0"/>
              <a:t>转为</a:t>
            </a:r>
            <a:r>
              <a:rPr lang="en-US" altLang="zh-CN" smtClean="0"/>
              <a:t>md5</a:t>
            </a:r>
            <a:r>
              <a:rPr lang="zh-CN" altLang="en-US" smtClean="0"/>
              <a:t>值</a:t>
            </a:r>
            <a:endParaRPr lang="en-US" altLang="zh-CN" smtClean="0"/>
          </a:p>
        </p:txBody>
      </p:sp>
      <p:sp>
        <p:nvSpPr>
          <p:cNvPr id="4" name="矩形 3"/>
          <p:cNvSpPr/>
          <p:nvPr/>
        </p:nvSpPr>
        <p:spPr>
          <a:xfrm>
            <a:off x="4476205" y="953528"/>
            <a:ext cx="1889760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图片请求（</a:t>
            </a:r>
            <a:r>
              <a:rPr lang="en-US" altLang="zh-CN" smtClean="0"/>
              <a:t>url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2" name="流程图: 磁盘 1"/>
          <p:cNvSpPr/>
          <p:nvPr/>
        </p:nvSpPr>
        <p:spPr>
          <a:xfrm>
            <a:off x="3204754" y="4110446"/>
            <a:ext cx="992777" cy="8621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磁盘 5"/>
          <p:cNvSpPr/>
          <p:nvPr/>
        </p:nvSpPr>
        <p:spPr>
          <a:xfrm>
            <a:off x="6096000" y="4110446"/>
            <a:ext cx="992777" cy="86214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26376" y="5252111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内存缓存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82936" y="5289574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硬盘缓存</a:t>
            </a:r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7294772">
            <a:off x="3755769" y="3301237"/>
            <a:ext cx="1766830" cy="73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89355" y="3063631"/>
            <a:ext cx="134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smtClean="0"/>
              <a:t>通过</a:t>
            </a:r>
            <a:r>
              <a:rPr lang="en-US" altLang="zh-CN" sz="1100" smtClean="0"/>
              <a:t>key</a:t>
            </a:r>
            <a:r>
              <a:rPr lang="zh-CN" altLang="en-US" sz="1100" smtClean="0"/>
              <a:t>取</a:t>
            </a:r>
            <a:r>
              <a:rPr lang="en-US" altLang="zh-CN" sz="1100" smtClean="0"/>
              <a:t>bitmap</a:t>
            </a:r>
            <a:endParaRPr lang="zh-CN" altLang="en-US" sz="1100"/>
          </a:p>
        </p:txBody>
      </p:sp>
      <p:sp>
        <p:nvSpPr>
          <p:cNvPr id="12" name="右箭头 11"/>
          <p:cNvSpPr/>
          <p:nvPr/>
        </p:nvSpPr>
        <p:spPr>
          <a:xfrm>
            <a:off x="4547982" y="4523042"/>
            <a:ext cx="1224920" cy="5158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39184" y="4607271"/>
            <a:ext cx="1349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smtClean="0"/>
              <a:t>内存缓存没有</a:t>
            </a:r>
            <a:endParaRPr lang="en-US" altLang="zh-CN" sz="1100" smtClean="0"/>
          </a:p>
          <a:p>
            <a:r>
              <a:rPr lang="zh-CN" altLang="en-US" sz="1100" smtClean="0"/>
              <a:t>从硬盘缓存中取</a:t>
            </a:r>
            <a:endParaRPr lang="zh-CN" altLang="en-US" sz="1100"/>
          </a:p>
        </p:txBody>
      </p:sp>
      <p:sp>
        <p:nvSpPr>
          <p:cNvPr id="14" name="右箭头 13"/>
          <p:cNvSpPr/>
          <p:nvPr/>
        </p:nvSpPr>
        <p:spPr>
          <a:xfrm>
            <a:off x="7275022" y="4477499"/>
            <a:ext cx="1224920" cy="5158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366224" y="4561728"/>
            <a:ext cx="1349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smtClean="0"/>
              <a:t>   硬盘没有</a:t>
            </a:r>
            <a:endParaRPr lang="en-US" altLang="zh-CN" sz="1100" smtClean="0"/>
          </a:p>
          <a:p>
            <a:r>
              <a:rPr lang="zh-CN" altLang="en-US" sz="1100"/>
              <a:t>开</a:t>
            </a:r>
            <a:r>
              <a:rPr lang="zh-CN" altLang="en-US" sz="1100" smtClean="0"/>
              <a:t>始请求网络</a:t>
            </a:r>
            <a:endParaRPr lang="zh-CN" altLang="en-US" sz="11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0258" y="4229985"/>
            <a:ext cx="904197" cy="663485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 rot="14028739">
            <a:off x="5903244" y="2650455"/>
            <a:ext cx="3599330" cy="4571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90024" y="2242427"/>
            <a:ext cx="134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smtClean="0"/>
              <a:t>返回</a:t>
            </a:r>
            <a:r>
              <a:rPr lang="en-US" altLang="zh-CN" sz="1100" smtClean="0"/>
              <a:t>Bitmap</a:t>
            </a:r>
            <a:endParaRPr lang="zh-CN" altLang="en-US" sz="1100"/>
          </a:p>
        </p:txBody>
      </p:sp>
      <p:sp>
        <p:nvSpPr>
          <p:cNvPr id="19" name="右箭头 18"/>
          <p:cNvSpPr/>
          <p:nvPr/>
        </p:nvSpPr>
        <p:spPr>
          <a:xfrm rot="5400000">
            <a:off x="5163637" y="1669845"/>
            <a:ext cx="3810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313" y="218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185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185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185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896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896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896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85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85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85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59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59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59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185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1850" y="29705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1850" y="3481705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896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8960" y="298196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8960" y="3473450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85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85" y="29705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85" y="35147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59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590" y="29705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590" y="35147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1850" y="5172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1850" y="46723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1850" y="5216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8960" y="5172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8960" y="46723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8960" y="5183505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313" y="21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最新活动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825" y="829945"/>
            <a:ext cx="3948430" cy="5431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255" y="829945"/>
            <a:ext cx="3809365" cy="5431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20860" y="4536440"/>
            <a:ext cx="19989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相见老师的</a:t>
            </a:r>
            <a:r>
              <a:rPr lang="en-US" altLang="zh-CN" sz="1200"/>
              <a:t>QQ</a:t>
            </a:r>
            <a:r>
              <a:rPr lang="zh-CN" altLang="en-US" sz="1200"/>
              <a:t>：</a:t>
            </a:r>
            <a:r>
              <a:rPr lang="en-US" altLang="zh-CN" sz="1200"/>
              <a:t>421869573</a:t>
            </a:r>
            <a:endParaRPr lang="en-US" altLang="zh-CN" sz="12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2105660"/>
            <a:ext cx="2577465" cy="24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999209" y="516262"/>
            <a:ext cx="6506695" cy="6506695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486374" y="1194744"/>
            <a:ext cx="5598583" cy="1021112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4958928" y="2552951"/>
            <a:ext cx="5598583" cy="1021112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4890869" y="4001328"/>
            <a:ext cx="5598583" cy="1021112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643255" y="3462020"/>
            <a:ext cx="4011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194949" y="269984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102239" y="415780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4424144" y="5363403"/>
            <a:ext cx="5535083" cy="1021112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4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5729494" y="551162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88783" y="218"/>
            <a:ext cx="6888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274955" y="6509385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07" y="2707329"/>
            <a:ext cx="543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892" y="3722779"/>
            <a:ext cx="4644156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2153285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254313" y="218"/>
            <a:ext cx="74174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411" y="1282874"/>
            <a:ext cx="2023110" cy="19387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63030" y="1637710"/>
            <a:ext cx="552067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3030" y="4234541"/>
            <a:ext cx="5520672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58" y="3838353"/>
            <a:ext cx="2005130" cy="19032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434465" y="6491605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254313" y="21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</a:t>
            </a:r>
            <a:r>
              <a:rPr lang="zh-CN" altLang="en-US" sz="4800" dirty="0" smtClean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课讲师介绍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4338086" y="5319922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11" y="1517214"/>
            <a:ext cx="1952813" cy="290116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38086" y="1517214"/>
            <a:ext cx="6486482" cy="3518341"/>
            <a:chOff x="4380427" y="2219294"/>
            <a:chExt cx="5804846" cy="5567854"/>
          </a:xfrm>
        </p:grpSpPr>
        <p:sp>
          <p:nvSpPr>
            <p:cNvPr id="21" name="文本框 34"/>
            <p:cNvSpPr txBox="1"/>
            <p:nvPr/>
          </p:nvSpPr>
          <p:spPr>
            <a:xfrm>
              <a:off x="4380427" y="2219294"/>
              <a:ext cx="2417116" cy="9114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River </a:t>
              </a:r>
              <a:r>
                <a:rPr lang="zh-CN" alt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冯依</a:t>
              </a:r>
              <a:r>
                <a:rPr lang="zh-CN" altLang="en-US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</a:t>
              </a:r>
              <a:endParaRPr lang="zh-CN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4380427" y="3038281"/>
              <a:ext cx="5804846" cy="474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作者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：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Android开发入门与实战第二版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》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译者：《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NFC：Arduino、Android与PhoneGap近场通信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》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年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Java+8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Android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开发经验，曾担任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Android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高级开发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工程    师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，移动开发经理等职务，有丰富的项目开发和管理经验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。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原网易特邀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讲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师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内首批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开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擅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长项目重构，架构，以及性能优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方正姚体" panose="02010601030101010101" pitchFamily="2" charset="-122"/>
                </a:rPr>
                <a:t>化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912620" y="2404110"/>
            <a:ext cx="742696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别把框架想得太复杂，</a:t>
            </a:r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试试先从</a:t>
            </a:r>
            <a:r>
              <a:rPr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Glide这节课</a:t>
            </a:r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endParaRPr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83775" y="5600700"/>
            <a:ext cx="19989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相见老师的</a:t>
            </a:r>
            <a:r>
              <a:rPr lang="en-US" altLang="zh-CN" sz="1200"/>
              <a:t>QQ</a:t>
            </a:r>
            <a:r>
              <a:rPr lang="zh-CN" altLang="en-US" sz="1200"/>
              <a:t>：</a:t>
            </a:r>
            <a:r>
              <a:rPr lang="en-US" altLang="zh-CN" sz="1200"/>
              <a:t>421869573</a:t>
            </a:r>
            <a:endParaRPr lang="en-US" altLang="zh-CN" sz="1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535" y="3169920"/>
            <a:ext cx="2577465" cy="243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面试模拟</a:t>
            </a:r>
            <a:endParaRPr lang="zh-CN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2440" y="943731"/>
            <a:ext cx="10208378" cy="49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面试官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你们在项目中怎么加载图片的啊</a:t>
            </a:r>
            <a:endParaRPr lang="en-US" altLang="zh-CN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我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   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我们的项目是用的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Glide</a:t>
            </a:r>
            <a:r>
              <a:rPr lang="en-US" altLang="zh-CN" sz="14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(</a:t>
            </a: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或者</a:t>
            </a:r>
            <a:r>
              <a:rPr lang="en-US" altLang="zh-CN" sz="1400" dirty="0" err="1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Picasso.ImagerLoader</a:t>
            </a:r>
            <a:r>
              <a:rPr lang="en-US" altLang="zh-CN" sz="14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)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做图片加载的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面试官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你知道他们之间的区别吗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?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你用的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Glide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有什么优势</a:t>
            </a:r>
            <a:r>
              <a:rPr lang="en-US" altLang="zh-CN" sz="12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(</a:t>
            </a:r>
            <a:r>
              <a:rPr lang="zh-CN" altLang="en-US" sz="12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或者你为什么选型用</a:t>
            </a:r>
            <a:r>
              <a:rPr lang="en-US" altLang="zh-CN" sz="12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glide)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我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 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 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区别？哦哦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--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glide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比其他的图片加载框架更优秀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面试官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具体体现在哪呢？</a:t>
            </a:r>
            <a:r>
              <a:rPr lang="zh-CN" altLang="en-US" sz="120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（或者内存管理上有什么区别）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我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 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呃呃呃   这个我还不太清楚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面试官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那你看过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Glide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的源码呢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?</a:t>
            </a:r>
            <a:endParaRPr lang="en-US" altLang="zh-CN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065" indent="-393065">
              <a:lnSpc>
                <a:spcPct val="150000"/>
              </a:lnSpc>
              <a:buClr>
                <a:srgbClr val="1577BA"/>
              </a:buClr>
              <a:buAutoNum type="arabicPlain"/>
            </a:pPr>
            <a:r>
              <a:rPr lang="zh-CN" altLang="en-US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我</a:t>
            </a:r>
            <a:r>
              <a:rPr lang="en-US" altLang="zh-CN" sz="233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: </a:t>
            </a:r>
            <a:r>
              <a:rPr lang="en-US" altLang="zh-CN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     </a:t>
            </a:r>
            <a:r>
              <a:rPr lang="zh-CN" altLang="en-US" sz="233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没有</a:t>
            </a:r>
            <a:endParaRPr lang="zh-CN" altLang="en-US" sz="233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35248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Glide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2365" y="1417320"/>
            <a:ext cx="1024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</a:rPr>
              <a:t>定义</a:t>
            </a:r>
            <a:r>
              <a:rPr lang="en-US" altLang="zh-CN" sz="2000">
                <a:solidFill>
                  <a:schemeClr val="accent1"/>
                </a:solidFill>
              </a:rPr>
              <a:t>:</a:t>
            </a:r>
            <a:r>
              <a:rPr lang="zh-CN" altLang="en-US" sz="2000"/>
              <a:t>Glide是一个快速高效的Android图片加载库，具备性能高，流式API的语法特点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1142365" y="2059305"/>
            <a:ext cx="102438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accent1"/>
                </a:solidFill>
              </a:rPr>
              <a:t>优势</a:t>
            </a:r>
            <a:r>
              <a:rPr lang="en-US" altLang="zh-CN" sz="2000" dirty="0">
                <a:solidFill>
                  <a:schemeClr val="accent1"/>
                </a:solidFill>
              </a:rPr>
              <a:t>: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r>
              <a:rPr lang="zh-CN" altLang="en-US" sz="2000" dirty="0"/>
              <a:t>      </a:t>
            </a:r>
            <a:r>
              <a:rPr lang="en-US" altLang="zh-CN" sz="2000" dirty="0"/>
              <a:t>1  </a:t>
            </a:r>
            <a:r>
              <a:rPr lang="en-US" altLang="zh-CN" sz="2000" dirty="0" err="1"/>
              <a:t>可配置度高，自适应度高</a:t>
            </a:r>
            <a:r>
              <a:rPr lang="en-US" altLang="zh-CN" sz="2000" dirty="0"/>
              <a:t>;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2  </a:t>
            </a:r>
            <a:r>
              <a:rPr lang="en-US" altLang="zh-CN" sz="2000" dirty="0" err="1"/>
              <a:t>支持多种数据源，本地，网路，assets</a:t>
            </a:r>
            <a:r>
              <a:rPr lang="en-US" altLang="zh-CN" sz="2000" dirty="0"/>
              <a:t>  gif</a:t>
            </a:r>
            <a:r>
              <a:rPr lang="zh-CN" altLang="en-US" sz="2000" dirty="0"/>
              <a:t>在</a:t>
            </a:r>
            <a:r>
              <a:rPr lang="en-US" altLang="zh-CN" sz="2000" dirty="0"/>
              <a:t>glide</a:t>
            </a:r>
            <a:r>
              <a:rPr lang="zh-CN" altLang="en-US" sz="2000" dirty="0"/>
              <a:t>是支持的</a:t>
            </a:r>
            <a:r>
              <a:rPr lang="en-US" altLang="zh-CN" sz="2000" dirty="0"/>
              <a:t>;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3   </a:t>
            </a:r>
            <a:r>
              <a:rPr lang="en-US" altLang="zh-CN" sz="2000" dirty="0" err="1"/>
              <a:t>高效缓存，支持memory和disk图片缓存</a:t>
            </a:r>
            <a:r>
              <a:rPr lang="zh-CN" altLang="en-US" sz="2000" dirty="0"/>
              <a:t>，默认使用二级缓存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      </a:t>
            </a:r>
            <a:r>
              <a:rPr lang="en-US" altLang="zh-CN" sz="2000" dirty="0"/>
              <a:t>4   </a:t>
            </a:r>
            <a:r>
              <a:rPr lang="en-US" altLang="zh-CN" sz="2000" dirty="0" err="1"/>
              <a:t>生命周期集成</a:t>
            </a:r>
            <a:r>
              <a:rPr lang="zh-CN" altLang="en-US" sz="2000" dirty="0"/>
              <a:t>到</a:t>
            </a:r>
            <a:r>
              <a:rPr lang="en-US" altLang="zh-CN" sz="2000" dirty="0"/>
              <a:t>Glide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5   </a:t>
            </a:r>
            <a:r>
              <a:rPr lang="en-US" altLang="zh-CN" sz="2000" dirty="0" err="1"/>
              <a:t>高效处理Bitmap：使用Bitmap</a:t>
            </a:r>
            <a:r>
              <a:rPr lang="en-US" altLang="zh-CN" sz="2000" dirty="0"/>
              <a:t> </a:t>
            </a:r>
            <a:r>
              <a:rPr lang="en-US" altLang="zh-CN" sz="2000" dirty="0" err="1"/>
              <a:t>pool复用Bitmap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6   </a:t>
            </a:r>
            <a:r>
              <a:rPr lang="zh-CN" altLang="en-US" sz="2000" dirty="0"/>
              <a:t>图片加载过程可以监听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9152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Glide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025" y="1664970"/>
            <a:ext cx="10243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</a:rPr>
              <a:t>定义</a:t>
            </a:r>
            <a:r>
              <a:rPr lang="en-US" altLang="zh-CN" sz="2000">
                <a:solidFill>
                  <a:schemeClr val="accent1"/>
                </a:solidFill>
              </a:rPr>
              <a:t>:</a:t>
            </a:r>
            <a:r>
              <a:rPr lang="zh-CN" altLang="en-US" sz="2000"/>
              <a:t>Glide是一个快速高效的Android图片加载库，具备性能高，流式API的语法特点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581025" y="2306955"/>
            <a:ext cx="10243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accent1"/>
                </a:solidFill>
              </a:rPr>
              <a:t>优势</a:t>
            </a:r>
            <a:r>
              <a:rPr lang="en-US" altLang="zh-CN" sz="2000" dirty="0">
                <a:solidFill>
                  <a:schemeClr val="accent1"/>
                </a:solidFill>
              </a:rPr>
              <a:t>: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r>
              <a:rPr lang="en-US" altLang="zh-CN" sz="2000"/>
              <a:t> Glide.with(this)</a:t>
            </a:r>
            <a:endParaRPr lang="en-US" altLang="zh-CN" sz="2000"/>
          </a:p>
          <a:p>
            <a:r>
              <a:rPr lang="en-US" altLang="zh-CN" sz="2000"/>
              <a:t>                .load(url)</a:t>
            </a:r>
            <a:endParaRPr lang="en-US" altLang="zh-CN" sz="2000"/>
          </a:p>
          <a:p>
            <a:r>
              <a:rPr lang="en-US" altLang="zh-CN" sz="2000"/>
              <a:t>                </a:t>
            </a:r>
            <a:r>
              <a:rPr lang="en-US" altLang="zh-CN" sz="2000" smtClean="0"/>
              <a:t>.loading(R.drawable.loading)</a:t>
            </a:r>
            <a:endParaRPr lang="en-US" altLang="zh-CN" sz="2000"/>
          </a:p>
          <a:p>
            <a:r>
              <a:rPr lang="en-US" altLang="zh-CN" sz="2000"/>
              <a:t>                .litener(new </a:t>
            </a:r>
            <a:r>
              <a:rPr lang="en-US" altLang="zh-CN" sz="2000" smtClean="0"/>
              <a:t>RequestListener())</a:t>
            </a:r>
            <a:endParaRPr lang="en-US" altLang="zh-CN" sz="2000"/>
          </a:p>
          <a:p>
            <a:r>
              <a:rPr lang="en-US" altLang="zh-CN" sz="2000"/>
              <a:t>                .into(imageView);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面试概述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7140" y="1619250"/>
            <a:ext cx="6731635" cy="1852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5"/>
              <a:t>会使用</a:t>
            </a:r>
            <a:r>
              <a:rPr lang="en-US" altLang="zh-CN" sz="1905"/>
              <a:t>Glide</a:t>
            </a:r>
            <a:r>
              <a:rPr lang="zh-CN" altLang="en-US" sz="1905"/>
              <a:t>能成为一名高级工程师的标准吗？ </a:t>
            </a:r>
            <a:endParaRPr lang="zh-CN" altLang="en-US" sz="1905"/>
          </a:p>
          <a:p>
            <a:r>
              <a:rPr lang="zh-CN" altLang="en-US" sz="1905"/>
              <a:t>为什么一定要学会原理？不懂原理就不能使用</a:t>
            </a:r>
            <a:r>
              <a:rPr lang="en-US" altLang="zh-CN" sz="1905"/>
              <a:t>Glide</a:t>
            </a:r>
            <a:r>
              <a:rPr lang="zh-CN" altLang="en-US" sz="1905"/>
              <a:t>？</a:t>
            </a:r>
            <a:endParaRPr lang="zh-CN" altLang="en-US" sz="1905"/>
          </a:p>
          <a:p>
            <a:endParaRPr lang="zh-CN" altLang="en-US" sz="1905"/>
          </a:p>
          <a:p>
            <a:endParaRPr lang="zh-CN" altLang="en-US" sz="1905"/>
          </a:p>
          <a:p>
            <a:r>
              <a:rPr lang="zh-CN" altLang="en-US" sz="1905"/>
              <a:t>面试官可不会止于问</a:t>
            </a:r>
            <a:r>
              <a:rPr lang="en-US" altLang="zh-CN" sz="1905"/>
              <a:t>Glide</a:t>
            </a:r>
            <a:r>
              <a:rPr lang="zh-CN" altLang="en-US" sz="1905"/>
              <a:t>的优势。这个面试题是一个连环炮。接下来面试官会让你图片加载流程，死扣细节。</a:t>
            </a:r>
            <a:endParaRPr lang="zh-CN" altLang="en-US" sz="190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Glide</a:t>
            </a:r>
            <a:r>
              <a:rPr lang="zh-CN" altLang="en-US" sz="3495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例</a:t>
            </a:r>
            <a:r>
              <a:rPr lang="zh-CN" altLang="en-US" sz="3495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子分析（</a:t>
            </a:r>
            <a:r>
              <a:rPr lang="zh-CN" altLang="en-US" sz="3495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食堂打饭）</a:t>
            </a:r>
            <a:endParaRPr lang="zh-CN" altLang="en-US" sz="3495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290" y="5370195"/>
            <a:ext cx="1805305" cy="1074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325" y="5370195"/>
            <a:ext cx="1805305" cy="1074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5370195"/>
            <a:ext cx="1805305" cy="1074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2435" y="5370195"/>
            <a:ext cx="1805305" cy="1074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85" y="3084195"/>
            <a:ext cx="2209800" cy="1482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05" y="1244600"/>
            <a:ext cx="1686560" cy="12077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4510" y="1374775"/>
            <a:ext cx="223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  </a:t>
            </a:r>
            <a:r>
              <a:rPr lang="zh-CN" altLang="en-US"/>
              <a:t>进入食堂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4510" y="3438525"/>
            <a:ext cx="223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  </a:t>
            </a:r>
            <a:r>
              <a:rPr lang="zh-CN" altLang="en-US"/>
              <a:t>窗口排队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4510" y="4885055"/>
            <a:ext cx="223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  </a:t>
            </a:r>
            <a:r>
              <a:rPr lang="zh-CN" altLang="en-US"/>
              <a:t>阿姨打饭</a:t>
            </a:r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234940" y="2557780"/>
            <a:ext cx="186690" cy="42100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3720000">
            <a:off x="3515995" y="4191000"/>
            <a:ext cx="186690" cy="14922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18000000">
            <a:off x="7121525" y="4212590"/>
            <a:ext cx="186690" cy="14922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1500000">
            <a:off x="5001260" y="4650105"/>
            <a:ext cx="186690" cy="6172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9500000">
            <a:off x="5754370" y="4638040"/>
            <a:ext cx="186690" cy="6172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WPS 演示</Application>
  <PresentationFormat>宽屏</PresentationFormat>
  <Paragraphs>220</Paragraphs>
  <Slides>15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思源黑体 CN Normal</vt:lpstr>
      <vt:lpstr>黑体</vt:lpstr>
      <vt:lpstr>方正姚体</vt:lpstr>
      <vt:lpstr>思源黑体 CN Bold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Administrator</cp:lastModifiedBy>
  <cp:revision>639</cp:revision>
  <dcterms:created xsi:type="dcterms:W3CDTF">2016-12-28T11:29:00Z</dcterms:created>
  <dcterms:modified xsi:type="dcterms:W3CDTF">2020-05-28T12:12:04Z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